
<file path=[Content_Types].xml><?xml version="1.0" encoding="utf-8"?>
<Types xmlns="http://schemas.openxmlformats.org/package/2006/content-types">
  <Default Extension="emf" ContentType="image/x-emf"/>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12192000" cy="6858000"/>
  <p:notesSz cx="6858000" cy="9144000"/>
  <p:embeddedFontLst>
    <p:embeddedFont>
      <p:font typeface="Cambria" panose="02040503050406030204" pitchFamily="18" charset="0"/>
      <p:regular r:id="rId49"/>
      <p:bold r:id="rId50"/>
      <p:italic r:id="rId51"/>
      <p:boldItalic r:id="rId52"/>
    </p:embeddedFont>
    <p:embeddedFont>
      <p:font typeface="Merriweather" panose="00000500000000000000" pitchFamily="2"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7" roundtripDataSignature="AMtx7mhIUSc2DHU7Mw1NftTljzHjR/Kni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633EEE7-4396-416E-98D7-B141DED3B87E}">
  <a:tblStyle styleId="{0633EEE7-4396-416E-98D7-B141DED3B87E}"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2.fntdata"/><Relationship Id="rId55" Type="http://schemas.openxmlformats.org/officeDocument/2006/relationships/font" Target="fonts/font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5.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customschemas.google.com/relationships/presentationmetadata" Target="meta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 name="Google Shape;82;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0bbd6cc532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9" name="Google Shape;149;g30bbd6cc532_1_1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0bbd6cc532_1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5" name="Google Shape;155;g30bbd6cc532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0c204b0555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0" name="Google Shape;160;g30c204b0555_0_1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0bbd6cc532_1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6" name="Google Shape;166;g30bbd6cc532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0bbd6cc532_1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2" name="Google Shape;172;g30bbd6cc532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0bbd6cc532_1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8" name="Google Shape;178;g30bbd6cc532_1_2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0bbd6cc532_1_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4" name="Google Shape;184;g30bbd6cc532_1_3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0bbd6cc532_1_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0" name="Google Shape;190;g30bbd6cc532_1_2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0bbd6cc532_1_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6" name="Google Shape;196;g30bbd6cc532_1_4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0bbd6cc532_1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3" name="Google Shape;203;g30bbd6cc532_1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30c204b0555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g30c204b0555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0bbd6cc532_1_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9" name="Google Shape;209;g30bbd6cc532_1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0bbd6cc532_1_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5" name="Google Shape;215;g30bbd6cc532_1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0c204b0555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1" name="Google Shape;221;g30c204b0555_0_1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0bbd6cc532_1_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8" name="Google Shape;228;g30bbd6cc532_1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0bbd6cc532_1_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5" name="Google Shape;235;g30bbd6cc532_1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0bbd6cc532_1_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1" name="Google Shape;241;g30bbd6cc532_1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7" name="Google Shape;247;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0bbd6cc532_1_1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3" name="Google Shape;253;g30bbd6cc532_1_14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9" name="Google Shape;259;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5" name="Google Shape;26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4" name="Google Shape;94;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1" name="Google Shape;27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8" name="Google Shape;27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5" name="Google Shape;285;p3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4" name="Google Shape;294;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0bbd6cc532_1_16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3" name="Google Shape;303;g30bbd6cc532_1_1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9" name="Google Shape;309;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0c204b0555_0_7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5" name="Google Shape;315;g30c204b0555_0_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1" name="Google Shape;321;p3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30bbd6cc532_1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7" name="Google Shape;327;g30bbd6cc532_1_1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p3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0" name="Google Shape;10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30c204b0555_0_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9" name="Google Shape;339;g30c204b0555_0_9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30bbd6cc532_1_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6" name="Google Shape;346;g30bbd6cc532_1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5" name="Google Shape;355;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30c204b0555_0_1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2" name="Google Shape;362;g30c204b0555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2d48bd144ee_0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9" name="Google Shape;369;g2d48bd144ee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2d48bd144ee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g2d48bd144ee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2d48bd144ee_0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3" name="Google Shape;383;g2d48bd144ee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 name="Google Shape;10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30c204b0555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 name="Google Shape;112;g30c204b0555_0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30bbd6cc532_1_15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 name="Google Shape;118;g30bbd6cc532_1_1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0bbd6cc532_1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4" name="Google Shape;124;g30bbd6cc532_1_10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0bbd6cc532_1_11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g30bbd6cc532_1_1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5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5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6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6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6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6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5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5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5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5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5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5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5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5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5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5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5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5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6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6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6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6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63"/>
          <p:cNvSpPr>
            <a:spLocks noGrp="1"/>
          </p:cNvSpPr>
          <p:nvPr>
            <p:ph type="pic" idx="2"/>
          </p:nvPr>
        </p:nvSpPr>
        <p:spPr>
          <a:xfrm>
            <a:off x="5183188" y="987425"/>
            <a:ext cx="6172200" cy="4873625"/>
          </a:xfrm>
          <a:prstGeom prst="rect">
            <a:avLst/>
          </a:prstGeom>
          <a:noFill/>
          <a:ln>
            <a:noFill/>
          </a:ln>
        </p:spPr>
      </p:sp>
      <p:sp>
        <p:nvSpPr>
          <p:cNvPr id="64" name="Google Shape;64;p6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5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Merriweather"/>
              <a:buNone/>
              <a:defRPr sz="4400" b="0" i="0" u="none" strike="noStrike" cap="none">
                <a:solidFill>
                  <a:schemeClr val="dk1"/>
                </a:solidFill>
                <a:latin typeface="Merriweather"/>
                <a:ea typeface="Merriweather"/>
                <a:cs typeface="Merriweather"/>
                <a:sym typeface="Merriweathe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5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5000"/>
              </a:lnSpc>
              <a:spcBef>
                <a:spcPts val="1000"/>
              </a:spcBef>
              <a:spcAft>
                <a:spcPts val="0"/>
              </a:spcAft>
              <a:buClr>
                <a:schemeClr val="dk1"/>
              </a:buClr>
              <a:buSzPts val="2800"/>
              <a:buFont typeface="Merriweather"/>
              <a:buChar char="•"/>
              <a:defRPr sz="2800" b="0" i="0" u="none" strike="noStrike" cap="none">
                <a:solidFill>
                  <a:schemeClr val="dk1"/>
                </a:solidFill>
                <a:latin typeface="Merriweather"/>
                <a:ea typeface="Merriweather"/>
                <a:cs typeface="Merriweather"/>
                <a:sym typeface="Merriweather"/>
              </a:defRPr>
            </a:lvl1pPr>
            <a:lvl2pPr marL="914400" marR="0" lvl="1" indent="-381000" algn="l" rtl="0">
              <a:lnSpc>
                <a:spcPct val="115000"/>
              </a:lnSpc>
              <a:spcBef>
                <a:spcPts val="500"/>
              </a:spcBef>
              <a:spcAft>
                <a:spcPts val="0"/>
              </a:spcAft>
              <a:buClr>
                <a:schemeClr val="dk1"/>
              </a:buClr>
              <a:buSzPts val="2400"/>
              <a:buFont typeface="Merriweather"/>
              <a:buChar char="•"/>
              <a:defRPr sz="2400" b="0" i="0" u="none" strike="noStrike" cap="none">
                <a:solidFill>
                  <a:schemeClr val="dk1"/>
                </a:solidFill>
                <a:latin typeface="Merriweather"/>
                <a:ea typeface="Merriweather"/>
                <a:cs typeface="Merriweather"/>
                <a:sym typeface="Merriweather"/>
              </a:defRPr>
            </a:lvl2pPr>
            <a:lvl3pPr marL="1371600" marR="0" lvl="2" indent="-355600" algn="l" rtl="0">
              <a:lnSpc>
                <a:spcPct val="115000"/>
              </a:lnSpc>
              <a:spcBef>
                <a:spcPts val="500"/>
              </a:spcBef>
              <a:spcAft>
                <a:spcPts val="0"/>
              </a:spcAft>
              <a:buClr>
                <a:schemeClr val="dk1"/>
              </a:buClr>
              <a:buSzPts val="2000"/>
              <a:buFont typeface="Merriweather"/>
              <a:buChar char="•"/>
              <a:defRPr sz="2000" b="0" i="0" u="none" strike="noStrike" cap="none">
                <a:solidFill>
                  <a:schemeClr val="dk1"/>
                </a:solidFill>
                <a:latin typeface="Merriweather"/>
                <a:ea typeface="Merriweather"/>
                <a:cs typeface="Merriweather"/>
                <a:sym typeface="Merriweather"/>
              </a:defRPr>
            </a:lvl3pPr>
            <a:lvl4pPr marL="1828800" marR="0" lvl="3" indent="-342900" algn="l" rtl="0">
              <a:lnSpc>
                <a:spcPct val="115000"/>
              </a:lnSpc>
              <a:spcBef>
                <a:spcPts val="500"/>
              </a:spcBef>
              <a:spcAft>
                <a:spcPts val="0"/>
              </a:spcAft>
              <a:buClr>
                <a:schemeClr val="dk1"/>
              </a:buClr>
              <a:buSzPts val="1800"/>
              <a:buFont typeface="Merriweather"/>
              <a:buChar char="•"/>
              <a:defRPr sz="1800" b="0" i="0" u="none" strike="noStrike" cap="none">
                <a:solidFill>
                  <a:schemeClr val="dk1"/>
                </a:solidFill>
                <a:latin typeface="Merriweather"/>
                <a:ea typeface="Merriweather"/>
                <a:cs typeface="Merriweather"/>
                <a:sym typeface="Merriweather"/>
              </a:defRPr>
            </a:lvl4pPr>
            <a:lvl5pPr marL="2286000" marR="0" lvl="4" indent="-342900" algn="l" rtl="0">
              <a:lnSpc>
                <a:spcPct val="115000"/>
              </a:lnSpc>
              <a:spcBef>
                <a:spcPts val="500"/>
              </a:spcBef>
              <a:spcAft>
                <a:spcPts val="0"/>
              </a:spcAft>
              <a:buClr>
                <a:schemeClr val="dk1"/>
              </a:buClr>
              <a:buSzPts val="1800"/>
              <a:buFont typeface="Merriweather"/>
              <a:buChar char="•"/>
              <a:defRPr sz="1800" b="0" i="0" u="none" strike="noStrike" cap="none">
                <a:solidFill>
                  <a:schemeClr val="dk1"/>
                </a:solidFill>
                <a:latin typeface="Merriweather"/>
                <a:ea typeface="Merriweather"/>
                <a:cs typeface="Merriweather"/>
                <a:sym typeface="Merriweather"/>
              </a:defRPr>
            </a:lvl5pPr>
            <a:lvl6pPr marL="2743200" marR="0" lvl="5" indent="-342900" algn="l" rtl="0">
              <a:lnSpc>
                <a:spcPct val="115000"/>
              </a:lnSpc>
              <a:spcBef>
                <a:spcPts val="500"/>
              </a:spcBef>
              <a:spcAft>
                <a:spcPts val="0"/>
              </a:spcAft>
              <a:buClr>
                <a:schemeClr val="dk1"/>
              </a:buClr>
              <a:buSzPts val="1800"/>
              <a:buFont typeface="Merriweather"/>
              <a:buChar char="•"/>
              <a:defRPr sz="1800" b="0" i="0" u="none" strike="noStrike" cap="none">
                <a:solidFill>
                  <a:schemeClr val="dk1"/>
                </a:solidFill>
                <a:latin typeface="Merriweather"/>
                <a:ea typeface="Merriweather"/>
                <a:cs typeface="Merriweather"/>
                <a:sym typeface="Merriweather"/>
              </a:defRPr>
            </a:lvl6pPr>
            <a:lvl7pPr marL="3200400" marR="0" lvl="6" indent="-342900" algn="l" rtl="0">
              <a:lnSpc>
                <a:spcPct val="115000"/>
              </a:lnSpc>
              <a:spcBef>
                <a:spcPts val="500"/>
              </a:spcBef>
              <a:spcAft>
                <a:spcPts val="0"/>
              </a:spcAft>
              <a:buClr>
                <a:schemeClr val="dk1"/>
              </a:buClr>
              <a:buSzPts val="1800"/>
              <a:buFont typeface="Merriweather"/>
              <a:buChar char="•"/>
              <a:defRPr sz="1800" b="0" i="0" u="none" strike="noStrike" cap="none">
                <a:solidFill>
                  <a:schemeClr val="dk1"/>
                </a:solidFill>
                <a:latin typeface="Merriweather"/>
                <a:ea typeface="Merriweather"/>
                <a:cs typeface="Merriweather"/>
                <a:sym typeface="Merriweather"/>
              </a:defRPr>
            </a:lvl7pPr>
            <a:lvl8pPr marL="3657600" marR="0" lvl="7" indent="-342900" algn="l" rtl="0">
              <a:lnSpc>
                <a:spcPct val="115000"/>
              </a:lnSpc>
              <a:spcBef>
                <a:spcPts val="500"/>
              </a:spcBef>
              <a:spcAft>
                <a:spcPts val="0"/>
              </a:spcAft>
              <a:buClr>
                <a:schemeClr val="dk1"/>
              </a:buClr>
              <a:buSzPts val="1800"/>
              <a:buFont typeface="Merriweather"/>
              <a:buChar char="•"/>
              <a:defRPr sz="1800" b="0" i="0" u="none" strike="noStrike" cap="none">
                <a:solidFill>
                  <a:schemeClr val="dk1"/>
                </a:solidFill>
                <a:latin typeface="Merriweather"/>
                <a:ea typeface="Merriweather"/>
                <a:cs typeface="Merriweather"/>
                <a:sym typeface="Merriweather"/>
              </a:defRPr>
            </a:lvl8pPr>
            <a:lvl9pPr marL="4114800" marR="0" lvl="8" indent="-342900" algn="l" rtl="0">
              <a:lnSpc>
                <a:spcPct val="115000"/>
              </a:lnSpc>
              <a:spcBef>
                <a:spcPts val="500"/>
              </a:spcBef>
              <a:spcAft>
                <a:spcPts val="0"/>
              </a:spcAft>
              <a:buClr>
                <a:schemeClr val="dk1"/>
              </a:buClr>
              <a:buSzPts val="1800"/>
              <a:buFont typeface="Merriweather"/>
              <a:buChar char="•"/>
              <a:defRPr sz="1800" b="0" i="0" u="none" strike="noStrike" cap="none">
                <a:solidFill>
                  <a:schemeClr val="dk1"/>
                </a:solidFill>
                <a:latin typeface="Merriweather"/>
                <a:ea typeface="Merriweather"/>
                <a:cs typeface="Merriweather"/>
                <a:sym typeface="Merriweather"/>
              </a:defRPr>
            </a:lvl9pPr>
          </a:lstStyle>
          <a:p>
            <a:endParaRPr/>
          </a:p>
        </p:txBody>
      </p:sp>
      <p:sp>
        <p:nvSpPr>
          <p:cNvPr id="8" name="Google Shape;8;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33.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slide" Target="slide4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slide" Target="slide20.xml"/></Relationships>
</file>

<file path=ppt/slides/_rels/slide4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4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txBox="1">
            <a:spLocks noGrp="1"/>
          </p:cNvSpPr>
          <p:nvPr>
            <p:ph type="ctrTitle"/>
          </p:nvPr>
        </p:nvSpPr>
        <p:spPr>
          <a:xfrm>
            <a:off x="462013" y="785479"/>
            <a:ext cx="10943924" cy="2387600"/>
          </a:xfrm>
          <a:prstGeom prst="rect">
            <a:avLst/>
          </a:prstGeom>
          <a:noFill/>
          <a:ln>
            <a:noFill/>
          </a:ln>
        </p:spPr>
        <p:txBody>
          <a:bodyPr spcFirstLastPara="1" wrap="square" lIns="91425" tIns="45700" rIns="91425" bIns="45700" anchor="b" anchorCtr="0">
            <a:normAutofit/>
          </a:bodyPr>
          <a:lstStyle/>
          <a:p>
            <a:pPr marL="0" lvl="0" indent="0" algn="ctr" rtl="0">
              <a:lnSpc>
                <a:spcPct val="150000"/>
              </a:lnSpc>
              <a:spcBef>
                <a:spcPts val="0"/>
              </a:spcBef>
              <a:spcAft>
                <a:spcPts val="0"/>
              </a:spcAft>
              <a:buClr>
                <a:schemeClr val="dk1"/>
              </a:buClr>
              <a:buSzPts val="4800"/>
              <a:buFont typeface="Calibri"/>
              <a:buNone/>
            </a:pPr>
            <a:r>
              <a:rPr lang="en-US" sz="3900"/>
              <a:t>Chain Restaurant Calorie Posting Mandates, Obesity, and Consumer Welfare</a:t>
            </a:r>
            <a:endParaRPr sz="5100"/>
          </a:p>
        </p:txBody>
      </p:sp>
      <p:sp>
        <p:nvSpPr>
          <p:cNvPr id="85" name="Google Shape;85;p1"/>
          <p:cNvSpPr txBox="1">
            <a:spLocks noGrp="1"/>
          </p:cNvSpPr>
          <p:nvPr>
            <p:ph type="subTitle" idx="1"/>
          </p:nvPr>
        </p:nvSpPr>
        <p:spPr>
          <a:xfrm>
            <a:off x="1524000" y="3602038"/>
            <a:ext cx="9144000" cy="2206808"/>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115000"/>
              </a:lnSpc>
              <a:spcBef>
                <a:spcPts val="0"/>
              </a:spcBef>
              <a:spcAft>
                <a:spcPts val="0"/>
              </a:spcAft>
              <a:buClr>
                <a:schemeClr val="dk1"/>
              </a:buClr>
              <a:buSzPts val="2000"/>
              <a:buNone/>
            </a:pPr>
            <a:r>
              <a:rPr lang="en-US" sz="2000"/>
              <a:t>Charles Courtemanche, University of Kentucky and NBER</a:t>
            </a:r>
            <a:endParaRPr/>
          </a:p>
          <a:p>
            <a:pPr marL="0" lvl="0" indent="0" algn="ctr" rtl="0">
              <a:lnSpc>
                <a:spcPct val="115000"/>
              </a:lnSpc>
              <a:spcBef>
                <a:spcPts val="1000"/>
              </a:spcBef>
              <a:spcAft>
                <a:spcPts val="0"/>
              </a:spcAft>
              <a:buClr>
                <a:schemeClr val="dk1"/>
              </a:buClr>
              <a:buSzPts val="2000"/>
              <a:buNone/>
            </a:pPr>
            <a:r>
              <a:rPr lang="en-US" sz="2000"/>
              <a:t>David Frisvold, University of Iowa and NBER</a:t>
            </a:r>
            <a:endParaRPr/>
          </a:p>
          <a:p>
            <a:pPr marL="0" lvl="0" indent="0" algn="ctr" rtl="0">
              <a:lnSpc>
                <a:spcPct val="115000"/>
              </a:lnSpc>
              <a:spcBef>
                <a:spcPts val="1000"/>
              </a:spcBef>
              <a:spcAft>
                <a:spcPts val="0"/>
              </a:spcAft>
              <a:buClr>
                <a:schemeClr val="dk1"/>
              </a:buClr>
              <a:buSzPts val="2000"/>
              <a:buNone/>
            </a:pPr>
            <a:r>
              <a:rPr lang="en-US" sz="2000"/>
              <a:t>David Jimenez-Gomez, Universidad de Alicante</a:t>
            </a:r>
            <a:endParaRPr/>
          </a:p>
          <a:p>
            <a:pPr marL="0" lvl="0" indent="0" algn="ctr" rtl="0">
              <a:lnSpc>
                <a:spcPct val="115000"/>
              </a:lnSpc>
              <a:spcBef>
                <a:spcPts val="1000"/>
              </a:spcBef>
              <a:spcAft>
                <a:spcPts val="0"/>
              </a:spcAft>
              <a:buClr>
                <a:schemeClr val="dk1"/>
              </a:buClr>
              <a:buSzPts val="2000"/>
              <a:buNone/>
            </a:pPr>
            <a:r>
              <a:rPr lang="en-US" sz="2000"/>
              <a:t>Marietou Ouayogode, University of Wisconsin</a:t>
            </a:r>
            <a:endParaRPr/>
          </a:p>
          <a:p>
            <a:pPr marL="0" lvl="0" indent="0" algn="ctr" rtl="0">
              <a:lnSpc>
                <a:spcPct val="115000"/>
              </a:lnSpc>
              <a:spcBef>
                <a:spcPts val="1000"/>
              </a:spcBef>
              <a:spcAft>
                <a:spcPts val="0"/>
              </a:spcAft>
              <a:buClr>
                <a:schemeClr val="dk1"/>
              </a:buClr>
              <a:buSzPts val="2000"/>
              <a:buNone/>
            </a:pPr>
            <a:r>
              <a:rPr lang="en-US" sz="2000"/>
              <a:t>Michael K. Price, University of Alabama and NBER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g30bbd6cc532_1_1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sz="4300"/>
              <a:t>A Theory of Calories and Meal Choices</a:t>
            </a:r>
            <a:endParaRPr sz="4300"/>
          </a:p>
        </p:txBody>
      </p:sp>
      <p:sp>
        <p:nvSpPr>
          <p:cNvPr id="152" name="Google Shape;152;g30bbd6cc532_1_119"/>
          <p:cNvSpPr txBox="1">
            <a:spLocks noGrp="1"/>
          </p:cNvSpPr>
          <p:nvPr>
            <p:ph type="body" idx="1"/>
          </p:nvPr>
        </p:nvSpPr>
        <p:spPr>
          <a:xfrm>
            <a:off x="838200" y="1825625"/>
            <a:ext cx="10515600" cy="4707300"/>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115000"/>
              </a:lnSpc>
              <a:spcBef>
                <a:spcPts val="1000"/>
              </a:spcBef>
              <a:spcAft>
                <a:spcPts val="0"/>
              </a:spcAft>
              <a:buSzPct val="82949"/>
              <a:buNone/>
            </a:pPr>
            <a:r>
              <a:rPr lang="en-US" u="sng"/>
              <a:t>Assumptions:</a:t>
            </a:r>
            <a:endParaRPr u="sng"/>
          </a:p>
          <a:p>
            <a:pPr marL="457200" lvl="0" indent="-317182" algn="l" rtl="0">
              <a:lnSpc>
                <a:spcPct val="115000"/>
              </a:lnSpc>
              <a:spcBef>
                <a:spcPts val="1000"/>
              </a:spcBef>
              <a:spcAft>
                <a:spcPts val="0"/>
              </a:spcAft>
              <a:buSzPct val="64285"/>
              <a:buAutoNum type="arabicPeriod"/>
            </a:pPr>
            <a:r>
              <a:rPr lang="en-US"/>
              <a:t>The marginal non-informational internality is smaller with the nudge</a:t>
            </a:r>
            <a:br>
              <a:rPr lang="en-US"/>
            </a:br>
            <a:endParaRPr/>
          </a:p>
          <a:p>
            <a:pPr marL="457200" lvl="0" indent="-317182" algn="l" rtl="0">
              <a:lnSpc>
                <a:spcPct val="115000"/>
              </a:lnSpc>
              <a:spcBef>
                <a:spcPts val="0"/>
              </a:spcBef>
              <a:spcAft>
                <a:spcPts val="0"/>
              </a:spcAft>
              <a:buSzPct val="64285"/>
              <a:buAutoNum type="arabicPeriod"/>
            </a:pPr>
            <a:r>
              <a:rPr lang="en-US"/>
              <a:t>Marginal moral costs are higher with the nudge</a:t>
            </a:r>
            <a:br>
              <a:rPr lang="en-US"/>
            </a:br>
            <a:endParaRPr/>
          </a:p>
          <a:p>
            <a:pPr marL="457200" lvl="0" indent="-317182" algn="l" rtl="0">
              <a:lnSpc>
                <a:spcPct val="115000"/>
              </a:lnSpc>
              <a:spcBef>
                <a:spcPts val="0"/>
              </a:spcBef>
              <a:spcAft>
                <a:spcPts val="0"/>
              </a:spcAft>
              <a:buSzPct val="64285"/>
              <a:buAutoNum type="arabicPeriod"/>
            </a:pPr>
            <a:r>
              <a:rPr lang="en-US"/>
              <a:t>Beliefs about calories become more accurate with the nudge</a:t>
            </a:r>
            <a:br>
              <a:rPr lang="en-US"/>
            </a:br>
            <a:endParaRPr/>
          </a:p>
          <a:p>
            <a:pPr marL="457200" lvl="0" indent="-317182" algn="l" rtl="0">
              <a:lnSpc>
                <a:spcPct val="115000"/>
              </a:lnSpc>
              <a:spcBef>
                <a:spcPts val="0"/>
              </a:spcBef>
              <a:spcAft>
                <a:spcPts val="0"/>
              </a:spcAft>
              <a:buSzPct val="64285"/>
              <a:buAutoNum type="arabicPeriod"/>
            </a:pPr>
            <a:r>
              <a:rPr lang="en-US"/>
              <a:t>Without the nudge, individuals do not underconsume and do not overestimate calories</a:t>
            </a:r>
            <a:endParaRPr/>
          </a:p>
          <a:p>
            <a:pPr marL="0" lvl="0" indent="0" algn="l" rtl="0">
              <a:lnSpc>
                <a:spcPct val="115000"/>
              </a:lnSpc>
              <a:spcBef>
                <a:spcPts val="1000"/>
              </a:spcBef>
              <a:spcAft>
                <a:spcPts val="0"/>
              </a:spcAft>
              <a:buSzPct val="82949"/>
              <a:buNone/>
            </a:pPr>
            <a:endParaRPr/>
          </a:p>
          <a:p>
            <a:pPr marL="0" lvl="0" indent="0" algn="l" rtl="0">
              <a:lnSpc>
                <a:spcPct val="115000"/>
              </a:lnSpc>
              <a:spcBef>
                <a:spcPts val="1000"/>
              </a:spcBef>
              <a:spcAft>
                <a:spcPts val="0"/>
              </a:spcAft>
              <a:buSzPct val="82949"/>
              <a:buNone/>
            </a:pPr>
            <a:r>
              <a:rPr lang="en-US" b="1"/>
              <a:t>Proposition 1.</a:t>
            </a:r>
            <a:r>
              <a:rPr lang="en-US"/>
              <a:t> Calorie labels (weakly) reduce the amount of calories consumed at the restaurant, as well as the total amount of calories consumed.</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g30bbd6cc532_1_0"/>
          <p:cNvSpPr txBox="1">
            <a:spLocks noGrp="1"/>
          </p:cNvSpPr>
          <p:nvPr>
            <p:ph type="title"/>
          </p:nvPr>
        </p:nvSpPr>
        <p:spPr>
          <a:xfrm>
            <a:off x="838200" y="638480"/>
            <a:ext cx="10515600" cy="40674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SzPts val="6000"/>
              <a:buNone/>
            </a:pPr>
            <a:r>
              <a:rPr lang="en-US"/>
              <a:t>Empirical result I: </a:t>
            </a:r>
            <a:endParaRPr/>
          </a:p>
          <a:p>
            <a:pPr marL="0" lvl="0" indent="0" algn="ctr" rtl="0">
              <a:lnSpc>
                <a:spcPct val="90000"/>
              </a:lnSpc>
              <a:spcBef>
                <a:spcPts val="0"/>
              </a:spcBef>
              <a:spcAft>
                <a:spcPts val="0"/>
              </a:spcAft>
              <a:buSzPts val="6000"/>
              <a:buNone/>
            </a:pPr>
            <a:endParaRPr/>
          </a:p>
          <a:p>
            <a:pPr marL="0" lvl="0" indent="0" algn="ctr" rtl="0">
              <a:lnSpc>
                <a:spcPct val="90000"/>
              </a:lnSpc>
              <a:spcBef>
                <a:spcPts val="0"/>
              </a:spcBef>
              <a:spcAft>
                <a:spcPts val="0"/>
              </a:spcAft>
              <a:buSzPts val="6000"/>
              <a:buNone/>
            </a:pPr>
            <a:r>
              <a:rPr lang="en-US" sz="4600"/>
              <a:t>Nudge decreases calories consumed</a:t>
            </a:r>
            <a:endParaRPr sz="46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g30c204b0555_0_11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Background on Calorie Labels</a:t>
            </a:r>
            <a:endParaRPr/>
          </a:p>
        </p:txBody>
      </p:sp>
      <p:sp>
        <p:nvSpPr>
          <p:cNvPr id="163" name="Google Shape;163;g30c204b0555_0_114"/>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lnSpcReduction="10000"/>
          </a:bodyPr>
          <a:lstStyle/>
          <a:p>
            <a:pPr marL="457200" lvl="0" indent="-368300" algn="l" rtl="0">
              <a:lnSpc>
                <a:spcPct val="115000"/>
              </a:lnSpc>
              <a:spcBef>
                <a:spcPts val="1000"/>
              </a:spcBef>
              <a:spcAft>
                <a:spcPts val="0"/>
              </a:spcAft>
              <a:buSzPts val="2200"/>
              <a:buChar char="●"/>
            </a:pPr>
            <a:r>
              <a:rPr lang="en-US" sz="2200" dirty="0"/>
              <a:t>The 2010 Affordable Care Act (ACA) introduced a national mandate requiring chain restaurants and retail food establishments with 20 or more locations to post calories on menus and menu boards</a:t>
            </a:r>
            <a:endParaRPr sz="2200" dirty="0"/>
          </a:p>
          <a:p>
            <a:pPr marL="914400" lvl="1" indent="-368300" algn="l" rtl="0">
              <a:lnSpc>
                <a:spcPct val="115000"/>
              </a:lnSpc>
              <a:spcBef>
                <a:spcPts val="500"/>
              </a:spcBef>
              <a:spcAft>
                <a:spcPts val="0"/>
              </a:spcAft>
              <a:buSzPts val="2200"/>
              <a:buChar char="○"/>
            </a:pPr>
            <a:r>
              <a:rPr lang="en-US" sz="2200" dirty="0"/>
              <a:t>The start date of this mandate was repeatedly delayed but ultimately implemented in 2018</a:t>
            </a:r>
            <a:endParaRPr sz="2200" dirty="0"/>
          </a:p>
          <a:p>
            <a:pPr marL="914400" lvl="1" indent="-368300" algn="l" rtl="0">
              <a:lnSpc>
                <a:spcPct val="115000"/>
              </a:lnSpc>
              <a:spcBef>
                <a:spcPts val="500"/>
              </a:spcBef>
              <a:spcAft>
                <a:spcPts val="0"/>
              </a:spcAft>
              <a:buSzPts val="2200"/>
              <a:buChar char="○"/>
            </a:pPr>
            <a:r>
              <a:rPr lang="en-US" sz="2200" dirty="0"/>
              <a:t>Some local/state jurisdictions passed mandates prior to the ACA</a:t>
            </a:r>
            <a:endParaRPr sz="2200" dirty="0"/>
          </a:p>
          <a:p>
            <a:pPr marL="914400" lvl="1" indent="-368300" algn="l" rtl="0">
              <a:lnSpc>
                <a:spcPct val="115000"/>
              </a:lnSpc>
              <a:spcBef>
                <a:spcPts val="500"/>
              </a:spcBef>
              <a:spcAft>
                <a:spcPts val="0"/>
              </a:spcAft>
              <a:buSzPts val="2200"/>
              <a:buChar char="○"/>
            </a:pPr>
            <a:r>
              <a:rPr lang="en-US" sz="2200" dirty="0"/>
              <a:t>Policymakers in many jurisdictions where mandates had passed shortly before the ACA never implemented them because of uncertainty about the final rules of the ACA mandate and the potential costs to restaurants to adopt certain menu labels only to change them when the ACA mandate took effect</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30bbd6cc532_1_10"/>
          <p:cNvSpPr txBox="1">
            <a:spLocks noGrp="1"/>
          </p:cNvSpPr>
          <p:nvPr>
            <p:ph type="title"/>
          </p:nvPr>
        </p:nvSpPr>
        <p:spPr>
          <a:xfrm>
            <a:off x="495701" y="365125"/>
            <a:ext cx="10858200" cy="1325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15000"/>
              </a:lnSpc>
              <a:spcBef>
                <a:spcPts val="0"/>
              </a:spcBef>
              <a:spcAft>
                <a:spcPts val="0"/>
              </a:spcAft>
              <a:buClr>
                <a:schemeClr val="dk1"/>
              </a:buClr>
              <a:buSzPct val="100000"/>
              <a:buFont typeface="Calibri"/>
              <a:buNone/>
            </a:pPr>
            <a:r>
              <a:rPr lang="en-US"/>
              <a:t>Empirical Strategy: </a:t>
            </a:r>
            <a:endParaRPr/>
          </a:p>
          <a:p>
            <a:pPr marL="0" lvl="0" indent="0" algn="l" rtl="0">
              <a:lnSpc>
                <a:spcPct val="115000"/>
              </a:lnSpc>
              <a:spcBef>
                <a:spcPts val="0"/>
              </a:spcBef>
              <a:spcAft>
                <a:spcPts val="0"/>
              </a:spcAft>
              <a:buClr>
                <a:schemeClr val="dk1"/>
              </a:buClr>
              <a:buSzPct val="100000"/>
              <a:buFont typeface="Calibri"/>
              <a:buNone/>
            </a:pPr>
            <a:r>
              <a:rPr lang="en-US"/>
              <a:t>Exploit Geographic Heterogeneity</a:t>
            </a:r>
            <a:endParaRPr/>
          </a:p>
        </p:txBody>
      </p:sp>
      <p:sp>
        <p:nvSpPr>
          <p:cNvPr id="169" name="Google Shape;169;g30bbd6cc532_1_10"/>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fontScale="92500"/>
          </a:bodyPr>
          <a:lstStyle/>
          <a:p>
            <a:pPr marL="228600" lvl="0" indent="0" algn="l" rtl="0">
              <a:lnSpc>
                <a:spcPct val="115000"/>
              </a:lnSpc>
              <a:spcBef>
                <a:spcPts val="0"/>
              </a:spcBef>
              <a:spcAft>
                <a:spcPts val="0"/>
              </a:spcAft>
              <a:buSzPts val="1800"/>
              <a:buNone/>
            </a:pPr>
            <a:endParaRPr/>
          </a:p>
          <a:p>
            <a:pPr marL="228600" lvl="0" indent="-196850" algn="l" rtl="0">
              <a:lnSpc>
                <a:spcPct val="115000"/>
              </a:lnSpc>
              <a:spcBef>
                <a:spcPts val="0"/>
              </a:spcBef>
              <a:spcAft>
                <a:spcPts val="0"/>
              </a:spcAft>
              <a:buClr>
                <a:schemeClr val="dk1"/>
              </a:buClr>
              <a:buSzPts val="2300"/>
              <a:buChar char="●"/>
            </a:pPr>
            <a:r>
              <a:rPr lang="en-US"/>
              <a:t>Differences in strength of enforcement across locations: some passively enforce</a:t>
            </a:r>
            <a:endParaRPr/>
          </a:p>
          <a:p>
            <a:pPr marL="228600" lvl="0" indent="-228600" algn="l" rtl="0">
              <a:lnSpc>
                <a:spcPct val="115000"/>
              </a:lnSpc>
              <a:spcBef>
                <a:spcPts val="1000"/>
              </a:spcBef>
              <a:spcAft>
                <a:spcPts val="0"/>
              </a:spcAft>
              <a:buSzPts val="2300"/>
              <a:buChar char="●"/>
            </a:pPr>
            <a:r>
              <a:rPr lang="en-US"/>
              <a:t>Worked with a health policy expert to distinguish laws that were implemented, enforced, and never repealed from those that were either repealed or never enforced</a:t>
            </a:r>
            <a:endParaRPr/>
          </a:p>
          <a:p>
            <a:pPr marL="685800" lvl="1" indent="-228600" algn="l" rtl="0">
              <a:lnSpc>
                <a:spcPct val="115000"/>
              </a:lnSpc>
              <a:spcBef>
                <a:spcPts val="500"/>
              </a:spcBef>
              <a:spcAft>
                <a:spcPts val="0"/>
              </a:spcAft>
              <a:buSzPts val="1800"/>
              <a:buChar char="○"/>
            </a:pPr>
            <a:r>
              <a:rPr lang="en-US"/>
              <a:t>Expert supplemented exhaustive review of legal statutes and media articles regarding state and local health departments and revealed substantial variation in the level/duration of enforcement of the implemented laws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30bbd6cc532_1_15"/>
          <p:cNvSpPr txBox="1">
            <a:spLocks noGrp="1"/>
          </p:cNvSpPr>
          <p:nvPr>
            <p:ph type="title"/>
          </p:nvPr>
        </p:nvSpPr>
        <p:spPr>
          <a:xfrm>
            <a:off x="413886" y="365125"/>
            <a:ext cx="109398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Empirical Strategy: Local Mandates</a:t>
            </a:r>
            <a:endParaRPr/>
          </a:p>
        </p:txBody>
      </p:sp>
      <p:graphicFrame>
        <p:nvGraphicFramePr>
          <p:cNvPr id="175" name="Google Shape;175;g30bbd6cc532_1_15"/>
          <p:cNvGraphicFramePr/>
          <p:nvPr/>
        </p:nvGraphicFramePr>
        <p:xfrm>
          <a:off x="609600" y="1682682"/>
          <a:ext cx="10744200" cy="4913625"/>
        </p:xfrm>
        <a:graphic>
          <a:graphicData uri="http://schemas.openxmlformats.org/drawingml/2006/table">
            <a:tbl>
              <a:tblPr firstRow="1" firstCol="1" bandRow="1">
                <a:noFill/>
                <a:tableStyleId>{0633EEE7-4396-416E-98D7-B141DED3B87E}</a:tableStyleId>
              </a:tblPr>
              <a:tblGrid>
                <a:gridCol w="6949450">
                  <a:extLst>
                    <a:ext uri="{9D8B030D-6E8A-4147-A177-3AD203B41FA5}">
                      <a16:colId xmlns:a16="http://schemas.microsoft.com/office/drawing/2014/main" val="20000"/>
                    </a:ext>
                  </a:extLst>
                </a:gridCol>
                <a:gridCol w="1884675">
                  <a:extLst>
                    <a:ext uri="{9D8B030D-6E8A-4147-A177-3AD203B41FA5}">
                      <a16:colId xmlns:a16="http://schemas.microsoft.com/office/drawing/2014/main" val="20001"/>
                    </a:ext>
                  </a:extLst>
                </a:gridCol>
                <a:gridCol w="1910075">
                  <a:extLst>
                    <a:ext uri="{9D8B030D-6E8A-4147-A177-3AD203B41FA5}">
                      <a16:colId xmlns:a16="http://schemas.microsoft.com/office/drawing/2014/main" val="20002"/>
                    </a:ext>
                  </a:extLst>
                </a:gridCol>
              </a:tblGrid>
              <a:tr h="63412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Localities</a:t>
                      </a:r>
                      <a:endParaRPr sz="1800" u="none" strike="noStrike" cap="none">
                        <a:latin typeface="Calibri"/>
                        <a:ea typeface="Calibri"/>
                        <a:cs typeface="Calibri"/>
                        <a:sym typeface="Calibri"/>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Date of Implementation</a:t>
                      </a:r>
                      <a:endParaRPr sz="1800" u="none" strike="noStrike" cap="none">
                        <a:latin typeface="Calibri"/>
                        <a:ea typeface="Calibri"/>
                        <a:cs typeface="Calibri"/>
                        <a:sym typeface="Calibri"/>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 of Establishments</a:t>
                      </a:r>
                      <a:endParaRPr sz="1800" u="none" strike="noStrike" cap="none">
                        <a:latin typeface="Calibri"/>
                        <a:ea typeface="Calibri"/>
                        <a:cs typeface="Calibri"/>
                        <a:sym typeface="Calibri"/>
                      </a:endParaRPr>
                    </a:p>
                  </a:txBody>
                  <a:tcPr marL="68575" marR="68575" marT="0" marB="0" anchor="b">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26650">
                <a:tc>
                  <a:txBody>
                    <a:bodyPr/>
                    <a:lstStyle/>
                    <a:p>
                      <a:pPr marL="0" marR="0" lvl="0" indent="0" algn="l" rtl="0">
                        <a:lnSpc>
                          <a:spcPct val="115000"/>
                        </a:lnSpc>
                        <a:spcBef>
                          <a:spcPts val="0"/>
                        </a:spcBef>
                        <a:spcAft>
                          <a:spcPts val="0"/>
                        </a:spcAft>
                        <a:buClr>
                          <a:srgbClr val="000000"/>
                        </a:buClr>
                        <a:buSzPts val="1800"/>
                        <a:buFont typeface="Arial"/>
                        <a:buNone/>
                      </a:pPr>
                      <a:endParaRPr sz="1800" u="none" strike="noStrike" cap="none">
                        <a:latin typeface="Calibri"/>
                        <a:ea typeface="Calibri"/>
                        <a:cs typeface="Calibri"/>
                        <a:sym typeface="Calibri"/>
                      </a:endParaRPr>
                    </a:p>
                  </a:txBody>
                  <a:tcPr marL="68575" marR="68575" marT="0" marB="0" anchor="b">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800"/>
                        <a:buFont typeface="Arial"/>
                        <a:buNone/>
                      </a:pPr>
                      <a:endParaRPr sz="1800" u="none" strike="noStrike" cap="none">
                        <a:latin typeface="Calibri"/>
                        <a:ea typeface="Calibri"/>
                        <a:cs typeface="Calibri"/>
                        <a:sym typeface="Calibri"/>
                      </a:endParaRPr>
                    </a:p>
                  </a:txBody>
                  <a:tcPr marL="68575" marR="68575" marT="0" marB="0" anchor="b">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endParaRPr sz="1800" u="none" strike="noStrike" cap="none">
                        <a:latin typeface="Calibri"/>
                        <a:ea typeface="Calibri"/>
                        <a:cs typeface="Calibri"/>
                        <a:sym typeface="Calibri"/>
                      </a:endParaRPr>
                    </a:p>
                  </a:txBody>
                  <a:tcPr marL="68575" marR="68575" marT="0" marB="0" anchor="b">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2665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Passed and Actively Enforced</a:t>
                      </a:r>
                      <a:endParaRPr sz="1400" u="none" strike="noStrike" cap="none"/>
                    </a:p>
                  </a:txBody>
                  <a:tcPr marL="68575" marR="68575" marT="0" marB="0" anchor="b">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800"/>
                        <a:buFont typeface="Arial"/>
                        <a:buNone/>
                      </a:pPr>
                      <a:endParaRPr sz="1800" u="none" strike="noStrike" cap="none">
                        <a:latin typeface="Calibri"/>
                        <a:ea typeface="Calibri"/>
                        <a:cs typeface="Calibri"/>
                        <a:sym typeface="Calibri"/>
                      </a:endParaRPr>
                    </a:p>
                  </a:txBody>
                  <a:tcPr marL="68575" marR="68575" marT="0" marB="0" anchor="b">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endParaRPr sz="1800" u="none" strike="noStrike" cap="none">
                        <a:latin typeface="Calibri"/>
                        <a:ea typeface="Calibri"/>
                        <a:cs typeface="Calibri"/>
                        <a:sym typeface="Calibri"/>
                      </a:endParaRPr>
                    </a:p>
                  </a:txBody>
                  <a:tcPr marL="68575" marR="68575" marT="0" marB="0" anchor="b">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3912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 New York City, NY</a:t>
                      </a:r>
                      <a:endParaRPr sz="1800" u="none" strike="noStrike" cap="none">
                        <a:latin typeface="Calibri"/>
                        <a:ea typeface="Calibri"/>
                        <a:cs typeface="Calibri"/>
                        <a:sym typeface="Calibri"/>
                      </a:endParaRPr>
                    </a:p>
                  </a:txBody>
                  <a:tcPr marL="68575" marR="68575" marT="0" marB="0" anchor="b">
                    <a:lnT w="12700" cap="flat" cmpd="sng">
                      <a:solidFill>
                        <a:schemeClr val="dk1"/>
                      </a:solidFill>
                      <a:prstDash val="solid"/>
                      <a:round/>
                      <a:headEnd type="none" w="sm" len="sm"/>
                      <a:tailEnd type="none" w="sm" len="sm"/>
                    </a:lnT>
                  </a:tcPr>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April 2008</a:t>
                      </a:r>
                      <a:endParaRPr sz="1800" u="none" strike="noStrike" cap="none">
                        <a:latin typeface="Calibri"/>
                        <a:ea typeface="Calibri"/>
                        <a:cs typeface="Calibri"/>
                        <a:sym typeface="Calibri"/>
                      </a:endParaRPr>
                    </a:p>
                  </a:txBody>
                  <a:tcPr marL="68575" marR="68575" marT="0" marB="0" anchor="b">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≥15</a:t>
                      </a:r>
                      <a:endParaRPr sz="1800" u="none" strike="noStrike" cap="none">
                        <a:latin typeface="Calibri"/>
                        <a:ea typeface="Calibri"/>
                        <a:cs typeface="Calibri"/>
                        <a:sym typeface="Calibri"/>
                      </a:endParaRPr>
                    </a:p>
                  </a:txBody>
                  <a:tcPr marL="68575" marR="68575" marT="0" marB="0" anchor="b">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3"/>
                  </a:ext>
                </a:extLst>
              </a:tr>
              <a:tr h="32087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  Westchester County, NY (NYC MSA)</a:t>
                      </a:r>
                      <a:endParaRPr sz="1800" u="none" strike="noStrike" cap="none">
                        <a:latin typeface="Calibri"/>
                        <a:ea typeface="Calibri"/>
                        <a:cs typeface="Calibri"/>
                        <a:sym typeface="Calibri"/>
                      </a:endParaRPr>
                    </a:p>
                  </a:txBody>
                  <a:tcPr marL="0" marR="0" marT="0" marB="0" anchor="b"/>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 June 2009</a:t>
                      </a:r>
                      <a:endParaRPr sz="1800" u="none" strike="noStrike" cap="none">
                        <a:latin typeface="Calibri"/>
                        <a:ea typeface="Calibri"/>
                        <a:cs typeface="Calibri"/>
                        <a:sym typeface="Calibri"/>
                      </a:endParaRPr>
                    </a:p>
                  </a:txBody>
                  <a:tcPr marL="0" marR="0" marT="0" marB="0" anchor="b"/>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≥15</a:t>
                      </a:r>
                      <a:endParaRPr sz="1800" u="none" strike="noStrike" cap="none">
                        <a:latin typeface="Calibri"/>
                        <a:ea typeface="Calibri"/>
                        <a:cs typeface="Calibri"/>
                        <a:sym typeface="Calibri"/>
                      </a:endParaRPr>
                    </a:p>
                  </a:txBody>
                  <a:tcPr marL="0" marR="0" marT="0" marB="0" anchor="b"/>
                </a:tc>
                <a:extLst>
                  <a:ext uri="{0D108BD9-81ED-4DB2-BD59-A6C34878D82A}">
                    <a16:rowId xmlns:a16="http://schemas.microsoft.com/office/drawing/2014/main" val="10004"/>
                  </a:ext>
                </a:extLst>
              </a:tr>
              <a:tr h="32087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  Philadelphia City/County, PA</a:t>
                      </a:r>
                      <a:endParaRPr sz="1800" u="none" strike="noStrike" cap="none">
                        <a:latin typeface="Calibri"/>
                        <a:ea typeface="Calibri"/>
                        <a:cs typeface="Calibri"/>
                        <a:sym typeface="Calibri"/>
                      </a:endParaRPr>
                    </a:p>
                  </a:txBody>
                  <a:tcPr marL="0" marR="0" marT="0" marB="0" anchor="b"/>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 January 2010</a:t>
                      </a:r>
                      <a:endParaRPr sz="1800" u="none" strike="noStrike" cap="none">
                        <a:latin typeface="Calibri"/>
                        <a:ea typeface="Calibri"/>
                        <a:cs typeface="Calibri"/>
                        <a:sym typeface="Calibri"/>
                      </a:endParaRPr>
                    </a:p>
                  </a:txBody>
                  <a:tcPr marL="0" marR="0" marT="0" marB="0" anchor="b"/>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≥15</a:t>
                      </a:r>
                      <a:endParaRPr sz="1800" u="none" strike="noStrike" cap="none">
                        <a:latin typeface="Calibri"/>
                        <a:ea typeface="Calibri"/>
                        <a:cs typeface="Calibri"/>
                        <a:sym typeface="Calibri"/>
                      </a:endParaRPr>
                    </a:p>
                  </a:txBody>
                  <a:tcPr marL="0" marR="0" marT="0" marB="0" anchor="b"/>
                </a:tc>
                <a:extLst>
                  <a:ext uri="{0D108BD9-81ED-4DB2-BD59-A6C34878D82A}">
                    <a16:rowId xmlns:a16="http://schemas.microsoft.com/office/drawing/2014/main" val="10005"/>
                  </a:ext>
                </a:extLst>
              </a:tr>
              <a:tr h="32087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  Montgomery County, MD (DC MSA)</a:t>
                      </a:r>
                      <a:endParaRPr sz="1800" u="none" strike="noStrike" cap="none">
                        <a:latin typeface="Calibri"/>
                        <a:ea typeface="Calibri"/>
                        <a:cs typeface="Calibri"/>
                        <a:sym typeface="Calibri"/>
                      </a:endParaRPr>
                    </a:p>
                  </a:txBody>
                  <a:tcPr marL="0" marR="0" marT="0" marB="0" anchor="b"/>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 July 2010</a:t>
                      </a:r>
                      <a:endParaRPr sz="1800" u="none" strike="noStrike" cap="none">
                        <a:latin typeface="Calibri"/>
                        <a:ea typeface="Calibri"/>
                        <a:cs typeface="Calibri"/>
                        <a:sym typeface="Calibri"/>
                      </a:endParaRPr>
                    </a:p>
                  </a:txBody>
                  <a:tcPr marL="0" marR="0" marT="0" marB="0" anchor="b"/>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≥20</a:t>
                      </a:r>
                      <a:endParaRPr sz="1800" u="none" strike="noStrike" cap="none">
                        <a:latin typeface="Calibri"/>
                        <a:ea typeface="Calibri"/>
                        <a:cs typeface="Calibri"/>
                        <a:sym typeface="Calibri"/>
                      </a:endParaRPr>
                    </a:p>
                  </a:txBody>
                  <a:tcPr marL="0" marR="0" marT="0" marB="0" anchor="b"/>
                </a:tc>
                <a:extLst>
                  <a:ext uri="{0D108BD9-81ED-4DB2-BD59-A6C34878D82A}">
                    <a16:rowId xmlns:a16="http://schemas.microsoft.com/office/drawing/2014/main" val="10006"/>
                  </a:ext>
                </a:extLst>
              </a:tr>
              <a:tr h="32087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  Schenectady County, NY (Albany MSA)</a:t>
                      </a:r>
                      <a:endParaRPr sz="1800" u="none" strike="noStrike" cap="none">
                        <a:latin typeface="Calibri"/>
                        <a:ea typeface="Calibri"/>
                        <a:cs typeface="Calibri"/>
                        <a:sym typeface="Calibri"/>
                      </a:endParaRPr>
                    </a:p>
                  </a:txBody>
                  <a:tcPr marL="0" marR="0" marT="0" marB="0" anchor="b"/>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 October 2010</a:t>
                      </a:r>
                      <a:endParaRPr sz="1800" u="none" strike="noStrike" cap="none">
                        <a:latin typeface="Calibri"/>
                        <a:ea typeface="Calibri"/>
                        <a:cs typeface="Calibri"/>
                        <a:sym typeface="Calibri"/>
                      </a:endParaRPr>
                    </a:p>
                  </a:txBody>
                  <a:tcPr marL="0" marR="0" marT="0" marB="0" anchor="b"/>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≥15</a:t>
                      </a:r>
                      <a:endParaRPr sz="1800" u="none" strike="noStrike" cap="none">
                        <a:latin typeface="Calibri"/>
                        <a:ea typeface="Calibri"/>
                        <a:cs typeface="Calibri"/>
                        <a:sym typeface="Calibri"/>
                      </a:endParaRPr>
                    </a:p>
                  </a:txBody>
                  <a:tcPr marL="0" marR="0" marT="0" marB="0" anchor="b"/>
                </a:tc>
                <a:extLst>
                  <a:ext uri="{0D108BD9-81ED-4DB2-BD59-A6C34878D82A}">
                    <a16:rowId xmlns:a16="http://schemas.microsoft.com/office/drawing/2014/main" val="10007"/>
                  </a:ext>
                </a:extLst>
              </a:tr>
              <a:tr h="32087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  Suffolk County, NY (NYC MSA) </a:t>
                      </a:r>
                      <a:endParaRPr sz="1800" u="none" strike="noStrike" cap="none">
                        <a:latin typeface="Calibri"/>
                        <a:ea typeface="Calibri"/>
                        <a:cs typeface="Calibri"/>
                        <a:sym typeface="Calibri"/>
                      </a:endParaRPr>
                    </a:p>
                  </a:txBody>
                  <a:tcPr marL="0" marR="0" marT="0" marB="0" anchor="b"/>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 November 2010</a:t>
                      </a:r>
                      <a:endParaRPr sz="1800" u="none" strike="noStrike" cap="none">
                        <a:latin typeface="Calibri"/>
                        <a:ea typeface="Calibri"/>
                        <a:cs typeface="Calibri"/>
                        <a:sym typeface="Calibri"/>
                      </a:endParaRPr>
                    </a:p>
                  </a:txBody>
                  <a:tcPr marL="0" marR="0" marT="0" marB="0" anchor="b"/>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≥15</a:t>
                      </a:r>
                      <a:endParaRPr sz="1800" u="none" strike="noStrike" cap="none">
                        <a:latin typeface="Calibri"/>
                        <a:ea typeface="Calibri"/>
                        <a:cs typeface="Calibri"/>
                        <a:sym typeface="Calibri"/>
                      </a:endParaRPr>
                    </a:p>
                  </a:txBody>
                  <a:tcPr marL="0" marR="0" marT="0" marB="0" anchor="b"/>
                </a:tc>
                <a:extLst>
                  <a:ext uri="{0D108BD9-81ED-4DB2-BD59-A6C34878D82A}">
                    <a16:rowId xmlns:a16="http://schemas.microsoft.com/office/drawing/2014/main" val="10008"/>
                  </a:ext>
                </a:extLst>
              </a:tr>
              <a:tr h="326650">
                <a:tc>
                  <a:txBody>
                    <a:bodyPr/>
                    <a:lstStyle/>
                    <a:p>
                      <a:pPr marL="0" marR="0" lvl="0" indent="0" algn="l" rtl="0">
                        <a:lnSpc>
                          <a:spcPct val="115000"/>
                        </a:lnSpc>
                        <a:spcBef>
                          <a:spcPts val="0"/>
                        </a:spcBef>
                        <a:spcAft>
                          <a:spcPts val="0"/>
                        </a:spcAft>
                        <a:buClr>
                          <a:srgbClr val="000000"/>
                        </a:buClr>
                        <a:buSzPts val="1800"/>
                        <a:buFont typeface="Arial"/>
                        <a:buNone/>
                      </a:pPr>
                      <a:endParaRPr sz="1800" u="none" strike="noStrike" cap="none">
                        <a:latin typeface="Calibri"/>
                        <a:ea typeface="Calibri"/>
                        <a:cs typeface="Calibri"/>
                        <a:sym typeface="Calibri"/>
                      </a:endParaRPr>
                    </a:p>
                  </a:txBody>
                  <a:tcPr marL="0" marR="0" marT="0" marB="0" anchor="b"/>
                </a:tc>
                <a:tc>
                  <a:txBody>
                    <a:bodyPr/>
                    <a:lstStyle/>
                    <a:p>
                      <a:pPr marL="0" marR="0" lvl="0" indent="0" algn="l" rtl="0">
                        <a:lnSpc>
                          <a:spcPct val="115000"/>
                        </a:lnSpc>
                        <a:spcBef>
                          <a:spcPts val="0"/>
                        </a:spcBef>
                        <a:spcAft>
                          <a:spcPts val="0"/>
                        </a:spcAft>
                        <a:buClr>
                          <a:srgbClr val="000000"/>
                        </a:buClr>
                        <a:buSzPts val="1800"/>
                        <a:buFont typeface="Arial"/>
                        <a:buNone/>
                      </a:pPr>
                      <a:endParaRPr sz="1800" u="none" strike="noStrike" cap="none">
                        <a:latin typeface="Calibri"/>
                        <a:ea typeface="Calibri"/>
                        <a:cs typeface="Calibri"/>
                        <a:sym typeface="Calibri"/>
                      </a:endParaRPr>
                    </a:p>
                  </a:txBody>
                  <a:tcPr marL="0" marR="0" marT="0" marB="0" anchor="b"/>
                </a:tc>
                <a:tc>
                  <a:txBody>
                    <a:bodyPr/>
                    <a:lstStyle/>
                    <a:p>
                      <a:pPr marL="0" marR="0" lvl="0" indent="0" algn="ctr" rtl="0">
                        <a:lnSpc>
                          <a:spcPct val="115000"/>
                        </a:lnSpc>
                        <a:spcBef>
                          <a:spcPts val="0"/>
                        </a:spcBef>
                        <a:spcAft>
                          <a:spcPts val="0"/>
                        </a:spcAft>
                        <a:buClr>
                          <a:srgbClr val="000000"/>
                        </a:buClr>
                        <a:buSzPts val="1800"/>
                        <a:buFont typeface="Arial"/>
                        <a:buNone/>
                      </a:pPr>
                      <a:endParaRPr sz="1800" u="none" strike="noStrike" cap="none">
                        <a:latin typeface="Calibri"/>
                        <a:ea typeface="Calibri"/>
                        <a:cs typeface="Calibri"/>
                        <a:sym typeface="Calibri"/>
                      </a:endParaRPr>
                    </a:p>
                  </a:txBody>
                  <a:tcPr marL="0" marR="0" marT="0" marB="0" anchor="b"/>
                </a:tc>
                <a:extLst>
                  <a:ext uri="{0D108BD9-81ED-4DB2-BD59-A6C34878D82A}">
                    <a16:rowId xmlns:a16="http://schemas.microsoft.com/office/drawing/2014/main" val="10009"/>
                  </a:ext>
                </a:extLst>
              </a:tr>
              <a:tr h="32665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latin typeface="Calibri"/>
                          <a:ea typeface="Calibri"/>
                          <a:cs typeface="Calibri"/>
                          <a:sym typeface="Calibri"/>
                        </a:rPr>
                        <a:t>Passed but Passively Enforced</a:t>
                      </a:r>
                      <a:endParaRPr sz="1400" u="none" strike="noStrike" cap="none"/>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800"/>
                        <a:buFont typeface="Arial"/>
                        <a:buNone/>
                      </a:pPr>
                      <a:endParaRPr sz="1800" u="none" strike="noStrike" cap="none">
                        <a:latin typeface="Calibri"/>
                        <a:ea typeface="Calibri"/>
                        <a:cs typeface="Calibri"/>
                        <a:sym typeface="Calibri"/>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endParaRPr sz="1800" u="none" strike="noStrike" cap="none">
                        <a:latin typeface="Calibri"/>
                        <a:ea typeface="Calibri"/>
                        <a:cs typeface="Calibri"/>
                        <a:sym typeface="Calibri"/>
                      </a:endParaRPr>
                    </a:p>
                  </a:txBody>
                  <a:tcPr marL="68575" marR="68575" marT="0" marB="0" anchor="b">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30745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solidFill>
                            <a:srgbClr val="000000"/>
                          </a:solidFill>
                          <a:latin typeface="Calibri"/>
                          <a:ea typeface="Calibri"/>
                          <a:cs typeface="Calibri"/>
                          <a:sym typeface="Calibri"/>
                        </a:rPr>
                        <a:t> Seattle (King County, WA)</a:t>
                      </a:r>
                      <a:endParaRPr sz="1800" u="none" strike="noStrike" cap="none">
                        <a:latin typeface="Calibri"/>
                        <a:ea typeface="Calibri"/>
                        <a:cs typeface="Calibri"/>
                        <a:sym typeface="Calibri"/>
                      </a:endParaRPr>
                    </a:p>
                  </a:txBody>
                  <a:tcPr marL="0" marR="0" marT="0" marB="0" anchor="b">
                    <a:lnT w="12700" cap="flat" cmpd="sng">
                      <a:solidFill>
                        <a:schemeClr val="dk1"/>
                      </a:solidFill>
                      <a:prstDash val="solid"/>
                      <a:round/>
                      <a:headEnd type="none" w="sm" len="sm"/>
                      <a:tailEnd type="none" w="sm" len="sm"/>
                    </a:lnT>
                  </a:tcPr>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solidFill>
                            <a:srgbClr val="000000"/>
                          </a:solidFill>
                          <a:latin typeface="Calibri"/>
                          <a:ea typeface="Calibri"/>
                          <a:cs typeface="Calibri"/>
                          <a:sym typeface="Calibri"/>
                        </a:rPr>
                        <a:t> January 2009</a:t>
                      </a:r>
                      <a:endParaRPr sz="1800" u="none" strike="noStrike" cap="none">
                        <a:latin typeface="Calibri"/>
                        <a:ea typeface="Calibri"/>
                        <a:cs typeface="Calibri"/>
                        <a:sym typeface="Calibri"/>
                      </a:endParaRPr>
                    </a:p>
                  </a:txBody>
                  <a:tcPr marL="0" marR="0" marT="0" marB="0" anchor="b">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solidFill>
                            <a:srgbClr val="000000"/>
                          </a:solidFill>
                          <a:latin typeface="Calibri"/>
                          <a:ea typeface="Calibri"/>
                          <a:cs typeface="Calibri"/>
                          <a:sym typeface="Calibri"/>
                        </a:rPr>
                        <a:t>≥15</a:t>
                      </a:r>
                      <a:endParaRPr sz="1800" u="none" strike="noStrike" cap="none">
                        <a:latin typeface="Calibri"/>
                        <a:ea typeface="Calibri"/>
                        <a:cs typeface="Calibri"/>
                        <a:sym typeface="Calibri"/>
                      </a:endParaRPr>
                    </a:p>
                  </a:txBody>
                  <a:tcPr marL="0" marR="0" marT="0" marB="0" anchor="b">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11"/>
                  </a:ext>
                </a:extLst>
              </a:tr>
              <a:tr h="36097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 Albany County, NY</a:t>
                      </a:r>
                      <a:endParaRPr sz="1800" u="none" strike="noStrike" cap="none">
                        <a:latin typeface="Calibri"/>
                        <a:ea typeface="Calibri"/>
                        <a:cs typeface="Calibri"/>
                        <a:sym typeface="Calibri"/>
                      </a:endParaRPr>
                    </a:p>
                  </a:txBody>
                  <a:tcPr marL="0" marR="0" marT="0" marB="0" anchor="b"/>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solidFill>
                            <a:srgbClr val="000000"/>
                          </a:solidFill>
                          <a:latin typeface="Calibri"/>
                          <a:ea typeface="Calibri"/>
                          <a:cs typeface="Calibri"/>
                          <a:sym typeface="Calibri"/>
                        </a:rPr>
                        <a:t> April 2010</a:t>
                      </a:r>
                      <a:endParaRPr sz="1800" u="none" strike="noStrike" cap="none">
                        <a:latin typeface="Calibri"/>
                        <a:ea typeface="Calibri"/>
                        <a:cs typeface="Calibri"/>
                        <a:sym typeface="Calibri"/>
                      </a:endParaRPr>
                    </a:p>
                  </a:txBody>
                  <a:tcPr marL="0" marR="0" marT="0" marB="0" anchor="b"/>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solidFill>
                            <a:srgbClr val="000000"/>
                          </a:solidFill>
                          <a:latin typeface="Calibri"/>
                          <a:ea typeface="Calibri"/>
                          <a:cs typeface="Calibri"/>
                          <a:sym typeface="Calibri"/>
                        </a:rPr>
                        <a:t>≥15</a:t>
                      </a:r>
                      <a:endParaRPr sz="1800" u="none" strike="noStrike" cap="none">
                        <a:latin typeface="Calibri"/>
                        <a:ea typeface="Calibri"/>
                        <a:cs typeface="Calibri"/>
                        <a:sym typeface="Calibri"/>
                      </a:endParaRPr>
                    </a:p>
                  </a:txBody>
                  <a:tcPr marL="0" marR="0" marT="0" marB="0" anchor="b"/>
                </a:tc>
                <a:extLst>
                  <a:ext uri="{0D108BD9-81ED-4DB2-BD59-A6C34878D82A}">
                    <a16:rowId xmlns:a16="http://schemas.microsoft.com/office/drawing/2014/main" val="10012"/>
                  </a:ext>
                </a:extLst>
              </a:tr>
              <a:tr h="36097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 State of Vermont</a:t>
                      </a:r>
                      <a:endParaRPr sz="1800" u="none" strike="noStrike" cap="none">
                        <a:latin typeface="Calibri"/>
                        <a:ea typeface="Calibri"/>
                        <a:cs typeface="Calibri"/>
                        <a:sym typeface="Calibri"/>
                      </a:endParaRPr>
                    </a:p>
                  </a:txBody>
                  <a:tcPr marL="0" marR="0" marT="0" marB="0" anchor="b">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solidFill>
                            <a:srgbClr val="000000"/>
                          </a:solidFill>
                          <a:latin typeface="Calibri"/>
                          <a:ea typeface="Calibri"/>
                          <a:cs typeface="Calibri"/>
                          <a:sym typeface="Calibri"/>
                        </a:rPr>
                        <a:t>January 2011</a:t>
                      </a:r>
                      <a:endParaRPr sz="1800" u="none" strike="noStrike" cap="none">
                        <a:latin typeface="Calibri"/>
                        <a:ea typeface="Calibri"/>
                        <a:cs typeface="Calibri"/>
                        <a:sym typeface="Calibri"/>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solidFill>
                            <a:srgbClr val="000000"/>
                          </a:solidFill>
                          <a:latin typeface="Calibri"/>
                          <a:ea typeface="Calibri"/>
                          <a:cs typeface="Calibri"/>
                          <a:sym typeface="Calibri"/>
                        </a:rPr>
                        <a:t>≥20</a:t>
                      </a:r>
                      <a:endParaRPr sz="1800" u="none" strike="noStrike" cap="none">
                        <a:latin typeface="Calibri"/>
                        <a:ea typeface="Calibri"/>
                        <a:cs typeface="Calibri"/>
                        <a:sym typeface="Calibri"/>
                      </a:endParaRPr>
                    </a:p>
                  </a:txBody>
                  <a:tcPr marL="68575" marR="68575" marT="0" marB="0" anchor="b">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g30bbd6cc532_1_20"/>
          <p:cNvSpPr txBox="1">
            <a:spLocks noGrp="1"/>
          </p:cNvSpPr>
          <p:nvPr>
            <p:ph type="title"/>
          </p:nvPr>
        </p:nvSpPr>
        <p:spPr>
          <a:xfrm>
            <a:off x="481263" y="365125"/>
            <a:ext cx="10872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Identification Strategy: BRFSS Data</a:t>
            </a:r>
            <a:endParaRPr/>
          </a:p>
        </p:txBody>
      </p:sp>
      <p:sp>
        <p:nvSpPr>
          <p:cNvPr id="181" name="Google Shape;181;g30bbd6cc532_1_20"/>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228600" algn="l" rtl="0">
              <a:lnSpc>
                <a:spcPct val="115000"/>
              </a:lnSpc>
              <a:spcBef>
                <a:spcPts val="0"/>
              </a:spcBef>
              <a:spcAft>
                <a:spcPts val="0"/>
              </a:spcAft>
              <a:buClr>
                <a:schemeClr val="dk1"/>
              </a:buClr>
              <a:buSzPts val="2400"/>
              <a:buChar char="●"/>
            </a:pPr>
            <a:r>
              <a:rPr lang="en-US" sz="2400"/>
              <a:t>Use data from </a:t>
            </a:r>
            <a:r>
              <a:rPr lang="en-US" sz="2400" b="1"/>
              <a:t>Behavioral Risk Factor Surveillance System</a:t>
            </a:r>
            <a:r>
              <a:rPr lang="en-US" sz="2400"/>
              <a:t> (BRFSS) to examine impact of local mandates</a:t>
            </a:r>
            <a:endParaRPr sz="2400"/>
          </a:p>
          <a:p>
            <a:pPr marL="685800" lvl="1" indent="-266700" algn="l" rtl="0">
              <a:lnSpc>
                <a:spcPct val="115000"/>
              </a:lnSpc>
              <a:spcBef>
                <a:spcPts val="0"/>
              </a:spcBef>
              <a:spcAft>
                <a:spcPts val="0"/>
              </a:spcAft>
              <a:buClr>
                <a:schemeClr val="dk1"/>
              </a:buClr>
              <a:buSzPts val="2400"/>
              <a:buChar char="○"/>
            </a:pPr>
            <a:r>
              <a:rPr lang="en-US" sz="2000"/>
              <a:t>Changes in BMI (proxy for caloric intake)</a:t>
            </a:r>
            <a:endParaRPr/>
          </a:p>
          <a:p>
            <a:pPr marL="685800" lvl="1" indent="-266700" algn="l" rtl="0">
              <a:lnSpc>
                <a:spcPct val="115000"/>
              </a:lnSpc>
              <a:spcBef>
                <a:spcPts val="0"/>
              </a:spcBef>
              <a:spcAft>
                <a:spcPts val="0"/>
              </a:spcAft>
              <a:buClr>
                <a:schemeClr val="dk1"/>
              </a:buClr>
              <a:buSzPts val="2400"/>
              <a:buChar char="○"/>
            </a:pPr>
            <a:r>
              <a:rPr lang="en-US" sz="2000"/>
              <a:t>Changes in life-satisfaction (proxy for consumer welfare)</a:t>
            </a:r>
            <a:endParaRPr sz="2000"/>
          </a:p>
          <a:p>
            <a:pPr marL="228600" lvl="0" indent="-228600" algn="l" rtl="0">
              <a:lnSpc>
                <a:spcPct val="115000"/>
              </a:lnSpc>
              <a:spcBef>
                <a:spcPts val="1000"/>
              </a:spcBef>
              <a:spcAft>
                <a:spcPts val="0"/>
              </a:spcAft>
              <a:buClr>
                <a:schemeClr val="dk1"/>
              </a:buClr>
              <a:buSzPts val="2400"/>
              <a:buChar char="●"/>
            </a:pPr>
            <a:r>
              <a:rPr lang="en-US" sz="2400"/>
              <a:t>Differences in outcomes after implementation across locations with mandate (treatment group) and nearby counties  (control group)</a:t>
            </a:r>
            <a:endParaRPr/>
          </a:p>
          <a:p>
            <a:pPr marL="228600" lvl="0" indent="-228600" algn="l" rtl="0">
              <a:lnSpc>
                <a:spcPct val="115000"/>
              </a:lnSpc>
              <a:spcBef>
                <a:spcPts val="1000"/>
              </a:spcBef>
              <a:spcAft>
                <a:spcPts val="0"/>
              </a:spcAft>
              <a:buClr>
                <a:schemeClr val="dk1"/>
              </a:buClr>
              <a:buSzPts val="2400"/>
              <a:buChar char="●"/>
            </a:pPr>
            <a:r>
              <a:rPr lang="en-US" sz="2400"/>
              <a:t>Heterogeneity across areas depending on stringency of enforcement</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30bbd6cc532_1_30"/>
          <p:cNvSpPr txBox="1">
            <a:spLocks noGrp="1"/>
          </p:cNvSpPr>
          <p:nvPr>
            <p:ph type="title"/>
          </p:nvPr>
        </p:nvSpPr>
        <p:spPr>
          <a:xfrm>
            <a:off x="437949" y="365125"/>
            <a:ext cx="109158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Sample Frame: BRFSS Data</a:t>
            </a:r>
            <a:endParaRPr/>
          </a:p>
        </p:txBody>
      </p:sp>
      <p:sp>
        <p:nvSpPr>
          <p:cNvPr id="187" name="Google Shape;187;g30bbd6cc532_1_30"/>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400"/>
              <a:buChar char="●"/>
            </a:pPr>
            <a:r>
              <a:rPr lang="en-US" sz="2400"/>
              <a:t>Telephone survey focusing on health and health behaviors</a:t>
            </a:r>
            <a:endParaRPr/>
          </a:p>
          <a:p>
            <a:pPr marL="685800" lvl="1" indent="-228600" algn="l" rtl="0">
              <a:lnSpc>
                <a:spcPct val="90000"/>
              </a:lnSpc>
              <a:spcBef>
                <a:spcPts val="500"/>
              </a:spcBef>
              <a:spcAft>
                <a:spcPts val="0"/>
              </a:spcAft>
              <a:buClr>
                <a:schemeClr val="dk1"/>
              </a:buClr>
              <a:buSzPts val="2000"/>
              <a:buChar char="○"/>
            </a:pPr>
            <a:r>
              <a:rPr lang="en-US" sz="2000"/>
              <a:t>Conducted by state health departments and CDC</a:t>
            </a:r>
            <a:endParaRPr/>
          </a:p>
          <a:p>
            <a:pPr marL="685800" lvl="1" indent="-228600" algn="l" rtl="0">
              <a:lnSpc>
                <a:spcPct val="90000"/>
              </a:lnSpc>
              <a:spcBef>
                <a:spcPts val="500"/>
              </a:spcBef>
              <a:spcAft>
                <a:spcPts val="0"/>
              </a:spcAft>
              <a:buClr>
                <a:schemeClr val="dk1"/>
              </a:buClr>
              <a:buSzPts val="2000"/>
              <a:buChar char="○"/>
            </a:pPr>
            <a:r>
              <a:rPr lang="en-US" sz="2000"/>
              <a:t>Repeated cross sections of randomly sampled adults</a:t>
            </a:r>
            <a:endParaRPr/>
          </a:p>
          <a:p>
            <a:pPr marL="685800" lvl="1" indent="-101600" algn="l" rtl="0">
              <a:lnSpc>
                <a:spcPct val="90000"/>
              </a:lnSpc>
              <a:spcBef>
                <a:spcPts val="500"/>
              </a:spcBef>
              <a:spcAft>
                <a:spcPts val="0"/>
              </a:spcAft>
              <a:buClr>
                <a:schemeClr val="dk1"/>
              </a:buClr>
              <a:buSzPts val="2000"/>
              <a:buNone/>
            </a:pPr>
            <a:endParaRPr sz="2000"/>
          </a:p>
          <a:p>
            <a:pPr marL="228600" lvl="0" indent="-228600" algn="l" rtl="0">
              <a:lnSpc>
                <a:spcPct val="90000"/>
              </a:lnSpc>
              <a:spcBef>
                <a:spcPts val="1000"/>
              </a:spcBef>
              <a:spcAft>
                <a:spcPts val="0"/>
              </a:spcAft>
              <a:buClr>
                <a:schemeClr val="dk1"/>
              </a:buClr>
              <a:buSzPts val="2400"/>
              <a:buChar char="●"/>
            </a:pPr>
            <a:r>
              <a:rPr lang="en-US" sz="2400"/>
              <a:t>County identifiers available for 1994-2012</a:t>
            </a:r>
            <a:endParaRPr/>
          </a:p>
          <a:p>
            <a:pPr marL="685800" lvl="1" indent="-228600" algn="l" rtl="0">
              <a:lnSpc>
                <a:spcPct val="90000"/>
              </a:lnSpc>
              <a:spcBef>
                <a:spcPts val="500"/>
              </a:spcBef>
              <a:spcAft>
                <a:spcPts val="0"/>
              </a:spcAft>
              <a:buClr>
                <a:schemeClr val="dk1"/>
              </a:buClr>
              <a:buSzPts val="2000"/>
              <a:buChar char="○"/>
            </a:pPr>
            <a:r>
              <a:rPr lang="en-US" sz="2000"/>
              <a:t>Ending sample in 2012 avoids confounding from major chains voluntarily posting calories</a:t>
            </a:r>
            <a:endParaRPr/>
          </a:p>
          <a:p>
            <a:pPr marL="228600" lvl="0" indent="-76200" algn="l" rtl="0">
              <a:lnSpc>
                <a:spcPct val="90000"/>
              </a:lnSpc>
              <a:spcBef>
                <a:spcPts val="1000"/>
              </a:spcBef>
              <a:spcAft>
                <a:spcPts val="0"/>
              </a:spcAft>
              <a:buClr>
                <a:schemeClr val="dk1"/>
              </a:buClr>
              <a:buSzPts val="2400"/>
              <a:buNone/>
            </a:pPr>
            <a:endParaRPr sz="2400"/>
          </a:p>
          <a:p>
            <a:pPr marL="228600" lvl="0" indent="-228600" algn="l" rtl="0">
              <a:lnSpc>
                <a:spcPct val="90000"/>
              </a:lnSpc>
              <a:spcBef>
                <a:spcPts val="1000"/>
              </a:spcBef>
              <a:spcAft>
                <a:spcPts val="0"/>
              </a:spcAft>
              <a:buClr>
                <a:schemeClr val="dk1"/>
              </a:buClr>
              <a:buSzPts val="2400"/>
              <a:buChar char="●"/>
            </a:pPr>
            <a:r>
              <a:rPr lang="en-US" sz="2400"/>
              <a:t>Question about life satisfaction available for 2005-2010</a:t>
            </a:r>
            <a:endParaRPr/>
          </a:p>
          <a:p>
            <a:pPr marL="0" lvl="0" indent="0" algn="l" rtl="0">
              <a:lnSpc>
                <a:spcPct val="90000"/>
              </a:lnSpc>
              <a:spcBef>
                <a:spcPts val="1000"/>
              </a:spcBef>
              <a:spcAft>
                <a:spcPts val="0"/>
              </a:spcAft>
              <a:buClr>
                <a:schemeClr val="dk1"/>
              </a:buClr>
              <a:buSzPts val="2400"/>
              <a:buNone/>
            </a:pPr>
            <a:endParaRPr sz="2400"/>
          </a:p>
          <a:p>
            <a:pPr marL="228600" lvl="0" indent="-228600" algn="l" rtl="0">
              <a:lnSpc>
                <a:spcPct val="90000"/>
              </a:lnSpc>
              <a:spcBef>
                <a:spcPts val="1000"/>
              </a:spcBef>
              <a:spcAft>
                <a:spcPts val="0"/>
              </a:spcAft>
              <a:buClr>
                <a:schemeClr val="dk1"/>
              </a:buClr>
              <a:buSzPts val="2400"/>
              <a:buChar char="●"/>
            </a:pPr>
            <a:r>
              <a:rPr lang="en-US" sz="2400"/>
              <a:t>594,364 observations in total</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g30bbd6cc532_1_25"/>
          <p:cNvSpPr txBox="1">
            <a:spLocks noGrp="1"/>
          </p:cNvSpPr>
          <p:nvPr>
            <p:ph type="title"/>
          </p:nvPr>
        </p:nvSpPr>
        <p:spPr>
          <a:xfrm>
            <a:off x="298383" y="365125"/>
            <a:ext cx="117042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3700"/>
              <a:t>Expand Data: Role of Information Content</a:t>
            </a:r>
            <a:endParaRPr sz="3700"/>
          </a:p>
        </p:txBody>
      </p:sp>
      <p:sp>
        <p:nvSpPr>
          <p:cNvPr id="193" name="Google Shape;193;g30bbd6cc532_1_2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fontScale="92500" lnSpcReduction="10000"/>
          </a:bodyPr>
          <a:lstStyle/>
          <a:p>
            <a:pPr marL="228600" lvl="0" indent="-220027" algn="l" rtl="0">
              <a:lnSpc>
                <a:spcPct val="115000"/>
              </a:lnSpc>
              <a:spcBef>
                <a:spcPts val="1000"/>
              </a:spcBef>
              <a:spcAft>
                <a:spcPts val="0"/>
              </a:spcAft>
              <a:buSzPct val="64285"/>
              <a:buChar char="●"/>
            </a:pPr>
            <a:r>
              <a:rPr lang="en-US"/>
              <a:t>Are effects different in areas with lax enforcement?</a:t>
            </a:r>
            <a:endParaRPr/>
          </a:p>
          <a:p>
            <a:pPr marL="685800" lvl="1" indent="-220026" algn="l" rtl="0">
              <a:lnSpc>
                <a:spcPct val="115000"/>
              </a:lnSpc>
              <a:spcBef>
                <a:spcPts val="500"/>
              </a:spcBef>
              <a:spcAft>
                <a:spcPts val="0"/>
              </a:spcAft>
              <a:buSzPct val="75000"/>
              <a:buChar char="○"/>
            </a:pPr>
            <a:r>
              <a:rPr lang="en-US"/>
              <a:t>Likelihood that restaurants report posting calories</a:t>
            </a:r>
            <a:endParaRPr/>
          </a:p>
          <a:p>
            <a:pPr marL="685800" lvl="1" indent="-220026" algn="l" rtl="0">
              <a:lnSpc>
                <a:spcPct val="115000"/>
              </a:lnSpc>
              <a:spcBef>
                <a:spcPts val="500"/>
              </a:spcBef>
              <a:spcAft>
                <a:spcPts val="0"/>
              </a:spcAft>
              <a:buSzPct val="75000"/>
              <a:buChar char="○"/>
            </a:pPr>
            <a:r>
              <a:rPr lang="en-US"/>
              <a:t>Likelihood that consumers report noticing calories on menus</a:t>
            </a:r>
            <a:br>
              <a:rPr lang="en-US"/>
            </a:br>
            <a:endParaRPr/>
          </a:p>
          <a:p>
            <a:pPr marL="228600" lvl="0" indent="-220027" algn="l" rtl="0">
              <a:lnSpc>
                <a:spcPct val="115000"/>
              </a:lnSpc>
              <a:spcBef>
                <a:spcPts val="1000"/>
              </a:spcBef>
              <a:spcAft>
                <a:spcPts val="0"/>
              </a:spcAft>
              <a:buSzPct val="64285"/>
              <a:buChar char="●"/>
            </a:pPr>
            <a:r>
              <a:rPr lang="en-US"/>
              <a:t>We constructed a novel dataset by</a:t>
            </a:r>
            <a:endParaRPr/>
          </a:p>
          <a:p>
            <a:pPr marL="685800" lvl="1" indent="-220026" algn="l" rtl="0">
              <a:lnSpc>
                <a:spcPct val="115000"/>
              </a:lnSpc>
              <a:spcBef>
                <a:spcPts val="500"/>
              </a:spcBef>
              <a:spcAft>
                <a:spcPts val="0"/>
              </a:spcAft>
              <a:buSzPct val="75000"/>
              <a:buChar char="○"/>
            </a:pPr>
            <a:r>
              <a:rPr lang="en-US"/>
              <a:t>Phone surveys of all chain restaurants in sample areas to check if they are currently posting calorie counts on menus (called 15,099 restaurants)</a:t>
            </a:r>
            <a:endParaRPr/>
          </a:p>
          <a:p>
            <a:pPr marL="685800" lvl="1" indent="-220026" algn="l" rtl="0">
              <a:lnSpc>
                <a:spcPct val="115000"/>
              </a:lnSpc>
              <a:spcBef>
                <a:spcPts val="500"/>
              </a:spcBef>
              <a:spcAft>
                <a:spcPts val="0"/>
              </a:spcAft>
              <a:buSzPct val="63904"/>
              <a:buChar char="○"/>
            </a:pPr>
            <a:r>
              <a:rPr lang="en-US"/>
              <a:t>Survey of 5,228 individuals living in sample areas (</a:t>
            </a:r>
            <a:r>
              <a:rPr lang="en-US" b="1"/>
              <a:t>Survey 1</a:t>
            </a:r>
            <a:r>
              <a:rPr lang="en-US"/>
              <a:t>) asking if they have noticed calorie counts on menus when eating out </a:t>
            </a:r>
            <a:endParaRPr sz="26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g30bbd6cc532_1_40"/>
          <p:cNvSpPr txBox="1">
            <a:spLocks noGrp="1"/>
          </p:cNvSpPr>
          <p:nvPr>
            <p:ph type="title"/>
          </p:nvPr>
        </p:nvSpPr>
        <p:spPr>
          <a:xfrm>
            <a:off x="360947" y="365125"/>
            <a:ext cx="109929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BMI Effects: Regression Analysis</a:t>
            </a:r>
            <a:endParaRPr/>
          </a:p>
        </p:txBody>
      </p:sp>
      <p:pic>
        <p:nvPicPr>
          <p:cNvPr id="199" name="Google Shape;199;g30bbd6cc532_1_40"/>
          <p:cNvPicPr preferRelativeResize="0"/>
          <p:nvPr/>
        </p:nvPicPr>
        <p:blipFill rotWithShape="1">
          <a:blip r:embed="rId3">
            <a:alphaModFix/>
          </a:blip>
          <a:srcRect/>
          <a:stretch/>
        </p:blipFill>
        <p:spPr>
          <a:xfrm>
            <a:off x="623550" y="2401425"/>
            <a:ext cx="10992900" cy="856861"/>
          </a:xfrm>
          <a:prstGeom prst="rect">
            <a:avLst/>
          </a:prstGeom>
          <a:noFill/>
          <a:ln>
            <a:noFill/>
          </a:ln>
        </p:spPr>
      </p:pic>
      <p:sp>
        <p:nvSpPr>
          <p:cNvPr id="200" name="Google Shape;200;g30bbd6cc532_1_40"/>
          <p:cNvSpPr txBox="1"/>
          <p:nvPr/>
        </p:nvSpPr>
        <p:spPr>
          <a:xfrm>
            <a:off x="822575" y="4032850"/>
            <a:ext cx="10992900" cy="1501800"/>
          </a:xfrm>
          <a:prstGeom prst="rect">
            <a:avLst/>
          </a:prstGeom>
          <a:noFill/>
          <a:ln>
            <a:noFill/>
          </a:ln>
        </p:spPr>
        <p:txBody>
          <a:bodyPr spcFirstLastPara="1" wrap="square" lIns="91425" tIns="91425" rIns="91425" bIns="91425" anchor="t" anchorCtr="0">
            <a:noAutofit/>
          </a:bodyPr>
          <a:lstStyle/>
          <a:p>
            <a:pPr marL="457200" marR="0" lvl="0" indent="-400050" algn="l" rtl="0">
              <a:lnSpc>
                <a:spcPct val="115000"/>
              </a:lnSpc>
              <a:spcBef>
                <a:spcPts val="0"/>
              </a:spcBef>
              <a:spcAft>
                <a:spcPts val="0"/>
              </a:spcAft>
              <a:buClr>
                <a:schemeClr val="dk1"/>
              </a:buClr>
              <a:buSzPts val="2700"/>
              <a:buFont typeface="Merriweather"/>
              <a:buChar char="●"/>
            </a:pPr>
            <a:r>
              <a:rPr lang="en-US" sz="2700" b="0" i="0" u="none" strike="noStrike" cap="none">
                <a:solidFill>
                  <a:schemeClr val="dk1"/>
                </a:solidFill>
                <a:latin typeface="Merriweather"/>
                <a:ea typeface="Merriweather"/>
                <a:cs typeface="Merriweather"/>
                <a:sym typeface="Merriweather"/>
              </a:rPr>
              <a:t>We also consider variant that allows effects to differ across counties that actively and passively enforce local mandates:</a:t>
            </a:r>
            <a:br>
              <a:rPr lang="en-US" sz="2700" b="0" i="0" u="none" strike="noStrike" cap="none">
                <a:solidFill>
                  <a:schemeClr val="dk1"/>
                </a:solidFill>
                <a:latin typeface="Merriweather"/>
                <a:ea typeface="Merriweather"/>
                <a:cs typeface="Merriweather"/>
                <a:sym typeface="Merriweather"/>
              </a:rPr>
            </a:br>
            <a:endParaRPr sz="2400" b="0" i="0" u="none" strike="noStrike" cap="none">
              <a:solidFill>
                <a:srgbClr val="000000"/>
              </a:solidFill>
              <a:latin typeface="Merriweather"/>
              <a:ea typeface="Merriweather"/>
              <a:cs typeface="Merriweather"/>
              <a:sym typeface="Merriweather"/>
            </a:endParaRPr>
          </a:p>
          <a:p>
            <a:pPr marL="914400" marR="0" lvl="1" indent="-381000" algn="l" rtl="0">
              <a:lnSpc>
                <a:spcPct val="115000"/>
              </a:lnSpc>
              <a:spcBef>
                <a:spcPts val="0"/>
              </a:spcBef>
              <a:spcAft>
                <a:spcPts val="0"/>
              </a:spcAft>
              <a:buClr>
                <a:srgbClr val="000000"/>
              </a:buClr>
              <a:buSzPts val="2400"/>
              <a:buFont typeface="Merriweather"/>
              <a:buChar char="○"/>
            </a:pPr>
            <a:r>
              <a:rPr lang="en-US" sz="2400" b="0" i="0" u="none" strike="noStrike" cap="none">
                <a:solidFill>
                  <a:srgbClr val="000000"/>
                </a:solidFill>
                <a:latin typeface="Merriweather"/>
                <a:ea typeface="Merriweather"/>
                <a:cs typeface="Merriweather"/>
                <a:sym typeface="Merriweather"/>
              </a:rPr>
              <a:t>the law was implemented but is not currently actively enforced</a:t>
            </a:r>
            <a:endParaRPr sz="2400" b="0" i="0" u="none" strike="noStrike" cap="none">
              <a:solidFill>
                <a:srgbClr val="000000"/>
              </a:solidFill>
              <a:latin typeface="Merriweather"/>
              <a:ea typeface="Merriweather"/>
              <a:cs typeface="Merriweather"/>
              <a:sym typeface="Merriweather"/>
            </a:endParaRPr>
          </a:p>
          <a:p>
            <a:pPr marL="914400" marR="0" lvl="1" indent="-381000" algn="l" rtl="0">
              <a:lnSpc>
                <a:spcPct val="115000"/>
              </a:lnSpc>
              <a:spcBef>
                <a:spcPts val="0"/>
              </a:spcBef>
              <a:spcAft>
                <a:spcPts val="0"/>
              </a:spcAft>
              <a:buClr>
                <a:srgbClr val="000000"/>
              </a:buClr>
              <a:buSzPts val="2400"/>
              <a:buFont typeface="Merriweather"/>
              <a:buChar char="○"/>
            </a:pPr>
            <a:r>
              <a:rPr lang="en-US" sz="2400" b="0" i="0" u="none" strike="noStrike" cap="none">
                <a:solidFill>
                  <a:schemeClr val="dk1"/>
                </a:solidFill>
                <a:latin typeface="Merriweather"/>
                <a:ea typeface="Merriweather"/>
                <a:cs typeface="Merriweather"/>
                <a:sym typeface="Merriweather"/>
              </a:rPr>
              <a:t>the law was passed but not yet implemented</a:t>
            </a:r>
            <a:endParaRPr sz="2400" b="0" i="0" u="none" strike="noStrike" cap="none">
              <a:solidFill>
                <a:srgbClr val="000000"/>
              </a:solidFill>
              <a:latin typeface="Merriweather"/>
              <a:ea typeface="Merriweather"/>
              <a:cs typeface="Merriweather"/>
              <a:sym typeface="Merriweather"/>
            </a:endParaRPr>
          </a:p>
          <a:p>
            <a:pPr marL="914400" marR="0" lvl="0" indent="0" algn="l" rtl="0">
              <a:lnSpc>
                <a:spcPct val="115000"/>
              </a:lnSpc>
              <a:spcBef>
                <a:spcPts val="0"/>
              </a:spcBef>
              <a:spcAft>
                <a:spcPts val="0"/>
              </a:spcAft>
              <a:buClr>
                <a:srgbClr val="000000"/>
              </a:buClr>
              <a:buSzPts val="2800"/>
              <a:buFont typeface="Arial"/>
              <a:buNone/>
            </a:pPr>
            <a:endParaRPr sz="2800" b="0" i="0" u="none" strike="noStrike" cap="none">
              <a:solidFill>
                <a:schemeClr val="dk1"/>
              </a:solidFill>
              <a:latin typeface="Merriweather"/>
              <a:ea typeface="Merriweather"/>
              <a:cs typeface="Merriweather"/>
              <a:sym typeface="Merriweathe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g30bbd6cc532_1_35"/>
          <p:cNvSpPr txBox="1">
            <a:spLocks noGrp="1"/>
          </p:cNvSpPr>
          <p:nvPr>
            <p:ph type="title"/>
          </p:nvPr>
        </p:nvSpPr>
        <p:spPr>
          <a:xfrm>
            <a:off x="437949" y="365125"/>
            <a:ext cx="109158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BMI Trends</a:t>
            </a:r>
            <a:endParaRPr/>
          </a:p>
        </p:txBody>
      </p:sp>
      <p:pic>
        <p:nvPicPr>
          <p:cNvPr id="3" name="Picture 2">
            <a:extLst>
              <a:ext uri="{FF2B5EF4-FFF2-40B4-BE49-F238E27FC236}">
                <a16:creationId xmlns:a16="http://schemas.microsoft.com/office/drawing/2014/main" id="{9BF06126-C5EF-E00E-11B8-619508E54A4B}"/>
              </a:ext>
            </a:extLst>
          </p:cNvPr>
          <p:cNvPicPr>
            <a:picLocks noChangeAspect="1"/>
          </p:cNvPicPr>
          <p:nvPr/>
        </p:nvPicPr>
        <p:blipFill>
          <a:blip r:embed="rId3"/>
          <a:stretch>
            <a:fillRect/>
          </a:stretch>
        </p:blipFill>
        <p:spPr>
          <a:xfrm>
            <a:off x="2492259" y="1473707"/>
            <a:ext cx="7207481" cy="525183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g30c204b0555_0_5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Motivation</a:t>
            </a:r>
            <a:endParaRPr/>
          </a:p>
        </p:txBody>
      </p:sp>
      <p:sp>
        <p:nvSpPr>
          <p:cNvPr id="91" name="Google Shape;91;g30c204b0555_0_51"/>
          <p:cNvSpPr txBox="1">
            <a:spLocks noGrp="1"/>
          </p:cNvSpPr>
          <p:nvPr>
            <p:ph type="body" idx="1"/>
          </p:nvPr>
        </p:nvSpPr>
        <p:spPr>
          <a:xfrm>
            <a:off x="838200" y="1825625"/>
            <a:ext cx="10515600" cy="4774200"/>
          </a:xfrm>
          <a:prstGeom prst="rect">
            <a:avLst/>
          </a:prstGeom>
          <a:noFill/>
          <a:ln>
            <a:noFill/>
          </a:ln>
        </p:spPr>
        <p:txBody>
          <a:bodyPr spcFirstLastPara="1" wrap="square" lIns="91425" tIns="45700" rIns="91425" bIns="45700" anchor="t" anchorCtr="0">
            <a:normAutofit fontScale="85000" lnSpcReduction="20000"/>
          </a:bodyPr>
          <a:lstStyle/>
          <a:p>
            <a:pPr marL="457200" lvl="0" indent="-334327" algn="l" rtl="0">
              <a:lnSpc>
                <a:spcPct val="115000"/>
              </a:lnSpc>
              <a:spcBef>
                <a:spcPts val="1000"/>
              </a:spcBef>
              <a:spcAft>
                <a:spcPts val="0"/>
              </a:spcAft>
              <a:buSzPct val="64285"/>
              <a:buChar char="●"/>
            </a:pPr>
            <a:r>
              <a:rPr lang="en-US" dirty="0"/>
              <a:t>According to the OECD, healthcare accounts for over 16% of GDP in the US and 9% in the EU</a:t>
            </a:r>
            <a:endParaRPr dirty="0"/>
          </a:p>
          <a:p>
            <a:pPr marL="914400" lvl="1" indent="-334326" algn="l" rtl="0">
              <a:lnSpc>
                <a:spcPct val="115000"/>
              </a:lnSpc>
              <a:spcBef>
                <a:spcPts val="0"/>
              </a:spcBef>
              <a:spcAft>
                <a:spcPts val="0"/>
              </a:spcAft>
              <a:buSzPct val="75000"/>
              <a:buChar char="○"/>
            </a:pPr>
            <a:r>
              <a:rPr lang="en-US" dirty="0"/>
              <a:t>In the US, obesity alone accounts for 10% of healthcare costs</a:t>
            </a:r>
            <a:br>
              <a:rPr lang="en-US" dirty="0"/>
            </a:br>
            <a:endParaRPr dirty="0"/>
          </a:p>
          <a:p>
            <a:pPr marL="457200" lvl="0" indent="-334327" algn="l" rtl="0">
              <a:lnSpc>
                <a:spcPct val="115000"/>
              </a:lnSpc>
              <a:spcBef>
                <a:spcPts val="0"/>
              </a:spcBef>
              <a:spcAft>
                <a:spcPts val="0"/>
              </a:spcAft>
              <a:buSzPct val="64285"/>
              <a:buChar char="●"/>
            </a:pPr>
            <a:r>
              <a:rPr lang="en-US" dirty="0"/>
              <a:t>Behavioral interventions have showed great promise in improving health outcomes </a:t>
            </a:r>
            <a:br>
              <a:rPr lang="en-US" dirty="0"/>
            </a:br>
            <a:endParaRPr dirty="0"/>
          </a:p>
          <a:p>
            <a:pPr marL="457200" lvl="0" indent="-334327" algn="l" rtl="0">
              <a:lnSpc>
                <a:spcPct val="115000"/>
              </a:lnSpc>
              <a:spcBef>
                <a:spcPts val="0"/>
              </a:spcBef>
              <a:spcAft>
                <a:spcPts val="0"/>
              </a:spcAft>
              <a:buSzPct val="64285"/>
              <a:buChar char="●"/>
            </a:pPr>
            <a:r>
              <a:rPr lang="en-US" dirty="0"/>
              <a:t>A "</a:t>
            </a:r>
            <a:r>
              <a:rPr lang="en-US" i="1" dirty="0"/>
              <a:t>nudge</a:t>
            </a:r>
            <a:r>
              <a:rPr lang="en-US" dirty="0"/>
              <a:t>" is (Thaler and Sunstein, 2008): </a:t>
            </a:r>
            <a:br>
              <a:rPr lang="en-US" dirty="0"/>
            </a:br>
            <a:r>
              <a:rPr lang="en-US" sz="1916" dirty="0"/>
              <a:t>a subtle change in the environment that influences people's behavior in predictable ways, without restricting their choices or significantly altering their economic incentives</a:t>
            </a:r>
            <a:br>
              <a:rPr lang="en-US" sz="1700" dirty="0"/>
            </a:br>
            <a:endParaRPr dirty="0"/>
          </a:p>
          <a:p>
            <a:pPr marL="457200" lvl="0" indent="-334327" algn="l" rtl="0">
              <a:lnSpc>
                <a:spcPct val="115000"/>
              </a:lnSpc>
              <a:spcBef>
                <a:spcPts val="0"/>
              </a:spcBef>
              <a:spcAft>
                <a:spcPts val="0"/>
              </a:spcAft>
              <a:buSzPct val="64285"/>
              <a:buChar char="●"/>
            </a:pPr>
            <a:r>
              <a:rPr lang="en-US" dirty="0"/>
              <a:t>We analyze a calorie labels nudge that incorporates calorie information on restaurant menus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30bbd6cc532_1_45"/>
          <p:cNvSpPr txBox="1">
            <a:spLocks noGrp="1"/>
          </p:cNvSpPr>
          <p:nvPr>
            <p:ph type="title"/>
          </p:nvPr>
        </p:nvSpPr>
        <p:spPr>
          <a:xfrm>
            <a:off x="370573" y="365125"/>
            <a:ext cx="109833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BMI Effects: Regression Analysis </a:t>
            </a:r>
            <a:endParaRPr/>
          </a:p>
        </p:txBody>
      </p:sp>
      <p:graphicFrame>
        <p:nvGraphicFramePr>
          <p:cNvPr id="212" name="Google Shape;212;g30bbd6cc532_1_45"/>
          <p:cNvGraphicFramePr/>
          <p:nvPr/>
        </p:nvGraphicFramePr>
        <p:xfrm>
          <a:off x="1001487" y="2185821"/>
          <a:ext cx="10075825" cy="3117700"/>
        </p:xfrm>
        <a:graphic>
          <a:graphicData uri="http://schemas.openxmlformats.org/drawingml/2006/table">
            <a:tbl>
              <a:tblPr firstRow="1" firstCol="1" bandRow="1">
                <a:noFill/>
                <a:tableStyleId>{0633EEE7-4396-416E-98D7-B141DED3B87E}</a:tableStyleId>
              </a:tblPr>
              <a:tblGrid>
                <a:gridCol w="5916175">
                  <a:extLst>
                    <a:ext uri="{9D8B030D-6E8A-4147-A177-3AD203B41FA5}">
                      <a16:colId xmlns:a16="http://schemas.microsoft.com/office/drawing/2014/main" val="20000"/>
                    </a:ext>
                  </a:extLst>
                </a:gridCol>
                <a:gridCol w="2079825">
                  <a:extLst>
                    <a:ext uri="{9D8B030D-6E8A-4147-A177-3AD203B41FA5}">
                      <a16:colId xmlns:a16="http://schemas.microsoft.com/office/drawing/2014/main" val="20001"/>
                    </a:ext>
                  </a:extLst>
                </a:gridCol>
                <a:gridCol w="2079825">
                  <a:extLst>
                    <a:ext uri="{9D8B030D-6E8A-4147-A177-3AD203B41FA5}">
                      <a16:colId xmlns:a16="http://schemas.microsoft.com/office/drawing/2014/main" val="20002"/>
                    </a:ext>
                  </a:extLst>
                </a:gridCol>
              </a:tblGrid>
              <a:tr h="330350">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 </a:t>
                      </a:r>
                      <a:endParaRPr sz="2000" u="none" strike="noStrike" cap="none">
                        <a:latin typeface="Cambria"/>
                        <a:ea typeface="Cambria"/>
                        <a:cs typeface="Cambria"/>
                        <a:sym typeface="Cambria"/>
                      </a:endParaRPr>
                    </a:p>
                  </a:txBody>
                  <a:tcPr marL="68575" marR="68575"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(1)</a:t>
                      </a:r>
                      <a:endParaRPr sz="2000" u="none" strike="noStrike" cap="none">
                        <a:latin typeface="Cambria"/>
                        <a:ea typeface="Cambria"/>
                        <a:cs typeface="Cambria"/>
                        <a:sym typeface="Cambria"/>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(2)</a:t>
                      </a:r>
                      <a:endParaRPr sz="2000" u="none" strike="noStrike" cap="none">
                        <a:latin typeface="Cambria"/>
                        <a:ea typeface="Cambria"/>
                        <a:cs typeface="Cambria"/>
                        <a:sym typeface="Cambria"/>
                      </a:endParaRPr>
                    </a:p>
                  </a:txBody>
                  <a:tcPr marL="68575" marR="68575" marT="0" marB="0" anchor="b">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83400">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Law Implemented</a:t>
                      </a:r>
                      <a:endParaRPr sz="1400" u="none" strike="noStrike" cap="none"/>
                    </a:p>
                    <a:p>
                      <a:pPr marL="0" marR="0" lvl="0" indent="0" algn="l" rtl="0">
                        <a:lnSpc>
                          <a:spcPct val="115000"/>
                        </a:lnSpc>
                        <a:spcBef>
                          <a:spcPts val="0"/>
                        </a:spcBef>
                        <a:spcAft>
                          <a:spcPts val="0"/>
                        </a:spcAft>
                        <a:buClr>
                          <a:srgbClr val="000000"/>
                        </a:buClr>
                        <a:buSzPts val="2000"/>
                        <a:buFont typeface="Arial"/>
                        <a:buNone/>
                      </a:pPr>
                      <a:r>
                        <a:rPr lang="en-US" sz="2000" u="none" strike="noStrike" cap="none"/>
                        <a:t> </a:t>
                      </a:r>
                      <a:endParaRPr sz="2000" u="none" strike="noStrike" cap="none">
                        <a:latin typeface="Cambria"/>
                        <a:ea typeface="Cambria"/>
                        <a:cs typeface="Cambria"/>
                        <a:sym typeface="Cambria"/>
                      </a:endParaRPr>
                    </a:p>
                  </a:txBody>
                  <a:tcPr marL="68575" marR="68575" marT="0" marB="0">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-0.174**</a:t>
                      </a:r>
                      <a:endParaRPr sz="1400" u="none" strike="noStrike" cap="none"/>
                    </a:p>
                    <a:p>
                      <a:pPr marL="0" marR="0" lvl="0" indent="0" algn="ctr" rtl="0">
                        <a:lnSpc>
                          <a:spcPct val="115000"/>
                        </a:lnSpc>
                        <a:spcBef>
                          <a:spcPts val="0"/>
                        </a:spcBef>
                        <a:spcAft>
                          <a:spcPts val="0"/>
                        </a:spcAft>
                        <a:buClr>
                          <a:srgbClr val="000000"/>
                        </a:buClr>
                        <a:buSzPts val="2000"/>
                        <a:buFont typeface="Arial"/>
                        <a:buNone/>
                      </a:pPr>
                      <a:r>
                        <a:rPr lang="en-US" sz="2000" u="none" strike="noStrike" cap="none"/>
                        <a:t>(0.081)</a:t>
                      </a:r>
                      <a:endParaRPr sz="2000" u="none" strike="noStrike" cap="none">
                        <a:latin typeface="Cambria"/>
                        <a:ea typeface="Cambria"/>
                        <a:cs typeface="Cambria"/>
                        <a:sym typeface="Cambria"/>
                      </a:endParaRPr>
                    </a:p>
                  </a:txBody>
                  <a:tcPr marL="68575" marR="68575" marT="0" marB="0" anchor="b">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-0.191*</a:t>
                      </a:r>
                      <a:endParaRPr sz="1400" u="none" strike="noStrike" cap="none"/>
                    </a:p>
                    <a:p>
                      <a:pPr marL="0" marR="0" lvl="0" indent="0" algn="ctr" rtl="0">
                        <a:lnSpc>
                          <a:spcPct val="115000"/>
                        </a:lnSpc>
                        <a:spcBef>
                          <a:spcPts val="0"/>
                        </a:spcBef>
                        <a:spcAft>
                          <a:spcPts val="0"/>
                        </a:spcAft>
                        <a:buClr>
                          <a:srgbClr val="000000"/>
                        </a:buClr>
                        <a:buSzPts val="2000"/>
                        <a:buFont typeface="Arial"/>
                        <a:buNone/>
                      </a:pPr>
                      <a:r>
                        <a:rPr lang="en-US" sz="2000" u="none" strike="noStrike" cap="none"/>
                        <a:t>(0.099)</a:t>
                      </a:r>
                      <a:endParaRPr sz="2000" u="none" strike="noStrike" cap="none">
                        <a:latin typeface="Cambria"/>
                        <a:ea typeface="Cambria"/>
                        <a:cs typeface="Cambria"/>
                        <a:sym typeface="Cambria"/>
                      </a:endParaRPr>
                    </a:p>
                  </a:txBody>
                  <a:tcPr marL="68575" marR="68575" marT="0" marB="0" anchor="b">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1"/>
                  </a:ext>
                </a:extLst>
              </a:tr>
              <a:tr h="759850">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Law Implemented but No Longer Actively Enforced</a:t>
                      </a:r>
                      <a:endParaRPr sz="1400" u="none" strike="noStrike" cap="none"/>
                    </a:p>
                  </a:txBody>
                  <a:tcPr marL="68575" marR="68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 </a:t>
                      </a:r>
                      <a:endParaRPr sz="2000" u="none" strike="noStrike" cap="none">
                        <a:latin typeface="Cambria"/>
                        <a:ea typeface="Cambria"/>
                        <a:cs typeface="Cambria"/>
                        <a:sym typeface="Cambria"/>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0.126</a:t>
                      </a:r>
                      <a:endParaRPr sz="1400" u="none" strike="noStrike" cap="none"/>
                    </a:p>
                    <a:p>
                      <a:pPr marL="0" marR="0" lvl="0" indent="0" algn="ctr" rtl="0">
                        <a:lnSpc>
                          <a:spcPct val="115000"/>
                        </a:lnSpc>
                        <a:spcBef>
                          <a:spcPts val="0"/>
                        </a:spcBef>
                        <a:spcAft>
                          <a:spcPts val="0"/>
                        </a:spcAft>
                        <a:buClr>
                          <a:srgbClr val="000000"/>
                        </a:buClr>
                        <a:buSzPts val="2000"/>
                        <a:buFont typeface="Arial"/>
                        <a:buNone/>
                      </a:pPr>
                      <a:r>
                        <a:rPr lang="en-US" sz="2000" u="none" strike="noStrike" cap="none"/>
                        <a:t>(0.121)</a:t>
                      </a:r>
                      <a:endParaRPr sz="2000" u="none" strike="noStrike" cap="none">
                        <a:latin typeface="Cambria"/>
                        <a:ea typeface="Cambria"/>
                        <a:cs typeface="Cambria"/>
                        <a:sym typeface="Cambria"/>
                      </a:endParaRPr>
                    </a:p>
                  </a:txBody>
                  <a:tcPr marL="68575" marR="68575" marT="0" marB="0" anchor="b"/>
                </a:tc>
                <a:extLst>
                  <a:ext uri="{0D108BD9-81ED-4DB2-BD59-A6C34878D82A}">
                    <a16:rowId xmlns:a16="http://schemas.microsoft.com/office/drawing/2014/main" val="10002"/>
                  </a:ext>
                </a:extLst>
              </a:tr>
              <a:tr h="683400">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Law Passed but Not Yet Implemented</a:t>
                      </a:r>
                      <a:endParaRPr sz="1400" u="none" strike="noStrike" cap="none"/>
                    </a:p>
                    <a:p>
                      <a:pPr marL="0" marR="0" lvl="0" indent="0" algn="l" rtl="0">
                        <a:lnSpc>
                          <a:spcPct val="115000"/>
                        </a:lnSpc>
                        <a:spcBef>
                          <a:spcPts val="0"/>
                        </a:spcBef>
                        <a:spcAft>
                          <a:spcPts val="0"/>
                        </a:spcAft>
                        <a:buClr>
                          <a:srgbClr val="000000"/>
                        </a:buClr>
                        <a:buSzPts val="2000"/>
                        <a:buFont typeface="Arial"/>
                        <a:buNone/>
                      </a:pPr>
                      <a:r>
                        <a:rPr lang="en-US" sz="2000" u="none" strike="noStrike" cap="none"/>
                        <a:t> </a:t>
                      </a:r>
                      <a:endParaRPr sz="20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 </a:t>
                      </a:r>
                      <a:endParaRPr sz="2000" u="none" strike="noStrike" cap="none">
                        <a:latin typeface="Cambria"/>
                        <a:ea typeface="Cambria"/>
                        <a:cs typeface="Cambria"/>
                        <a:sym typeface="Cambria"/>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0.001</a:t>
                      </a:r>
                      <a:endParaRPr sz="1400" u="none" strike="noStrike" cap="none"/>
                    </a:p>
                    <a:p>
                      <a:pPr marL="0" marR="0" lvl="0" indent="0" algn="ctr" rtl="0">
                        <a:lnSpc>
                          <a:spcPct val="115000"/>
                        </a:lnSpc>
                        <a:spcBef>
                          <a:spcPts val="0"/>
                        </a:spcBef>
                        <a:spcAft>
                          <a:spcPts val="0"/>
                        </a:spcAft>
                        <a:buClr>
                          <a:srgbClr val="000000"/>
                        </a:buClr>
                        <a:buSzPts val="2000"/>
                        <a:buFont typeface="Arial"/>
                        <a:buNone/>
                      </a:pPr>
                      <a:r>
                        <a:rPr lang="en-US" sz="2000" u="none" strike="noStrike" cap="none"/>
                        <a:t>(0.099)</a:t>
                      </a:r>
                      <a:endParaRPr sz="2000" u="none" strike="noStrike" cap="none">
                        <a:latin typeface="Cambria"/>
                        <a:ea typeface="Cambria"/>
                        <a:cs typeface="Cambria"/>
                        <a:sym typeface="Cambria"/>
                      </a:endParaRPr>
                    </a:p>
                  </a:txBody>
                  <a:tcPr marL="68575" marR="68575" marT="0" marB="0" anchor="b"/>
                </a:tc>
                <a:extLst>
                  <a:ext uri="{0D108BD9-81ED-4DB2-BD59-A6C34878D82A}">
                    <a16:rowId xmlns:a16="http://schemas.microsoft.com/office/drawing/2014/main" val="10003"/>
                  </a:ext>
                </a:extLst>
              </a:tr>
              <a:tr h="330350">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Sample size</a:t>
                      </a:r>
                      <a:endParaRPr sz="20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594,364</a:t>
                      </a:r>
                      <a:endParaRPr sz="2000" u="none" strike="noStrike" cap="none">
                        <a:latin typeface="Cambria"/>
                        <a:ea typeface="Cambria"/>
                        <a:cs typeface="Cambria"/>
                        <a:sym typeface="Cambria"/>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594,364</a:t>
                      </a:r>
                      <a:endParaRPr sz="2000" u="none" strike="noStrike" cap="none">
                        <a:latin typeface="Cambria"/>
                        <a:ea typeface="Cambria"/>
                        <a:cs typeface="Cambria"/>
                        <a:sym typeface="Cambria"/>
                      </a:endParaRPr>
                    </a:p>
                  </a:txBody>
                  <a:tcPr marL="68575" marR="68575" marT="0" marB="0" anchor="b"/>
                </a:tc>
                <a:extLst>
                  <a:ext uri="{0D108BD9-81ED-4DB2-BD59-A6C34878D82A}">
                    <a16:rowId xmlns:a16="http://schemas.microsoft.com/office/drawing/2014/main" val="10004"/>
                  </a:ext>
                </a:extLst>
              </a:tr>
              <a:tr h="330350">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Mean of Outcome</a:t>
                      </a:r>
                      <a:endParaRPr sz="2000" u="none" strike="noStrike" cap="none">
                        <a:latin typeface="Cambria"/>
                        <a:ea typeface="Cambria"/>
                        <a:cs typeface="Cambria"/>
                        <a:sym typeface="Cambria"/>
                      </a:endParaRPr>
                    </a:p>
                  </a:txBody>
                  <a:tcPr marL="68575" marR="68575"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26.711</a:t>
                      </a:r>
                      <a:endParaRPr sz="2000" u="none" strike="noStrike" cap="none">
                        <a:latin typeface="Cambria"/>
                        <a:ea typeface="Cambria"/>
                        <a:cs typeface="Cambria"/>
                        <a:sym typeface="Cambria"/>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26.711</a:t>
                      </a:r>
                      <a:endParaRPr sz="2000" u="none" strike="noStrike" cap="none">
                        <a:latin typeface="Cambria"/>
                        <a:ea typeface="Cambria"/>
                        <a:cs typeface="Cambria"/>
                        <a:sym typeface="Cambria"/>
                      </a:endParaRPr>
                    </a:p>
                  </a:txBody>
                  <a:tcPr marL="68575" marR="68575" marT="0" marB="0" anchor="b">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g30bbd6cc532_1_55"/>
          <p:cNvSpPr txBox="1">
            <a:spLocks noGrp="1"/>
          </p:cNvSpPr>
          <p:nvPr>
            <p:ph type="title"/>
          </p:nvPr>
        </p:nvSpPr>
        <p:spPr>
          <a:xfrm>
            <a:off x="336884" y="365125"/>
            <a:ext cx="110169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4200"/>
              <a:t>BMI Effects: Interpreting the Magnitude</a:t>
            </a:r>
            <a:endParaRPr sz="4200"/>
          </a:p>
        </p:txBody>
      </p:sp>
      <p:sp>
        <p:nvSpPr>
          <p:cNvPr id="218" name="Google Shape;218;g30bbd6cc532_1_5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fontScale="92500"/>
          </a:bodyPr>
          <a:lstStyle/>
          <a:p>
            <a:pPr marL="228600" lvl="0" indent="-228600" algn="l" rtl="0">
              <a:lnSpc>
                <a:spcPct val="115000"/>
              </a:lnSpc>
              <a:spcBef>
                <a:spcPts val="0"/>
              </a:spcBef>
              <a:spcAft>
                <a:spcPts val="0"/>
              </a:spcAft>
              <a:buClr>
                <a:schemeClr val="dk1"/>
              </a:buClr>
              <a:buSzPts val="2400"/>
              <a:buChar char="●"/>
            </a:pPr>
            <a:r>
              <a:rPr lang="en-US" sz="2400"/>
              <a:t>Implementation of calorie posting laws reduce BMI by 0.19</a:t>
            </a:r>
            <a:endParaRPr/>
          </a:p>
          <a:p>
            <a:pPr marL="685800" lvl="1" indent="-228600" algn="l" rtl="0">
              <a:lnSpc>
                <a:spcPct val="115000"/>
              </a:lnSpc>
              <a:spcBef>
                <a:spcPts val="500"/>
              </a:spcBef>
              <a:spcAft>
                <a:spcPts val="0"/>
              </a:spcAft>
              <a:buClr>
                <a:schemeClr val="dk1"/>
              </a:buClr>
              <a:buSzPts val="2000"/>
              <a:buChar char="○"/>
            </a:pPr>
            <a:r>
              <a:rPr lang="en-US" sz="2000"/>
              <a:t>Decrease of approximately 0.7 Kg</a:t>
            </a:r>
            <a:endParaRPr/>
          </a:p>
          <a:p>
            <a:pPr marL="685800" lvl="1" indent="-228600" algn="l" rtl="0">
              <a:lnSpc>
                <a:spcPct val="115000"/>
              </a:lnSpc>
              <a:spcBef>
                <a:spcPts val="500"/>
              </a:spcBef>
              <a:spcAft>
                <a:spcPts val="0"/>
              </a:spcAft>
              <a:buClr>
                <a:schemeClr val="dk1"/>
              </a:buClr>
              <a:buSzPts val="2000"/>
              <a:buChar char="○"/>
            </a:pPr>
            <a:r>
              <a:rPr lang="en-US" sz="2000"/>
              <a:t>Decrease of 0.7%</a:t>
            </a:r>
            <a:endParaRPr/>
          </a:p>
          <a:p>
            <a:pPr marL="685800" lvl="1" indent="-101600" algn="l" rtl="0">
              <a:lnSpc>
                <a:spcPct val="115000"/>
              </a:lnSpc>
              <a:spcBef>
                <a:spcPts val="500"/>
              </a:spcBef>
              <a:spcAft>
                <a:spcPts val="0"/>
              </a:spcAft>
              <a:buClr>
                <a:schemeClr val="dk1"/>
              </a:buClr>
              <a:buSzPts val="2000"/>
              <a:buNone/>
            </a:pPr>
            <a:endParaRPr sz="2000"/>
          </a:p>
          <a:p>
            <a:pPr marL="228600" lvl="0" indent="-228600" algn="l" rtl="0">
              <a:lnSpc>
                <a:spcPct val="115000"/>
              </a:lnSpc>
              <a:spcBef>
                <a:spcPts val="1000"/>
              </a:spcBef>
              <a:spcAft>
                <a:spcPts val="0"/>
              </a:spcAft>
              <a:buClr>
                <a:schemeClr val="dk1"/>
              </a:buClr>
              <a:buSzPts val="2400"/>
              <a:buChar char="●"/>
            </a:pPr>
            <a:r>
              <a:rPr lang="en-US" sz="2400"/>
              <a:t>Roughly due to a decrease of 105 calories consumed per week</a:t>
            </a:r>
            <a:endParaRPr/>
          </a:p>
          <a:p>
            <a:pPr marL="685800" lvl="1" indent="-228600" algn="l" rtl="0">
              <a:lnSpc>
                <a:spcPct val="115000"/>
              </a:lnSpc>
              <a:spcBef>
                <a:spcPts val="500"/>
              </a:spcBef>
              <a:spcAft>
                <a:spcPts val="0"/>
              </a:spcAft>
              <a:buClr>
                <a:schemeClr val="dk1"/>
              </a:buClr>
              <a:buSzPts val="2000"/>
              <a:buChar char="○"/>
            </a:pPr>
            <a:r>
              <a:rPr lang="en-US" sz="2000"/>
              <a:t>Average household eats 5 meals per week away from home (Saksena et al., 2018)</a:t>
            </a:r>
            <a:endParaRPr/>
          </a:p>
          <a:p>
            <a:pPr marL="685800" lvl="1" indent="-228600" algn="l" rtl="0">
              <a:lnSpc>
                <a:spcPct val="115000"/>
              </a:lnSpc>
              <a:spcBef>
                <a:spcPts val="500"/>
              </a:spcBef>
              <a:spcAft>
                <a:spcPts val="0"/>
              </a:spcAft>
              <a:buClr>
                <a:schemeClr val="dk1"/>
              </a:buClr>
              <a:buSzPts val="2000"/>
              <a:buChar char="○"/>
            </a:pPr>
            <a:r>
              <a:rPr lang="en-US" sz="2000"/>
              <a:t>40% of restaurants would be required to post calories (chains with ≥ 20 locations)</a:t>
            </a:r>
            <a:endParaRPr sz="2000"/>
          </a:p>
          <a:p>
            <a:pPr marL="685800" lvl="1" indent="-228600" algn="l" rtl="0">
              <a:lnSpc>
                <a:spcPct val="115000"/>
              </a:lnSpc>
              <a:spcBef>
                <a:spcPts val="500"/>
              </a:spcBef>
              <a:spcAft>
                <a:spcPts val="0"/>
              </a:spcAft>
              <a:buClr>
                <a:schemeClr val="dk1"/>
              </a:buClr>
              <a:buSzPts val="2000"/>
              <a:buChar char="○"/>
            </a:pPr>
            <a:r>
              <a:rPr lang="en-US" sz="2000"/>
              <a:t>=&gt; 2 meals per week affected by calorie posting requirements</a:t>
            </a:r>
            <a:endParaRPr/>
          </a:p>
          <a:p>
            <a:pPr marL="685800" lvl="1" indent="-228600" algn="l" rtl="0">
              <a:lnSpc>
                <a:spcPct val="115000"/>
              </a:lnSpc>
              <a:spcBef>
                <a:spcPts val="500"/>
              </a:spcBef>
              <a:spcAft>
                <a:spcPts val="0"/>
              </a:spcAft>
              <a:buClr>
                <a:schemeClr val="dk1"/>
              </a:buClr>
              <a:buSzPts val="2000"/>
              <a:buChar char="○"/>
            </a:pPr>
            <a:r>
              <a:rPr lang="en-US" sz="2000"/>
              <a:t>=&gt; BMI results due to a decrease of 53 calories consumed per meal at chain restaurants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g30c204b0555_0_10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Results are robust</a:t>
            </a:r>
            <a:endParaRPr/>
          </a:p>
        </p:txBody>
      </p:sp>
      <p:sp>
        <p:nvSpPr>
          <p:cNvPr id="224" name="Google Shape;224;g30c204b0555_0_10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fontScale="70000" lnSpcReduction="20000"/>
          </a:bodyPr>
          <a:lstStyle/>
          <a:p>
            <a:pPr marL="228600" lvl="0" indent="-228600" algn="l" rtl="0">
              <a:lnSpc>
                <a:spcPct val="115000"/>
              </a:lnSpc>
              <a:spcBef>
                <a:spcPts val="1000"/>
              </a:spcBef>
              <a:spcAft>
                <a:spcPts val="0"/>
              </a:spcAft>
              <a:buSzPct val="98214"/>
              <a:buChar char="●"/>
            </a:pPr>
            <a:r>
              <a:rPr lang="en-US" u="sng" dirty="0">
                <a:solidFill>
                  <a:schemeClr val="hlink"/>
                </a:solidFill>
                <a:hlinkClick r:id="rId3" action="ppaction://hlinksldjump"/>
              </a:rPr>
              <a:t>Using event study methods</a:t>
            </a:r>
            <a:endParaRPr dirty="0"/>
          </a:p>
          <a:p>
            <a:pPr marL="228600" lvl="0" indent="-228600" algn="l" rtl="0">
              <a:lnSpc>
                <a:spcPct val="115000"/>
              </a:lnSpc>
              <a:spcBef>
                <a:spcPts val="1000"/>
              </a:spcBef>
              <a:spcAft>
                <a:spcPts val="0"/>
              </a:spcAft>
              <a:buSzPct val="98214"/>
              <a:buChar char="●"/>
            </a:pPr>
            <a:r>
              <a:rPr lang="en-US" dirty="0"/>
              <a:t>Placebo tests with pre-dated treatments to examine pre-trends</a:t>
            </a:r>
            <a:endParaRPr dirty="0"/>
          </a:p>
          <a:p>
            <a:pPr marL="228600" lvl="0" indent="-228600" algn="l" rtl="0">
              <a:lnSpc>
                <a:spcPct val="115000"/>
              </a:lnSpc>
              <a:spcBef>
                <a:spcPts val="1000"/>
              </a:spcBef>
              <a:spcAft>
                <a:spcPts val="0"/>
              </a:spcAft>
              <a:buSzPct val="98214"/>
              <a:buChar char="●"/>
            </a:pPr>
            <a:r>
              <a:rPr lang="en-US" dirty="0"/>
              <a:t>Recent DD methods (</a:t>
            </a:r>
            <a:r>
              <a:rPr lang="en-US" dirty="0" err="1"/>
              <a:t>Borusyak</a:t>
            </a:r>
            <a:r>
              <a:rPr lang="en-US" dirty="0"/>
              <a:t>, </a:t>
            </a:r>
            <a:r>
              <a:rPr lang="en-US" dirty="0" err="1"/>
              <a:t>Jaravel</a:t>
            </a:r>
            <a:r>
              <a:rPr lang="en-US" dirty="0"/>
              <a:t> &amp; </a:t>
            </a:r>
            <a:r>
              <a:rPr lang="en-US" dirty="0" err="1"/>
              <a:t>Spiess</a:t>
            </a:r>
            <a:r>
              <a:rPr lang="en-US" dirty="0"/>
              <a:t>, 2024)</a:t>
            </a:r>
            <a:endParaRPr dirty="0"/>
          </a:p>
          <a:p>
            <a:pPr marL="228600" lvl="0" indent="-228600" algn="l" rtl="0">
              <a:lnSpc>
                <a:spcPct val="115000"/>
              </a:lnSpc>
              <a:spcBef>
                <a:spcPts val="1000"/>
              </a:spcBef>
              <a:spcAft>
                <a:spcPts val="0"/>
              </a:spcAft>
              <a:buSzPct val="98214"/>
              <a:buChar char="●"/>
            </a:pPr>
            <a:r>
              <a:rPr lang="en-US" dirty="0"/>
              <a:t>Controlling for avg. calories consumed outside the home, avg. food prices</a:t>
            </a:r>
            <a:endParaRPr dirty="0"/>
          </a:p>
          <a:p>
            <a:pPr marL="228600" lvl="0" indent="-228600" algn="l" rtl="0">
              <a:lnSpc>
                <a:spcPct val="115000"/>
              </a:lnSpc>
              <a:spcBef>
                <a:spcPts val="1000"/>
              </a:spcBef>
              <a:spcAft>
                <a:spcPts val="0"/>
              </a:spcAft>
              <a:buSzPct val="98214"/>
              <a:buChar char="●"/>
            </a:pPr>
            <a:r>
              <a:rPr lang="en-US" dirty="0"/>
              <a:t>Controlling for smoking, exercise </a:t>
            </a:r>
            <a:endParaRPr dirty="0"/>
          </a:p>
          <a:p>
            <a:pPr marL="228600" lvl="0" indent="-228600" algn="l" rtl="0">
              <a:lnSpc>
                <a:spcPct val="115000"/>
              </a:lnSpc>
              <a:spcBef>
                <a:spcPts val="1000"/>
              </a:spcBef>
              <a:spcAft>
                <a:spcPts val="0"/>
              </a:spcAft>
              <a:buSzPct val="98214"/>
              <a:buChar char="●"/>
            </a:pPr>
            <a:r>
              <a:rPr lang="en-US" dirty="0"/>
              <a:t>Vary control variables or drop all control variables</a:t>
            </a:r>
            <a:endParaRPr dirty="0"/>
          </a:p>
        </p:txBody>
      </p:sp>
      <p:sp>
        <p:nvSpPr>
          <p:cNvPr id="225" name="Google Shape;225;g30c204b0555_0_10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p>
            <a:pPr marL="228600" lvl="0" indent="-215900" algn="l" rtl="0">
              <a:lnSpc>
                <a:spcPct val="95000"/>
              </a:lnSpc>
              <a:spcBef>
                <a:spcPts val="1000"/>
              </a:spcBef>
              <a:spcAft>
                <a:spcPts val="0"/>
              </a:spcAft>
              <a:buSzPts val="2180"/>
              <a:buChar char="●"/>
            </a:pPr>
            <a:r>
              <a:rPr lang="en-US" sz="2180"/>
              <a:t>Drop county trends</a:t>
            </a:r>
            <a:endParaRPr sz="2180"/>
          </a:p>
          <a:p>
            <a:pPr marL="228600" lvl="0" indent="-215900" algn="l" rtl="0">
              <a:lnSpc>
                <a:spcPct val="95000"/>
              </a:lnSpc>
              <a:spcBef>
                <a:spcPts val="1000"/>
              </a:spcBef>
              <a:spcAft>
                <a:spcPts val="0"/>
              </a:spcAft>
              <a:buSzPts val="2180"/>
              <a:buChar char="●"/>
            </a:pPr>
            <a:r>
              <a:rPr lang="en-US" sz="2180"/>
              <a:t>Shorter pre-treatment periods</a:t>
            </a:r>
            <a:endParaRPr sz="2180"/>
          </a:p>
          <a:p>
            <a:pPr marL="228600" lvl="0" indent="-215900" algn="l" rtl="0">
              <a:lnSpc>
                <a:spcPct val="95000"/>
              </a:lnSpc>
              <a:spcBef>
                <a:spcPts val="1000"/>
              </a:spcBef>
              <a:spcAft>
                <a:spcPts val="0"/>
              </a:spcAft>
              <a:buSzPts val="2180"/>
              <a:buChar char="●"/>
            </a:pPr>
            <a:r>
              <a:rPr lang="en-US" sz="2180"/>
              <a:t>Exclude adjacent counties</a:t>
            </a:r>
            <a:endParaRPr sz="2180"/>
          </a:p>
          <a:p>
            <a:pPr marL="228600" lvl="0" indent="-215900" algn="l" rtl="0">
              <a:lnSpc>
                <a:spcPct val="95000"/>
              </a:lnSpc>
              <a:spcBef>
                <a:spcPts val="1000"/>
              </a:spcBef>
              <a:spcAft>
                <a:spcPts val="0"/>
              </a:spcAft>
              <a:buSzPts val="2180"/>
              <a:buChar char="●"/>
            </a:pPr>
            <a:r>
              <a:rPr lang="en-US" sz="2180"/>
              <a:t>Cluster standard errors by state or treatment area rather than county</a:t>
            </a:r>
            <a:endParaRPr sz="2180"/>
          </a:p>
          <a:p>
            <a:pPr marL="228600" lvl="0" indent="-215900" algn="l" rtl="0">
              <a:lnSpc>
                <a:spcPct val="95000"/>
              </a:lnSpc>
              <a:spcBef>
                <a:spcPts val="1000"/>
              </a:spcBef>
              <a:spcAft>
                <a:spcPts val="0"/>
              </a:spcAft>
              <a:buSzPts val="2180"/>
              <a:buChar char="●"/>
            </a:pPr>
            <a:r>
              <a:rPr lang="en-US" sz="2180"/>
              <a:t>Control group based on population density rather than proximity</a:t>
            </a:r>
            <a:endParaRPr sz="2180"/>
          </a:p>
          <a:p>
            <a:pPr marL="228600" lvl="0" indent="-215900" algn="l" rtl="0">
              <a:lnSpc>
                <a:spcPct val="95000"/>
              </a:lnSpc>
              <a:spcBef>
                <a:spcPts val="1000"/>
              </a:spcBef>
              <a:spcAft>
                <a:spcPts val="0"/>
              </a:spcAft>
              <a:buSzPts val="2180"/>
              <a:buChar char="●"/>
            </a:pPr>
            <a:r>
              <a:rPr lang="en-US" sz="2180"/>
              <a:t>Synthetic control group</a:t>
            </a:r>
            <a:endParaRPr sz="218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g30bbd6cc532_1_65"/>
          <p:cNvSpPr txBox="1">
            <a:spLocks noGrp="1"/>
          </p:cNvSpPr>
          <p:nvPr>
            <p:ph type="title"/>
          </p:nvPr>
        </p:nvSpPr>
        <p:spPr>
          <a:xfrm>
            <a:off x="288758" y="365125"/>
            <a:ext cx="110649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3600"/>
              <a:t>BMI Effects: Ruling out Compensating Behavior</a:t>
            </a:r>
            <a:endParaRPr sz="3600"/>
          </a:p>
        </p:txBody>
      </p:sp>
      <p:graphicFrame>
        <p:nvGraphicFramePr>
          <p:cNvPr id="231" name="Google Shape;231;g30bbd6cc532_1_65"/>
          <p:cNvGraphicFramePr/>
          <p:nvPr/>
        </p:nvGraphicFramePr>
        <p:xfrm>
          <a:off x="452845" y="1959428"/>
          <a:ext cx="11051200" cy="4093900"/>
        </p:xfrm>
        <a:graphic>
          <a:graphicData uri="http://schemas.openxmlformats.org/drawingml/2006/table">
            <a:tbl>
              <a:tblPr firstRow="1" firstCol="1" bandRow="1">
                <a:noFill/>
                <a:tableStyleId>{0633EEE7-4396-416E-98D7-B141DED3B87E}</a:tableStyleId>
              </a:tblPr>
              <a:tblGrid>
                <a:gridCol w="3400700">
                  <a:extLst>
                    <a:ext uri="{9D8B030D-6E8A-4147-A177-3AD203B41FA5}">
                      <a16:colId xmlns:a16="http://schemas.microsoft.com/office/drawing/2014/main" val="20000"/>
                    </a:ext>
                  </a:extLst>
                </a:gridCol>
                <a:gridCol w="1530100">
                  <a:extLst>
                    <a:ext uri="{9D8B030D-6E8A-4147-A177-3AD203B41FA5}">
                      <a16:colId xmlns:a16="http://schemas.microsoft.com/office/drawing/2014/main" val="20001"/>
                    </a:ext>
                  </a:extLst>
                </a:gridCol>
                <a:gridCol w="1530100">
                  <a:extLst>
                    <a:ext uri="{9D8B030D-6E8A-4147-A177-3AD203B41FA5}">
                      <a16:colId xmlns:a16="http://schemas.microsoft.com/office/drawing/2014/main" val="20002"/>
                    </a:ext>
                  </a:extLst>
                </a:gridCol>
                <a:gridCol w="1530100">
                  <a:extLst>
                    <a:ext uri="{9D8B030D-6E8A-4147-A177-3AD203B41FA5}">
                      <a16:colId xmlns:a16="http://schemas.microsoft.com/office/drawing/2014/main" val="20003"/>
                    </a:ext>
                  </a:extLst>
                </a:gridCol>
                <a:gridCol w="1530100">
                  <a:extLst>
                    <a:ext uri="{9D8B030D-6E8A-4147-A177-3AD203B41FA5}">
                      <a16:colId xmlns:a16="http://schemas.microsoft.com/office/drawing/2014/main" val="20004"/>
                    </a:ext>
                  </a:extLst>
                </a:gridCol>
                <a:gridCol w="1530100">
                  <a:extLst>
                    <a:ext uri="{9D8B030D-6E8A-4147-A177-3AD203B41FA5}">
                      <a16:colId xmlns:a16="http://schemas.microsoft.com/office/drawing/2014/main" val="20005"/>
                    </a:ext>
                  </a:extLst>
                </a:gridCol>
              </a:tblGrid>
              <a:tr h="138732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P(Smoker)</a:t>
                      </a:r>
                      <a:endParaRPr sz="1800" u="none" strike="noStrike" cap="none">
                        <a:latin typeface="Cambria"/>
                        <a:ea typeface="Cambria"/>
                        <a:cs typeface="Cambria"/>
                        <a:sym typeface="Cambria"/>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Drinks per Month</a:t>
                      </a:r>
                      <a:endParaRPr sz="1800" u="none" strike="noStrike" cap="none">
                        <a:latin typeface="Cambria"/>
                        <a:ea typeface="Cambria"/>
                        <a:cs typeface="Cambria"/>
                        <a:sym typeface="Cambria"/>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P(Any Exercise)</a:t>
                      </a:r>
                      <a:endParaRPr sz="1800" u="none" strike="noStrike" cap="none">
                        <a:latin typeface="Cambria"/>
                        <a:ea typeface="Cambria"/>
                        <a:cs typeface="Cambria"/>
                        <a:sym typeface="Cambria"/>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Minutes per Week Moderate Exercise</a:t>
                      </a:r>
                      <a:endParaRPr sz="1800" u="none" strike="noStrike" cap="none">
                        <a:latin typeface="Cambria"/>
                        <a:ea typeface="Cambria"/>
                        <a:cs typeface="Cambria"/>
                        <a:sym typeface="Cambria"/>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Minutes per Week Vigorous Exercise</a:t>
                      </a:r>
                      <a:endParaRPr sz="1800" u="none" strike="noStrike" cap="none">
                        <a:latin typeface="Cambria"/>
                        <a:ea typeface="Cambria"/>
                        <a:cs typeface="Cambria"/>
                        <a:sym typeface="Cambria"/>
                      </a:endParaRPr>
                    </a:p>
                  </a:txBody>
                  <a:tcPr marL="68575" marR="68575" marT="0" marB="0">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8232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Law Implemented</a:t>
                      </a:r>
                      <a:endParaRPr sz="1400" u="none" strike="noStrike" cap="none"/>
                    </a:p>
                    <a:p>
                      <a:pPr marL="0" marR="0" lvl="0" indent="0" algn="l"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0.001</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(0.007)</a:t>
                      </a:r>
                      <a:endParaRPr sz="1800" u="none" strike="noStrike" cap="none">
                        <a:latin typeface="Cambria"/>
                        <a:ea typeface="Cambria"/>
                        <a:cs typeface="Cambria"/>
                        <a:sym typeface="Cambria"/>
                      </a:endParaRPr>
                    </a:p>
                  </a:txBody>
                  <a:tcPr marL="68575" marR="68575" marT="0" marB="0">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-0.167</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(0.379)</a:t>
                      </a:r>
                      <a:endParaRPr sz="1800" u="none" strike="noStrike" cap="none">
                        <a:latin typeface="Cambria"/>
                        <a:ea typeface="Cambria"/>
                        <a:cs typeface="Cambria"/>
                        <a:sym typeface="Cambria"/>
                      </a:endParaRPr>
                    </a:p>
                  </a:txBody>
                  <a:tcPr marL="68575" marR="68575" marT="0" marB="0">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0.001</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(0.012)</a:t>
                      </a:r>
                      <a:endParaRPr sz="1800" u="none" strike="noStrike" cap="none">
                        <a:latin typeface="Cambria"/>
                        <a:ea typeface="Cambria"/>
                        <a:cs typeface="Cambria"/>
                        <a:sym typeface="Cambria"/>
                      </a:endParaRPr>
                    </a:p>
                  </a:txBody>
                  <a:tcPr marL="68575" marR="68575" marT="0" marB="0">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-3.283</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(3.419)</a:t>
                      </a:r>
                      <a:endParaRPr sz="1800" u="none" strike="noStrike" cap="none">
                        <a:latin typeface="Cambria"/>
                        <a:ea typeface="Cambria"/>
                        <a:cs typeface="Cambria"/>
                        <a:sym typeface="Cambria"/>
                      </a:endParaRPr>
                    </a:p>
                  </a:txBody>
                  <a:tcPr marL="68575" marR="68575" marT="0" marB="0">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0.828</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(1.946)</a:t>
                      </a:r>
                      <a:endParaRPr sz="1800" u="none" strike="noStrike" cap="none">
                        <a:latin typeface="Cambria"/>
                        <a:ea typeface="Cambria"/>
                        <a:cs typeface="Cambria"/>
                        <a:sym typeface="Cambria"/>
                      </a:endParaRPr>
                    </a:p>
                  </a:txBody>
                  <a:tcPr marL="68575" marR="68575" marT="0" marB="0">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1"/>
                  </a:ext>
                </a:extLst>
              </a:tr>
              <a:tr h="68232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Law Implemented but No Longer </a:t>
                      </a:r>
                      <a:endParaRPr sz="1400" u="none" strike="noStrike" cap="none"/>
                    </a:p>
                    <a:p>
                      <a:pPr marL="0" marR="0" lvl="0" indent="0" algn="l" rtl="0">
                        <a:lnSpc>
                          <a:spcPct val="115000"/>
                        </a:lnSpc>
                        <a:spcBef>
                          <a:spcPts val="0"/>
                        </a:spcBef>
                        <a:spcAft>
                          <a:spcPts val="0"/>
                        </a:spcAft>
                        <a:buClr>
                          <a:srgbClr val="000000"/>
                        </a:buClr>
                        <a:buSzPts val="1800"/>
                        <a:buFont typeface="Arial"/>
                        <a:buNone/>
                      </a:pPr>
                      <a:r>
                        <a:rPr lang="en-US" sz="1800" u="none" strike="noStrike" cap="none"/>
                        <a:t>     Actively Enforced</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0.016**</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(0.006)</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0.064</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(0.381)</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0.008</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(0.010)</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2.083</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(2.915)</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1.734</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(1.475)</a:t>
                      </a:r>
                      <a:endParaRPr sz="1800" u="none" strike="noStrike" cap="none">
                        <a:latin typeface="Cambria"/>
                        <a:ea typeface="Cambria"/>
                        <a:cs typeface="Cambria"/>
                        <a:sym typeface="Cambria"/>
                      </a:endParaRPr>
                    </a:p>
                  </a:txBody>
                  <a:tcPr marL="68575" marR="68575" marT="0" marB="0"/>
                </a:tc>
                <a:extLst>
                  <a:ext uri="{0D108BD9-81ED-4DB2-BD59-A6C34878D82A}">
                    <a16:rowId xmlns:a16="http://schemas.microsoft.com/office/drawing/2014/main" val="10002"/>
                  </a:ext>
                </a:extLst>
              </a:tr>
              <a:tr h="68232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Law Passed but Not Yet</a:t>
                      </a:r>
                      <a:endParaRPr sz="1400" u="none" strike="noStrike" cap="none"/>
                    </a:p>
                    <a:p>
                      <a:pPr marL="0" marR="0" lvl="0" indent="0" algn="l" rtl="0">
                        <a:lnSpc>
                          <a:spcPct val="115000"/>
                        </a:lnSpc>
                        <a:spcBef>
                          <a:spcPts val="0"/>
                        </a:spcBef>
                        <a:spcAft>
                          <a:spcPts val="0"/>
                        </a:spcAft>
                        <a:buClr>
                          <a:srgbClr val="000000"/>
                        </a:buClr>
                        <a:buSzPts val="1800"/>
                        <a:buFont typeface="Arial"/>
                        <a:buNone/>
                      </a:pPr>
                      <a:r>
                        <a:rPr lang="en-US" sz="1800" u="none" strike="noStrike" cap="none"/>
                        <a:t>     Implemented</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-0.007</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(0.005)</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-1.037*</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(0.576)</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0.012</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(0.009)</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-0.717</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(2.307)</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0.965</a:t>
                      </a:r>
                      <a:endParaRPr sz="1400" u="none" strike="noStrike" cap="none"/>
                    </a:p>
                    <a:p>
                      <a:pPr marL="0" marR="0" lvl="0" indent="0" algn="ctr" rtl="0">
                        <a:lnSpc>
                          <a:spcPct val="115000"/>
                        </a:lnSpc>
                        <a:spcBef>
                          <a:spcPts val="0"/>
                        </a:spcBef>
                        <a:spcAft>
                          <a:spcPts val="0"/>
                        </a:spcAft>
                        <a:buClr>
                          <a:srgbClr val="000000"/>
                        </a:buClr>
                        <a:buSzPts val="1800"/>
                        <a:buFont typeface="Arial"/>
                        <a:buNone/>
                      </a:pPr>
                      <a:r>
                        <a:rPr lang="en-US" sz="1800" u="none" strike="noStrike" cap="none"/>
                        <a:t>(1.749)</a:t>
                      </a:r>
                      <a:endParaRPr sz="1800" u="none" strike="noStrike" cap="none">
                        <a:latin typeface="Cambria"/>
                        <a:ea typeface="Cambria"/>
                        <a:cs typeface="Cambria"/>
                        <a:sym typeface="Cambria"/>
                      </a:endParaRPr>
                    </a:p>
                  </a:txBody>
                  <a:tcPr marL="68575" marR="68575" marT="0" marB="0"/>
                </a:tc>
                <a:extLst>
                  <a:ext uri="{0D108BD9-81ED-4DB2-BD59-A6C34878D82A}">
                    <a16:rowId xmlns:a16="http://schemas.microsoft.com/office/drawing/2014/main" val="10003"/>
                  </a:ext>
                </a:extLst>
              </a:tr>
              <a:tr h="3298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Sample Size</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591,432</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526,857</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545,840</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194,705</a:t>
                      </a:r>
                      <a:endParaRPr sz="1800" u="none" strike="noStrike" cap="none">
                        <a:latin typeface="Cambria"/>
                        <a:ea typeface="Cambria"/>
                        <a:cs typeface="Cambria"/>
                        <a:sym typeface="Cambria"/>
                      </a:endParaRPr>
                    </a:p>
                  </a:txBody>
                  <a:tcPr marL="68575" marR="68575"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194,705</a:t>
                      </a:r>
                      <a:endParaRPr sz="1800" u="none" strike="noStrike" cap="none">
                        <a:latin typeface="Cambria"/>
                        <a:ea typeface="Cambria"/>
                        <a:cs typeface="Cambria"/>
                        <a:sym typeface="Cambria"/>
                      </a:endParaRPr>
                    </a:p>
                  </a:txBody>
                  <a:tcPr marL="68575" marR="68575" marT="0" marB="0"/>
                </a:tc>
                <a:extLst>
                  <a:ext uri="{0D108BD9-81ED-4DB2-BD59-A6C34878D82A}">
                    <a16:rowId xmlns:a16="http://schemas.microsoft.com/office/drawing/2014/main" val="10004"/>
                  </a:ext>
                </a:extLst>
              </a:tr>
              <a:tr h="3298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Mean of Outcome</a:t>
                      </a:r>
                      <a:endParaRPr sz="1800" u="none" strike="noStrike" cap="none">
                        <a:latin typeface="Cambria"/>
                        <a:ea typeface="Cambria"/>
                        <a:cs typeface="Cambria"/>
                        <a:sym typeface="Cambria"/>
                      </a:endParaRPr>
                    </a:p>
                  </a:txBody>
                  <a:tcPr marL="68575" marR="68575"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0.192</a:t>
                      </a:r>
                      <a:endParaRPr sz="1800" u="none" strike="noStrike" cap="none">
                        <a:latin typeface="Cambria"/>
                        <a:ea typeface="Cambria"/>
                        <a:cs typeface="Cambria"/>
                        <a:sym typeface="Cambria"/>
                      </a:endParaRPr>
                    </a:p>
                  </a:txBody>
                  <a:tcPr marL="68575" marR="68575"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10.979</a:t>
                      </a:r>
                      <a:endParaRPr sz="1800" u="none" strike="noStrike" cap="none">
                        <a:latin typeface="Cambria"/>
                        <a:ea typeface="Cambria"/>
                        <a:cs typeface="Cambria"/>
                        <a:sym typeface="Cambria"/>
                      </a:endParaRPr>
                    </a:p>
                  </a:txBody>
                  <a:tcPr marL="68575" marR="68575"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0.762</a:t>
                      </a:r>
                      <a:endParaRPr sz="1800" u="none" strike="noStrike" cap="none">
                        <a:latin typeface="Cambria"/>
                        <a:ea typeface="Cambria"/>
                        <a:cs typeface="Cambria"/>
                        <a:sym typeface="Cambria"/>
                      </a:endParaRPr>
                    </a:p>
                  </a:txBody>
                  <a:tcPr marL="68575" marR="68575"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49.600</a:t>
                      </a:r>
                      <a:endParaRPr sz="1800" u="none" strike="noStrike" cap="none">
                        <a:latin typeface="Cambria"/>
                        <a:ea typeface="Cambria"/>
                        <a:cs typeface="Cambria"/>
                        <a:sym typeface="Cambria"/>
                      </a:endParaRPr>
                    </a:p>
                  </a:txBody>
                  <a:tcPr marL="68575" marR="68575"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30.093</a:t>
                      </a:r>
                      <a:endParaRPr sz="1800" u="none" strike="noStrike" cap="none">
                        <a:latin typeface="Cambria"/>
                        <a:ea typeface="Cambria"/>
                        <a:cs typeface="Cambria"/>
                        <a:sym typeface="Cambria"/>
                      </a:endParaRPr>
                    </a:p>
                  </a:txBody>
                  <a:tcPr marL="68575" marR="68575" marT="0" marB="0">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232" name="Google Shape;232;g30bbd6cc532_1_65"/>
          <p:cNvSpPr txBox="1"/>
          <p:nvPr/>
        </p:nvSpPr>
        <p:spPr>
          <a:xfrm>
            <a:off x="9316175" y="6321925"/>
            <a:ext cx="5997000" cy="430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sng" strike="noStrike" cap="none">
                <a:solidFill>
                  <a:schemeClr val="hlink"/>
                </a:solidFill>
                <a:latin typeface="Calibri"/>
                <a:ea typeface="Calibri"/>
                <a:cs typeface="Calibri"/>
                <a:sym typeface="Calibri"/>
                <a:hlinkClick r:id="rId3" action="ppaction://hlinksldjump"/>
              </a:rPr>
              <a:t>More robustness checks</a:t>
            </a:r>
            <a:endParaRPr sz="1400" b="0" i="0" u="none" strike="noStrike" cap="none">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30bbd6cc532_1_77"/>
          <p:cNvSpPr txBox="1">
            <a:spLocks noGrp="1"/>
          </p:cNvSpPr>
          <p:nvPr>
            <p:ph type="title"/>
          </p:nvPr>
        </p:nvSpPr>
        <p:spPr>
          <a:xfrm>
            <a:off x="336884" y="365125"/>
            <a:ext cx="110169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3700"/>
              <a:t>BMI Effects: Comparison to Field Experiments</a:t>
            </a:r>
            <a:endParaRPr sz="3700"/>
          </a:p>
        </p:txBody>
      </p:sp>
      <p:sp>
        <p:nvSpPr>
          <p:cNvPr id="238" name="Google Shape;238;g30bbd6cc532_1_77"/>
          <p:cNvSpPr txBox="1">
            <a:spLocks noGrp="1"/>
          </p:cNvSpPr>
          <p:nvPr>
            <p:ph type="body" idx="1"/>
          </p:nvPr>
        </p:nvSpPr>
        <p:spPr>
          <a:xfrm>
            <a:off x="838200" y="1825625"/>
            <a:ext cx="10764000" cy="4869900"/>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115000"/>
              </a:lnSpc>
              <a:spcBef>
                <a:spcPts val="0"/>
              </a:spcBef>
              <a:spcAft>
                <a:spcPts val="0"/>
              </a:spcAft>
              <a:buSzPct val="100000"/>
              <a:buChar char="●"/>
            </a:pPr>
            <a:r>
              <a:rPr lang="en-US" sz="2600" dirty="0"/>
              <a:t>Our estimates (BMI↓ by 0.17) are lower than predicted from field experiments</a:t>
            </a:r>
            <a:endParaRPr sz="3000" dirty="0"/>
          </a:p>
          <a:p>
            <a:pPr marL="685800" lvl="1" indent="-230822" algn="l" rtl="0">
              <a:lnSpc>
                <a:spcPct val="115000"/>
              </a:lnSpc>
              <a:spcBef>
                <a:spcPts val="500"/>
              </a:spcBef>
              <a:spcAft>
                <a:spcPts val="0"/>
              </a:spcAft>
              <a:buClr>
                <a:schemeClr val="dk1"/>
              </a:buClr>
              <a:buSzPct val="100000"/>
              <a:buChar char="○"/>
            </a:pPr>
            <a:r>
              <a:rPr lang="en-US" sz="2200" dirty="0"/>
              <a:t>Wisdom et al. (2010): ↓ of 99 calories in a meal =&gt; BMI ↓ by 0.75</a:t>
            </a:r>
            <a:endParaRPr sz="2600" dirty="0"/>
          </a:p>
          <a:p>
            <a:pPr marL="685800" lvl="1" indent="-230822" algn="l" rtl="0">
              <a:lnSpc>
                <a:spcPct val="115000"/>
              </a:lnSpc>
              <a:spcBef>
                <a:spcPts val="500"/>
              </a:spcBef>
              <a:spcAft>
                <a:spcPts val="0"/>
              </a:spcAft>
              <a:buClr>
                <a:schemeClr val="dk1"/>
              </a:buClr>
              <a:buSzPct val="100000"/>
              <a:buChar char="○"/>
            </a:pPr>
            <a:r>
              <a:rPr lang="en-US" sz="2200" dirty="0" err="1"/>
              <a:t>VanEpps</a:t>
            </a:r>
            <a:r>
              <a:rPr lang="en-US" sz="2200" dirty="0"/>
              <a:t> et al. (2016): ↓ of 60 calories =&gt; BMI ↓ by 0.47</a:t>
            </a:r>
            <a:endParaRPr sz="2600" dirty="0"/>
          </a:p>
          <a:p>
            <a:pPr marL="685800" lvl="1" indent="-230822" algn="l" rtl="0">
              <a:lnSpc>
                <a:spcPct val="115000"/>
              </a:lnSpc>
              <a:spcBef>
                <a:spcPts val="500"/>
              </a:spcBef>
              <a:spcAft>
                <a:spcPts val="0"/>
              </a:spcAft>
              <a:buClr>
                <a:schemeClr val="dk1"/>
              </a:buClr>
              <a:buSzPct val="100000"/>
              <a:buChar char="○"/>
            </a:pPr>
            <a:r>
              <a:rPr lang="en-US" sz="2200" dirty="0"/>
              <a:t>Cawley et al. (2018): ↓ of 45 calories =&gt; BMI ↓ by 0.35</a:t>
            </a:r>
            <a:endParaRPr sz="2600" dirty="0"/>
          </a:p>
          <a:p>
            <a:pPr marL="228600" lvl="0" indent="-228600" algn="l" rtl="0">
              <a:lnSpc>
                <a:spcPct val="115000"/>
              </a:lnSpc>
              <a:spcBef>
                <a:spcPts val="1000"/>
              </a:spcBef>
              <a:spcAft>
                <a:spcPts val="0"/>
              </a:spcAft>
              <a:buClr>
                <a:schemeClr val="dk1"/>
              </a:buClr>
              <a:buSzPct val="100000"/>
              <a:buChar char="●"/>
            </a:pPr>
            <a:r>
              <a:rPr lang="en-US" sz="2600" dirty="0"/>
              <a:t>Individuals can avoid calorie labels by choosing restaurants that are not required to post calories (or not eating at a restaurant)</a:t>
            </a:r>
            <a:endParaRPr sz="3000" dirty="0"/>
          </a:p>
          <a:p>
            <a:pPr marL="228600" lvl="0" indent="-228600" algn="l" rtl="0">
              <a:lnSpc>
                <a:spcPct val="115000"/>
              </a:lnSpc>
              <a:spcBef>
                <a:spcPts val="1000"/>
              </a:spcBef>
              <a:spcAft>
                <a:spcPts val="0"/>
              </a:spcAft>
              <a:buClr>
                <a:schemeClr val="dk1"/>
              </a:buClr>
              <a:buSzPct val="100000"/>
              <a:buChar char="●"/>
            </a:pPr>
            <a:r>
              <a:rPr lang="en-US" sz="2600" dirty="0"/>
              <a:t>If calorie labels result in guilt or psychic costs, sorting is more likely</a:t>
            </a:r>
            <a:endParaRPr sz="3000" dirty="0"/>
          </a:p>
          <a:p>
            <a:pPr marL="228600" lvl="0" indent="-228600" algn="l" rtl="0">
              <a:lnSpc>
                <a:spcPct val="115000"/>
              </a:lnSpc>
              <a:spcBef>
                <a:spcPts val="1000"/>
              </a:spcBef>
              <a:spcAft>
                <a:spcPts val="0"/>
              </a:spcAft>
              <a:buClr>
                <a:schemeClr val="dk1"/>
              </a:buClr>
              <a:buSzPct val="100000"/>
              <a:buChar char="●"/>
            </a:pPr>
            <a:r>
              <a:rPr lang="en-US" sz="2600" dirty="0"/>
              <a:t>Would attenuate results. Relates to literature on scalability (Al-</a:t>
            </a:r>
            <a:r>
              <a:rPr lang="en-US" sz="2600" dirty="0" err="1"/>
              <a:t>Ubaydli</a:t>
            </a:r>
            <a:r>
              <a:rPr lang="en-US" sz="2600" dirty="0"/>
              <a:t> et al., 2017a,b)</a:t>
            </a:r>
            <a:endParaRPr sz="2600" dirty="0"/>
          </a:p>
          <a:p>
            <a:pPr marL="228600" lvl="0" indent="-228600" algn="l" rtl="0">
              <a:lnSpc>
                <a:spcPct val="115000"/>
              </a:lnSpc>
              <a:spcBef>
                <a:spcPts val="1000"/>
              </a:spcBef>
              <a:spcAft>
                <a:spcPts val="0"/>
              </a:spcAft>
              <a:buSzPct val="100000"/>
              <a:buChar char="●"/>
            </a:pPr>
            <a:r>
              <a:rPr lang="en-US" sz="2600" dirty="0"/>
              <a:t>Dynamic effects: Future research avenue</a:t>
            </a:r>
            <a:endParaRPr sz="3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g30bbd6cc532_1_5"/>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SzPct val="111111"/>
              <a:buNone/>
            </a:pPr>
            <a:r>
              <a:rPr lang="en-US"/>
              <a:t>Empirical result II: </a:t>
            </a:r>
            <a:endParaRPr/>
          </a:p>
          <a:p>
            <a:pPr marL="0" lvl="0" indent="0" algn="ctr" rtl="0">
              <a:lnSpc>
                <a:spcPct val="90000"/>
              </a:lnSpc>
              <a:spcBef>
                <a:spcPts val="0"/>
              </a:spcBef>
              <a:spcAft>
                <a:spcPts val="0"/>
              </a:spcAft>
              <a:buSzPct val="111111"/>
              <a:buNone/>
            </a:pPr>
            <a:endParaRPr/>
          </a:p>
          <a:p>
            <a:pPr marL="0" lvl="0" indent="0" algn="ctr" rtl="0">
              <a:lnSpc>
                <a:spcPct val="90000"/>
              </a:lnSpc>
              <a:spcBef>
                <a:spcPts val="0"/>
              </a:spcBef>
              <a:spcAft>
                <a:spcPts val="0"/>
              </a:spcAft>
              <a:buSzPct val="120012"/>
              <a:buNone/>
            </a:pPr>
            <a:r>
              <a:rPr lang="en-US" sz="5555"/>
              <a:t>Heterogeneous effect on welfare</a:t>
            </a:r>
            <a:endParaRPr sz="5555"/>
          </a:p>
        </p:txBody>
      </p:sp>
      <p:sp>
        <p:nvSpPr>
          <p:cNvPr id="244" name="Google Shape;244;g30bbd6cc532_1_5"/>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2400"/>
              <a:buNone/>
            </a:pP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0"/>
          <p:cNvSpPr txBox="1">
            <a:spLocks noGrp="1"/>
          </p:cNvSpPr>
          <p:nvPr>
            <p:ph type="title"/>
          </p:nvPr>
        </p:nvSpPr>
        <p:spPr>
          <a:xfrm>
            <a:off x="385011" y="365125"/>
            <a:ext cx="10968789"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4000"/>
              <a:t>Population Heterogeneity and Predictions</a:t>
            </a:r>
            <a:endParaRPr sz="4000"/>
          </a:p>
        </p:txBody>
      </p:sp>
      <p:sp>
        <p:nvSpPr>
          <p:cNvPr id="250" name="Google Shape;250;p10"/>
          <p:cNvSpPr txBox="1"/>
          <p:nvPr/>
        </p:nvSpPr>
        <p:spPr>
          <a:xfrm>
            <a:off x="669550" y="1635600"/>
            <a:ext cx="10607400" cy="47823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15000"/>
              </a:lnSpc>
              <a:spcBef>
                <a:spcPts val="0"/>
              </a:spcBef>
              <a:spcAft>
                <a:spcPts val="0"/>
              </a:spcAft>
              <a:buClr>
                <a:srgbClr val="000000"/>
              </a:buClr>
              <a:buSzPts val="2400"/>
              <a:buFont typeface="Merriweather"/>
              <a:buChar char="●"/>
            </a:pPr>
            <a:r>
              <a:rPr lang="en-US" sz="2400" b="0" i="0" u="none" strike="noStrike" cap="none">
                <a:solidFill>
                  <a:srgbClr val="000000"/>
                </a:solidFill>
                <a:latin typeface="Merriweather"/>
                <a:ea typeface="Merriweather"/>
                <a:cs typeface="Merriweather"/>
                <a:sym typeface="Merriweather"/>
              </a:rPr>
              <a:t>Heterogeneity in the population has been shown crucial for behavioral welfare economics (Allcott and Taubinsky, 2015; Taubinsky and Rees-Jones, 2018; Allcott and Kessler, 2019)</a:t>
            </a:r>
            <a:br>
              <a:rPr lang="en-US" sz="2400" b="0" i="0" u="none" strike="noStrike" cap="none">
                <a:solidFill>
                  <a:srgbClr val="000000"/>
                </a:solidFill>
                <a:latin typeface="Merriweather"/>
                <a:ea typeface="Merriweather"/>
                <a:cs typeface="Merriweather"/>
                <a:sym typeface="Merriweather"/>
              </a:rPr>
            </a:br>
            <a:endParaRPr sz="2400" b="0" i="0" u="none" strike="noStrike" cap="none">
              <a:solidFill>
                <a:srgbClr val="000000"/>
              </a:solidFill>
              <a:latin typeface="Merriweather"/>
              <a:ea typeface="Merriweather"/>
              <a:cs typeface="Merriweather"/>
              <a:sym typeface="Merriweather"/>
            </a:endParaRPr>
          </a:p>
          <a:p>
            <a:pPr marL="457200" marR="0" lvl="0" indent="-381000" algn="l" rtl="0">
              <a:lnSpc>
                <a:spcPct val="115000"/>
              </a:lnSpc>
              <a:spcBef>
                <a:spcPts val="0"/>
              </a:spcBef>
              <a:spcAft>
                <a:spcPts val="0"/>
              </a:spcAft>
              <a:buClr>
                <a:srgbClr val="000000"/>
              </a:buClr>
              <a:buSzPts val="2400"/>
              <a:buFont typeface="Merriweather"/>
              <a:buChar char="●"/>
            </a:pPr>
            <a:r>
              <a:rPr lang="en-US" sz="2400" b="0" i="0" u="none" strike="noStrike" cap="none">
                <a:solidFill>
                  <a:srgbClr val="000000"/>
                </a:solidFill>
                <a:latin typeface="Merriweather"/>
                <a:ea typeface="Merriweather"/>
                <a:cs typeface="Merriweather"/>
                <a:sym typeface="Merriweather"/>
              </a:rPr>
              <a:t>Suppose that the population can be divided in two groups, A and B</a:t>
            </a:r>
            <a:br>
              <a:rPr lang="en-US" sz="2400" b="0" i="0" u="none" strike="noStrike" cap="none">
                <a:solidFill>
                  <a:srgbClr val="000000"/>
                </a:solidFill>
                <a:latin typeface="Merriweather"/>
                <a:ea typeface="Merriweather"/>
                <a:cs typeface="Merriweather"/>
                <a:sym typeface="Merriweather"/>
              </a:rPr>
            </a:br>
            <a:endParaRPr sz="2400" b="0" i="0" u="none" strike="noStrike" cap="none">
              <a:solidFill>
                <a:srgbClr val="000000"/>
              </a:solidFill>
              <a:latin typeface="Merriweather"/>
              <a:ea typeface="Merriweather"/>
              <a:cs typeface="Merriweather"/>
              <a:sym typeface="Merriweather"/>
            </a:endParaRPr>
          </a:p>
          <a:p>
            <a:pPr marL="914400" marR="0" lvl="1" indent="-381000" algn="l" rtl="0">
              <a:lnSpc>
                <a:spcPct val="115000"/>
              </a:lnSpc>
              <a:spcBef>
                <a:spcPts val="0"/>
              </a:spcBef>
              <a:spcAft>
                <a:spcPts val="0"/>
              </a:spcAft>
              <a:buClr>
                <a:srgbClr val="000000"/>
              </a:buClr>
              <a:buSzPts val="2400"/>
              <a:buFont typeface="Merriweather"/>
              <a:buChar char="○"/>
            </a:pPr>
            <a:r>
              <a:rPr lang="en-US" sz="2400" b="0" i="0" u="none" strike="noStrike" cap="none">
                <a:solidFill>
                  <a:srgbClr val="000000"/>
                </a:solidFill>
                <a:latin typeface="Merriweather"/>
                <a:ea typeface="Merriweather"/>
                <a:cs typeface="Merriweather"/>
                <a:sym typeface="Merriweather"/>
              </a:rPr>
              <a:t>individuals in A have no informational problems or non-informational internalities </a:t>
            </a:r>
            <a:br>
              <a:rPr lang="en-US" sz="2400" b="0" i="0" u="none" strike="noStrike" cap="none">
                <a:solidFill>
                  <a:srgbClr val="000000"/>
                </a:solidFill>
                <a:latin typeface="Merriweather"/>
                <a:ea typeface="Merriweather"/>
                <a:cs typeface="Merriweather"/>
                <a:sym typeface="Merriweather"/>
              </a:rPr>
            </a:br>
            <a:endParaRPr sz="2400" b="0" i="0" u="none" strike="noStrike" cap="none">
              <a:solidFill>
                <a:srgbClr val="000000"/>
              </a:solidFill>
              <a:latin typeface="Merriweather"/>
              <a:ea typeface="Merriweather"/>
              <a:cs typeface="Merriweather"/>
              <a:sym typeface="Merriweather"/>
            </a:endParaRPr>
          </a:p>
          <a:p>
            <a:pPr marL="914400" marR="0" lvl="1" indent="-381000" algn="l" rtl="0">
              <a:lnSpc>
                <a:spcPct val="115000"/>
              </a:lnSpc>
              <a:spcBef>
                <a:spcPts val="0"/>
              </a:spcBef>
              <a:spcAft>
                <a:spcPts val="0"/>
              </a:spcAft>
              <a:buClr>
                <a:srgbClr val="000000"/>
              </a:buClr>
              <a:buSzPts val="2400"/>
              <a:buFont typeface="Merriweather"/>
              <a:buChar char="○"/>
            </a:pPr>
            <a:r>
              <a:rPr lang="en-US" sz="2400" b="0" i="0" u="none" strike="noStrike" cap="none">
                <a:solidFill>
                  <a:srgbClr val="000000"/>
                </a:solidFill>
                <a:latin typeface="Merriweather"/>
                <a:ea typeface="Merriweather"/>
                <a:cs typeface="Merriweather"/>
                <a:sym typeface="Merriweather"/>
              </a:rPr>
              <a:t>individuals in B are misinformed about calories and/or have positive marginal non-informational internalities </a:t>
            </a:r>
            <a:endParaRPr sz="2200" b="1" i="0" u="none" strike="noStrike" cap="none">
              <a:solidFill>
                <a:srgbClr val="000000"/>
              </a:solidFill>
              <a:latin typeface="Merriweather"/>
              <a:ea typeface="Merriweather"/>
              <a:cs typeface="Merriweather"/>
              <a:sym typeface="Merriweathe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g30bbd6cc532_1_142"/>
          <p:cNvSpPr txBox="1">
            <a:spLocks noGrp="1"/>
          </p:cNvSpPr>
          <p:nvPr>
            <p:ph type="title"/>
          </p:nvPr>
        </p:nvSpPr>
        <p:spPr>
          <a:xfrm>
            <a:off x="385011" y="365125"/>
            <a:ext cx="109689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4000"/>
              <a:t>Population Heterogeneity and Predictions</a:t>
            </a:r>
            <a:endParaRPr sz="4000"/>
          </a:p>
        </p:txBody>
      </p:sp>
      <p:sp>
        <p:nvSpPr>
          <p:cNvPr id="256" name="Google Shape;256;g30bbd6cc532_1_142"/>
          <p:cNvSpPr txBox="1"/>
          <p:nvPr/>
        </p:nvSpPr>
        <p:spPr>
          <a:xfrm>
            <a:off x="669550" y="1635600"/>
            <a:ext cx="10607400" cy="47823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Clr>
                <a:srgbClr val="000000"/>
              </a:buClr>
              <a:buSzPts val="2400"/>
              <a:buFont typeface="Arial"/>
              <a:buNone/>
            </a:pPr>
            <a:r>
              <a:rPr lang="en-US" sz="2400" b="1" i="0" u="none" strike="noStrike" cap="none">
                <a:solidFill>
                  <a:srgbClr val="000000"/>
                </a:solidFill>
                <a:latin typeface="Merriweather"/>
                <a:ea typeface="Merriweather"/>
                <a:cs typeface="Merriweather"/>
                <a:sym typeface="Merriweather"/>
              </a:rPr>
              <a:t>Proposition 2.</a:t>
            </a:r>
            <a:r>
              <a:rPr lang="en-US" sz="2400" b="0" i="0" u="none" strike="noStrike" cap="none">
                <a:solidFill>
                  <a:srgbClr val="000000"/>
                </a:solidFill>
                <a:latin typeface="Merriweather"/>
                <a:ea typeface="Merriweather"/>
                <a:cs typeface="Merriweather"/>
                <a:sym typeface="Merriweather"/>
              </a:rPr>
              <a:t> </a:t>
            </a:r>
            <a:endParaRPr sz="2400" b="0" i="0" u="none" strike="noStrike" cap="none">
              <a:solidFill>
                <a:srgbClr val="000000"/>
              </a:solidFill>
              <a:latin typeface="Merriweather"/>
              <a:ea typeface="Merriweather"/>
              <a:cs typeface="Merriweather"/>
              <a:sym typeface="Merriweather"/>
            </a:endParaRPr>
          </a:p>
          <a:p>
            <a:pPr marL="0" marR="0" lvl="0" indent="0" algn="l" rtl="0">
              <a:lnSpc>
                <a:spcPct val="150000"/>
              </a:lnSpc>
              <a:spcBef>
                <a:spcPts val="0"/>
              </a:spcBef>
              <a:spcAft>
                <a:spcPts val="0"/>
              </a:spcAft>
              <a:buClr>
                <a:srgbClr val="000000"/>
              </a:buClr>
              <a:buSzPts val="2400"/>
              <a:buFont typeface="Arial"/>
              <a:buNone/>
            </a:pPr>
            <a:r>
              <a:rPr lang="en-US" sz="2400" b="0" i="0" u="none" strike="noStrike" cap="none">
                <a:solidFill>
                  <a:srgbClr val="000000"/>
                </a:solidFill>
                <a:latin typeface="Merriweather"/>
                <a:ea typeface="Merriweather"/>
                <a:cs typeface="Merriweather"/>
                <a:sym typeface="Merriweather"/>
              </a:rPr>
              <a:t>The following predictions hold true for the introduction of calorie labels:</a:t>
            </a:r>
            <a:endParaRPr sz="2400" b="0" i="0" u="none" strike="noStrike" cap="none">
              <a:solidFill>
                <a:srgbClr val="000000"/>
              </a:solidFill>
              <a:latin typeface="Merriweather"/>
              <a:ea typeface="Merriweather"/>
              <a:cs typeface="Merriweather"/>
              <a:sym typeface="Merriweather"/>
            </a:endParaRPr>
          </a:p>
          <a:p>
            <a:pPr marL="457200" marR="0" lvl="0" indent="-381000" algn="l" rtl="0">
              <a:lnSpc>
                <a:spcPct val="150000"/>
              </a:lnSpc>
              <a:spcBef>
                <a:spcPts val="0"/>
              </a:spcBef>
              <a:spcAft>
                <a:spcPts val="0"/>
              </a:spcAft>
              <a:buClr>
                <a:srgbClr val="000000"/>
              </a:buClr>
              <a:buSzPts val="2400"/>
              <a:buFont typeface="Merriweather"/>
              <a:buAutoNum type="arabicPeriod"/>
            </a:pPr>
            <a:r>
              <a:rPr lang="en-US" sz="2400" b="0" i="0" u="none" strike="noStrike" cap="none">
                <a:solidFill>
                  <a:srgbClr val="000000"/>
                </a:solidFill>
                <a:latin typeface="Merriweather"/>
                <a:ea typeface="Merriweather"/>
                <a:cs typeface="Merriweather"/>
                <a:sym typeface="Merriweather"/>
              </a:rPr>
              <a:t>Those in A will have a welfare loss from the nudge</a:t>
            </a:r>
            <a:endParaRPr sz="2400" b="0" i="0" u="none" strike="noStrike" cap="none">
              <a:solidFill>
                <a:srgbClr val="000000"/>
              </a:solidFill>
              <a:latin typeface="Merriweather"/>
              <a:ea typeface="Merriweather"/>
              <a:cs typeface="Merriweather"/>
              <a:sym typeface="Merriweather"/>
            </a:endParaRPr>
          </a:p>
          <a:p>
            <a:pPr marL="457200" marR="0" lvl="0" indent="-381000" algn="l" rtl="0">
              <a:lnSpc>
                <a:spcPct val="150000"/>
              </a:lnSpc>
              <a:spcBef>
                <a:spcPts val="0"/>
              </a:spcBef>
              <a:spcAft>
                <a:spcPts val="0"/>
              </a:spcAft>
              <a:buClr>
                <a:srgbClr val="000000"/>
              </a:buClr>
              <a:buSzPts val="2400"/>
              <a:buFont typeface="Merriweather"/>
              <a:buAutoNum type="arabicPeriod"/>
            </a:pPr>
            <a:r>
              <a:rPr lang="en-US" sz="2400" b="0" i="0" u="none" strike="noStrike" cap="none">
                <a:solidFill>
                  <a:srgbClr val="000000"/>
                </a:solidFill>
                <a:latin typeface="Merriweather"/>
                <a:ea typeface="Merriweather"/>
                <a:cs typeface="Merriweather"/>
                <a:sym typeface="Merriweather"/>
              </a:rPr>
              <a:t> The welfare effect in B is ambiguous and depends on the relative size of: </a:t>
            </a:r>
            <a:endParaRPr sz="2400" b="0" i="0" u="none" strike="noStrike" cap="none">
              <a:solidFill>
                <a:srgbClr val="000000"/>
              </a:solidFill>
              <a:latin typeface="Merriweather"/>
              <a:ea typeface="Merriweather"/>
              <a:cs typeface="Merriweather"/>
              <a:sym typeface="Merriweather"/>
            </a:endParaRPr>
          </a:p>
          <a:p>
            <a:pPr marL="914400" marR="0" lvl="1" indent="-381000" algn="l" rtl="0">
              <a:lnSpc>
                <a:spcPct val="150000"/>
              </a:lnSpc>
              <a:spcBef>
                <a:spcPts val="0"/>
              </a:spcBef>
              <a:spcAft>
                <a:spcPts val="0"/>
              </a:spcAft>
              <a:buClr>
                <a:srgbClr val="000000"/>
              </a:buClr>
              <a:buSzPts val="2400"/>
              <a:buFont typeface="Merriweather"/>
              <a:buAutoNum type="alphaLcPeriod"/>
            </a:pPr>
            <a:r>
              <a:rPr lang="en-US" sz="2400" b="0" i="0" u="none" strike="noStrike" cap="none">
                <a:solidFill>
                  <a:srgbClr val="000000"/>
                </a:solidFill>
                <a:latin typeface="Merriweather"/>
                <a:ea typeface="Merriweather"/>
                <a:cs typeface="Merriweather"/>
                <a:sym typeface="Merriweather"/>
              </a:rPr>
              <a:t>the gains from information </a:t>
            </a:r>
            <a:endParaRPr sz="2400" b="0" i="0" u="none" strike="noStrike" cap="none">
              <a:solidFill>
                <a:srgbClr val="000000"/>
              </a:solidFill>
              <a:latin typeface="Merriweather"/>
              <a:ea typeface="Merriweather"/>
              <a:cs typeface="Merriweather"/>
              <a:sym typeface="Merriweather"/>
            </a:endParaRPr>
          </a:p>
          <a:p>
            <a:pPr marL="914400" marR="0" lvl="1" indent="-381000" algn="l" rtl="0">
              <a:lnSpc>
                <a:spcPct val="150000"/>
              </a:lnSpc>
              <a:spcBef>
                <a:spcPts val="0"/>
              </a:spcBef>
              <a:spcAft>
                <a:spcPts val="0"/>
              </a:spcAft>
              <a:buClr>
                <a:srgbClr val="000000"/>
              </a:buClr>
              <a:buSzPts val="2400"/>
              <a:buFont typeface="Merriweather"/>
              <a:buAutoNum type="alphaLcPeriod"/>
            </a:pPr>
            <a:r>
              <a:rPr lang="en-US" sz="2400" b="0" i="0" u="none" strike="noStrike" cap="none">
                <a:solidFill>
                  <a:srgbClr val="000000"/>
                </a:solidFill>
                <a:latin typeface="Merriweather"/>
                <a:ea typeface="Merriweather"/>
                <a:cs typeface="Merriweather"/>
                <a:sym typeface="Merriweather"/>
              </a:rPr>
              <a:t>the reduction in the non-informational internality</a:t>
            </a:r>
            <a:endParaRPr sz="2400" b="0" i="0" u="none" strike="noStrike" cap="none">
              <a:solidFill>
                <a:srgbClr val="000000"/>
              </a:solidFill>
              <a:latin typeface="Merriweather"/>
              <a:ea typeface="Merriweather"/>
              <a:cs typeface="Merriweather"/>
              <a:sym typeface="Merriweather"/>
            </a:endParaRPr>
          </a:p>
          <a:p>
            <a:pPr marL="914400" marR="0" lvl="1" indent="-381000" algn="l" rtl="0">
              <a:lnSpc>
                <a:spcPct val="150000"/>
              </a:lnSpc>
              <a:spcBef>
                <a:spcPts val="0"/>
              </a:spcBef>
              <a:spcAft>
                <a:spcPts val="0"/>
              </a:spcAft>
              <a:buClr>
                <a:srgbClr val="000000"/>
              </a:buClr>
              <a:buSzPts val="2400"/>
              <a:buFont typeface="Merriweather"/>
              <a:buAutoNum type="alphaLcPeriod"/>
            </a:pPr>
            <a:r>
              <a:rPr lang="en-US" sz="2400" b="0" i="0" u="none" strike="noStrike" cap="none">
                <a:solidFill>
                  <a:srgbClr val="000000"/>
                </a:solidFill>
                <a:latin typeface="Merriweather"/>
                <a:ea typeface="Merriweather"/>
                <a:cs typeface="Merriweather"/>
                <a:sym typeface="Merriweather"/>
              </a:rPr>
              <a:t>the moral cost associated with the nudge</a:t>
            </a:r>
            <a:endParaRPr sz="2400" b="0" i="0" u="none" strike="noStrike" cap="none">
              <a:solidFill>
                <a:schemeClr val="dk1"/>
              </a:solidFill>
              <a:latin typeface="Merriweather"/>
              <a:ea typeface="Merriweather"/>
              <a:cs typeface="Merriweather"/>
              <a:sym typeface="Merriweathe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11"/>
          <p:cNvSpPr txBox="1">
            <a:spLocks noGrp="1"/>
          </p:cNvSpPr>
          <p:nvPr>
            <p:ph type="title"/>
          </p:nvPr>
        </p:nvSpPr>
        <p:spPr>
          <a:xfrm>
            <a:off x="332072" y="365125"/>
            <a:ext cx="11021728" cy="1325563"/>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Clr>
                <a:schemeClr val="dk1"/>
              </a:buClr>
              <a:buSzPts val="4400"/>
              <a:buFont typeface="Calibri"/>
              <a:buNone/>
            </a:pPr>
            <a:r>
              <a:rPr lang="en-US"/>
              <a:t>Empirical Strategy: Moral Costs</a:t>
            </a:r>
            <a:endParaRPr/>
          </a:p>
        </p:txBody>
      </p:sp>
      <p:sp>
        <p:nvSpPr>
          <p:cNvPr id="262" name="Google Shape;262;p11"/>
          <p:cNvSpPr txBox="1">
            <a:spLocks noGrp="1"/>
          </p:cNvSpPr>
          <p:nvPr>
            <p:ph type="body" idx="1"/>
          </p:nvPr>
        </p:nvSpPr>
        <p:spPr>
          <a:xfrm>
            <a:off x="838200" y="1835200"/>
            <a:ext cx="10515600" cy="4351200"/>
          </a:xfrm>
          <a:prstGeom prst="rect">
            <a:avLst/>
          </a:prstGeom>
          <a:noFill/>
          <a:ln>
            <a:noFill/>
          </a:ln>
        </p:spPr>
        <p:txBody>
          <a:bodyPr spcFirstLastPara="1" wrap="square" lIns="91425" tIns="45700" rIns="91425" bIns="45700" anchor="t" anchorCtr="0">
            <a:normAutofit/>
          </a:bodyPr>
          <a:lstStyle/>
          <a:p>
            <a:pPr marL="228600" lvl="0" indent="0" algn="l" rtl="0">
              <a:lnSpc>
                <a:spcPct val="115000"/>
              </a:lnSpc>
              <a:spcBef>
                <a:spcPts val="0"/>
              </a:spcBef>
              <a:spcAft>
                <a:spcPts val="0"/>
              </a:spcAft>
              <a:buSzPts val="1800"/>
              <a:buNone/>
            </a:pPr>
            <a:r>
              <a:rPr lang="en-US" sz="2700" b="1"/>
              <a:t>Step 1.</a:t>
            </a:r>
            <a:r>
              <a:rPr lang="en-US" sz="2700"/>
              <a:t> Experimental evidence on the existence of moral costs (Survey 2)</a:t>
            </a:r>
            <a:endParaRPr sz="2700"/>
          </a:p>
          <a:p>
            <a:pPr marL="228600" lvl="0" indent="-50800" algn="l" rtl="0">
              <a:lnSpc>
                <a:spcPct val="115000"/>
              </a:lnSpc>
              <a:spcBef>
                <a:spcPts val="1000"/>
              </a:spcBef>
              <a:spcAft>
                <a:spcPts val="0"/>
              </a:spcAft>
              <a:buClr>
                <a:schemeClr val="dk1"/>
              </a:buClr>
              <a:buSzPts val="2800"/>
              <a:buNone/>
            </a:pPr>
            <a:endParaRPr/>
          </a:p>
          <a:p>
            <a:pPr marL="228600" lvl="0" indent="0" algn="l" rtl="0">
              <a:lnSpc>
                <a:spcPct val="115000"/>
              </a:lnSpc>
              <a:spcBef>
                <a:spcPts val="1000"/>
              </a:spcBef>
              <a:spcAft>
                <a:spcPts val="0"/>
              </a:spcAft>
              <a:buSzPts val="1800"/>
              <a:buNone/>
            </a:pPr>
            <a:r>
              <a:rPr lang="en-US" sz="2700" b="1"/>
              <a:t>Step 2.</a:t>
            </a:r>
            <a:r>
              <a:rPr lang="en-US" sz="2700"/>
              <a:t> Examine individual heterogeneity in the impact of local calorie labeling laws</a:t>
            </a:r>
            <a:endParaRPr sz="27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Step 1. Evidence on Moral Costs</a:t>
            </a:r>
            <a:endParaRPr/>
          </a:p>
        </p:txBody>
      </p:sp>
      <p:sp>
        <p:nvSpPr>
          <p:cNvPr id="268" name="Google Shape;268;p12"/>
          <p:cNvSpPr txBox="1">
            <a:spLocks noGrp="1"/>
          </p:cNvSpPr>
          <p:nvPr>
            <p:ph type="body" idx="1"/>
          </p:nvPr>
        </p:nvSpPr>
        <p:spPr>
          <a:xfrm>
            <a:off x="838199" y="1825625"/>
            <a:ext cx="10639425" cy="4812300"/>
          </a:xfrm>
          <a:prstGeom prst="rect">
            <a:avLst/>
          </a:prstGeom>
          <a:noFill/>
          <a:ln>
            <a:noFill/>
          </a:ln>
        </p:spPr>
        <p:txBody>
          <a:bodyPr spcFirstLastPara="1" wrap="square" lIns="91425" tIns="45700" rIns="91425" bIns="45700" anchor="t" anchorCtr="0">
            <a:normAutofit fontScale="77500" lnSpcReduction="20000"/>
          </a:bodyPr>
          <a:lstStyle/>
          <a:p>
            <a:pPr marL="228600" lvl="0" indent="-215265" algn="l" rtl="0">
              <a:lnSpc>
                <a:spcPct val="115000"/>
              </a:lnSpc>
              <a:spcBef>
                <a:spcPts val="0"/>
              </a:spcBef>
              <a:spcAft>
                <a:spcPts val="0"/>
              </a:spcAft>
              <a:buClr>
                <a:schemeClr val="dk1"/>
              </a:buClr>
              <a:buSzPct val="100000"/>
              <a:buChar char="●"/>
            </a:pPr>
            <a:r>
              <a:rPr lang="en-US" dirty="0"/>
              <a:t>Conducted</a:t>
            </a:r>
            <a:r>
              <a:rPr lang="en-US" b="1" dirty="0"/>
              <a:t> Survey 2</a:t>
            </a:r>
            <a:r>
              <a:rPr lang="en-US" dirty="0"/>
              <a:t>: survey of 2000 adults in Sept/Oct 2022 (Qualtrics)</a:t>
            </a:r>
            <a:endParaRPr dirty="0"/>
          </a:p>
          <a:p>
            <a:pPr marL="685800" lvl="1" indent="-252094" algn="l" rtl="0">
              <a:lnSpc>
                <a:spcPct val="115000"/>
              </a:lnSpc>
              <a:spcBef>
                <a:spcPts val="1000"/>
              </a:spcBef>
              <a:spcAft>
                <a:spcPts val="0"/>
              </a:spcAft>
              <a:buClr>
                <a:schemeClr val="dk1"/>
              </a:buClr>
              <a:buSzPct val="116665"/>
              <a:buChar char="○"/>
            </a:pPr>
            <a:r>
              <a:rPr lang="en-US" dirty="0"/>
              <a:t>Randomize whether individuals see the number of calories</a:t>
            </a:r>
            <a:endParaRPr dirty="0"/>
          </a:p>
          <a:p>
            <a:pPr marL="228600" lvl="0" indent="-215265" algn="l" rtl="0">
              <a:lnSpc>
                <a:spcPct val="115000"/>
              </a:lnSpc>
              <a:spcBef>
                <a:spcPts val="1000"/>
              </a:spcBef>
              <a:spcAft>
                <a:spcPts val="0"/>
              </a:spcAft>
              <a:buClr>
                <a:schemeClr val="dk1"/>
              </a:buClr>
              <a:buSzPct val="100000"/>
              <a:buChar char="●"/>
            </a:pPr>
            <a:r>
              <a:rPr lang="en-US" dirty="0"/>
              <a:t>Do people feel guiltier when ordering high calorie items if they know the number of calories?</a:t>
            </a:r>
            <a:endParaRPr dirty="0"/>
          </a:p>
          <a:p>
            <a:pPr marL="685800" lvl="1" indent="-217169" algn="l" rtl="0">
              <a:lnSpc>
                <a:spcPct val="115000"/>
              </a:lnSpc>
              <a:spcBef>
                <a:spcPts val="500"/>
              </a:spcBef>
              <a:spcAft>
                <a:spcPts val="0"/>
              </a:spcAft>
              <a:buClr>
                <a:schemeClr val="dk1"/>
              </a:buClr>
              <a:buSzPct val="100000"/>
              <a:buChar char="○"/>
            </a:pPr>
            <a:r>
              <a:rPr lang="en-US" i="1" dirty="0"/>
              <a:t>"On a scale of 1 to 7, where 1 is "not at all guilty" and 7 is "very guilty," rate how guilty you would feel if you ordered the following menu items</a:t>
            </a:r>
            <a:endParaRPr dirty="0"/>
          </a:p>
          <a:p>
            <a:pPr marL="228600" lvl="0" indent="-215265" algn="l" rtl="0">
              <a:lnSpc>
                <a:spcPct val="115000"/>
              </a:lnSpc>
              <a:spcBef>
                <a:spcPts val="1000"/>
              </a:spcBef>
              <a:spcAft>
                <a:spcPts val="0"/>
              </a:spcAft>
              <a:buClr>
                <a:schemeClr val="dk1"/>
              </a:buClr>
              <a:buSzPct val="100000"/>
              <a:buChar char="●"/>
            </a:pPr>
            <a:r>
              <a:rPr lang="en-US" dirty="0"/>
              <a:t>Do people think it is socially appropriate to order high calorie items?</a:t>
            </a:r>
            <a:endParaRPr dirty="0"/>
          </a:p>
          <a:p>
            <a:pPr marL="685800" lvl="1" indent="-217169" algn="l" rtl="0">
              <a:lnSpc>
                <a:spcPct val="115000"/>
              </a:lnSpc>
              <a:spcBef>
                <a:spcPts val="500"/>
              </a:spcBef>
              <a:spcAft>
                <a:spcPts val="0"/>
              </a:spcAft>
              <a:buClr>
                <a:schemeClr val="dk1"/>
              </a:buClr>
              <a:buSzPct val="100000"/>
              <a:buChar char="○"/>
            </a:pPr>
            <a:r>
              <a:rPr lang="en-US" i="1" dirty="0"/>
              <a:t>"Consider an individual who is taking an after lunch coffee break at a Starbucks Coffee Shop. The menu below gives a description of six different drinks of S size that the individual could order. For each of these drinks, please indicate whether you believe that ordering that option is very socially inappropriate, somewhat socially inappropriate, somewhat socially appropriate, very socially appropriate. To indicate your response, please place a checkmark in the corresponding box." </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4"/>
          <p:cNvSpPr txBox="1">
            <a:spLocks noGrp="1"/>
          </p:cNvSpPr>
          <p:nvPr>
            <p:ph type="title"/>
          </p:nvPr>
        </p:nvSpPr>
        <p:spPr>
          <a:xfrm>
            <a:off x="375385" y="365125"/>
            <a:ext cx="10978415"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4000"/>
              <a:t>Motivating Problem: Why Do Nudges Work</a:t>
            </a:r>
            <a:endParaRPr sz="4000"/>
          </a:p>
        </p:txBody>
      </p:sp>
      <p:sp>
        <p:nvSpPr>
          <p:cNvPr id="97" name="Google Shape;97;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15000"/>
              </a:lnSpc>
              <a:spcBef>
                <a:spcPts val="0"/>
              </a:spcBef>
              <a:spcAft>
                <a:spcPts val="0"/>
              </a:spcAft>
              <a:buClr>
                <a:schemeClr val="dk1"/>
              </a:buClr>
              <a:buSzPts val="2400"/>
              <a:buChar char="●"/>
            </a:pPr>
            <a:r>
              <a:rPr lang="en-US" sz="2400"/>
              <a:t>Shift focus from evaluating whether a given policy works to understanding why a policy works</a:t>
            </a:r>
            <a:endParaRPr/>
          </a:p>
          <a:p>
            <a:pPr marL="685800" lvl="1" indent="-228600" algn="l" rtl="0">
              <a:lnSpc>
                <a:spcPct val="115000"/>
              </a:lnSpc>
              <a:spcBef>
                <a:spcPts val="500"/>
              </a:spcBef>
              <a:spcAft>
                <a:spcPts val="0"/>
              </a:spcAft>
              <a:buClr>
                <a:schemeClr val="dk1"/>
              </a:buClr>
              <a:buSzPts val="2000"/>
              <a:buChar char="○"/>
            </a:pPr>
            <a:r>
              <a:rPr lang="en-US" sz="2000"/>
              <a:t>Allow academics to derive welfare effects of different policies and refine models of choice</a:t>
            </a:r>
            <a:endParaRPr/>
          </a:p>
          <a:p>
            <a:pPr marL="685800" lvl="1" indent="-228600" algn="l" rtl="0">
              <a:lnSpc>
                <a:spcPct val="115000"/>
              </a:lnSpc>
              <a:spcBef>
                <a:spcPts val="500"/>
              </a:spcBef>
              <a:spcAft>
                <a:spcPts val="0"/>
              </a:spcAft>
              <a:buClr>
                <a:schemeClr val="dk1"/>
              </a:buClr>
              <a:buSzPts val="2000"/>
              <a:buChar char="○"/>
            </a:pPr>
            <a:r>
              <a:rPr lang="en-US" sz="2000"/>
              <a:t>Allow policymakers to identify “new” policy instruments or improve effectiveness of existing policies</a:t>
            </a:r>
            <a:endParaRPr/>
          </a:p>
          <a:p>
            <a:pPr marL="0" lvl="1" indent="0" algn="l" rtl="0">
              <a:lnSpc>
                <a:spcPct val="115000"/>
              </a:lnSpc>
              <a:spcBef>
                <a:spcPts val="500"/>
              </a:spcBef>
              <a:spcAft>
                <a:spcPts val="0"/>
              </a:spcAft>
              <a:buClr>
                <a:schemeClr val="dk1"/>
              </a:buClr>
              <a:buSzPts val="2000"/>
              <a:buNone/>
            </a:pPr>
            <a:endParaRPr sz="2000"/>
          </a:p>
          <a:p>
            <a:pPr marL="228600" lvl="0" indent="-228600" algn="l" rtl="0">
              <a:lnSpc>
                <a:spcPct val="115000"/>
              </a:lnSpc>
              <a:spcBef>
                <a:spcPts val="1000"/>
              </a:spcBef>
              <a:spcAft>
                <a:spcPts val="0"/>
              </a:spcAft>
              <a:buClr>
                <a:schemeClr val="dk1"/>
              </a:buClr>
              <a:buSzPts val="2400"/>
              <a:buChar char="●"/>
            </a:pPr>
            <a:r>
              <a:rPr lang="en-US" sz="2400"/>
              <a:t>Open question: What drives changes in behavior?</a:t>
            </a:r>
            <a:endParaRPr/>
          </a:p>
          <a:p>
            <a:pPr marL="228600" lvl="0" indent="-50800" algn="l" rtl="0">
              <a:lnSpc>
                <a:spcPct val="90000"/>
              </a:lnSpc>
              <a:spcBef>
                <a:spcPts val="1000"/>
              </a:spcBef>
              <a:spcAft>
                <a:spcPts val="0"/>
              </a:spcAft>
              <a:buClr>
                <a:schemeClr val="dk1"/>
              </a:buClr>
              <a:buSzPts val="2800"/>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3900"/>
              <a:t>Step 1. Survey results on guilt and calories</a:t>
            </a:r>
            <a:endParaRPr sz="3900"/>
          </a:p>
        </p:txBody>
      </p:sp>
      <p:sp>
        <p:nvSpPr>
          <p:cNvPr id="275" name="Google Shape;275;p13"/>
          <p:cNvSpPr txBox="1"/>
          <p:nvPr/>
        </p:nvSpPr>
        <p:spPr>
          <a:xfrm>
            <a:off x="9517675" y="2917500"/>
            <a:ext cx="2563500" cy="21027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chemeClr val="dk1"/>
              </a:buClr>
              <a:buSzPts val="4400"/>
              <a:buFont typeface="Calibri"/>
              <a:buNone/>
            </a:pPr>
            <a:r>
              <a:rPr lang="en-US" sz="2100" b="1" i="0" u="none" strike="noStrike" cap="none">
                <a:solidFill>
                  <a:schemeClr val="dk1"/>
                </a:solidFill>
                <a:latin typeface="Merriweather"/>
                <a:ea typeface="Merriweather"/>
                <a:cs typeface="Merriweather"/>
                <a:sym typeface="Merriweather"/>
              </a:rPr>
              <a:t>Guilt</a:t>
            </a:r>
            <a:r>
              <a:rPr lang="en-US" sz="2100" b="0" i="0" u="none" strike="noStrike" cap="none">
                <a:solidFill>
                  <a:schemeClr val="dk1"/>
                </a:solidFill>
                <a:latin typeface="Merriweather"/>
                <a:ea typeface="Merriweather"/>
                <a:cs typeface="Merriweather"/>
                <a:sym typeface="Merriweather"/>
              </a:rPr>
              <a:t> increases when observing calories, for high calorie items</a:t>
            </a:r>
            <a:endParaRPr sz="2100" b="0" i="0" u="none" strike="noStrike" cap="none">
              <a:solidFill>
                <a:schemeClr val="dk1"/>
              </a:solidFill>
              <a:latin typeface="Merriweather"/>
              <a:ea typeface="Merriweather"/>
              <a:cs typeface="Merriweather"/>
              <a:sym typeface="Merriweather"/>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Merriweather"/>
              <a:ea typeface="Merriweather"/>
              <a:cs typeface="Merriweather"/>
              <a:sym typeface="Merriweather"/>
            </a:endParaRPr>
          </a:p>
        </p:txBody>
      </p:sp>
      <p:pic>
        <p:nvPicPr>
          <p:cNvPr id="3" name="Picture 2">
            <a:extLst>
              <a:ext uri="{FF2B5EF4-FFF2-40B4-BE49-F238E27FC236}">
                <a16:creationId xmlns:a16="http://schemas.microsoft.com/office/drawing/2014/main" id="{D7C8DB77-A886-6681-2DA3-EC0209D05BEC}"/>
              </a:ext>
            </a:extLst>
          </p:cNvPr>
          <p:cNvPicPr>
            <a:picLocks noChangeAspect="1"/>
          </p:cNvPicPr>
          <p:nvPr/>
        </p:nvPicPr>
        <p:blipFill>
          <a:blip r:embed="rId3"/>
          <a:stretch>
            <a:fillRect/>
          </a:stretch>
        </p:blipFill>
        <p:spPr>
          <a:xfrm>
            <a:off x="981076" y="1616583"/>
            <a:ext cx="8229600" cy="5114338"/>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1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960"/>
              <a:buFont typeface="Calibri"/>
              <a:buNone/>
            </a:pPr>
            <a:r>
              <a:rPr lang="en-US" sz="3500"/>
              <a:t>Step 1. Survey results on social appropriateness </a:t>
            </a:r>
            <a:endParaRPr sz="3500"/>
          </a:p>
        </p:txBody>
      </p:sp>
      <p:sp>
        <p:nvSpPr>
          <p:cNvPr id="282" name="Google Shape;282;p14"/>
          <p:cNvSpPr txBox="1"/>
          <p:nvPr/>
        </p:nvSpPr>
        <p:spPr>
          <a:xfrm>
            <a:off x="9333700" y="2686450"/>
            <a:ext cx="2831400" cy="34530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1"/>
              </a:buClr>
              <a:buSzPts val="3960"/>
              <a:buFont typeface="Calibri"/>
              <a:buNone/>
            </a:pPr>
            <a:r>
              <a:rPr lang="en-US" sz="2100" b="0" i="0" u="none" strike="noStrike" cap="none">
                <a:solidFill>
                  <a:schemeClr val="dk1"/>
                </a:solidFill>
                <a:latin typeface="Merriweather"/>
                <a:ea typeface="Merriweather"/>
                <a:cs typeface="Merriweather"/>
                <a:sym typeface="Merriweather"/>
              </a:rPr>
              <a:t>It is less </a:t>
            </a:r>
            <a:r>
              <a:rPr lang="en-US" sz="2100" b="1" i="0" u="none" strike="noStrike" cap="none">
                <a:solidFill>
                  <a:schemeClr val="dk1"/>
                </a:solidFill>
                <a:latin typeface="Merriweather"/>
                <a:ea typeface="Merriweather"/>
                <a:cs typeface="Merriweather"/>
                <a:sym typeface="Merriweather"/>
              </a:rPr>
              <a:t>socially appropriate</a:t>
            </a:r>
            <a:r>
              <a:rPr lang="en-US" sz="2100" b="0" i="0" u="none" strike="noStrike" cap="none">
                <a:solidFill>
                  <a:schemeClr val="dk1"/>
                </a:solidFill>
                <a:latin typeface="Merriweather"/>
                <a:ea typeface="Merriweather"/>
                <a:cs typeface="Merriweather"/>
                <a:sym typeface="Merriweather"/>
              </a:rPr>
              <a:t> to order high calorie items, when observing calories</a:t>
            </a:r>
            <a:endParaRPr sz="2100" b="0" i="0" u="none" strike="noStrike" cap="none">
              <a:solidFill>
                <a:schemeClr val="dk1"/>
              </a:solidFill>
              <a:latin typeface="Merriweather"/>
              <a:ea typeface="Merriweather"/>
              <a:cs typeface="Merriweather"/>
              <a:sym typeface="Merriweather"/>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Merriweather"/>
              <a:ea typeface="Merriweather"/>
              <a:cs typeface="Merriweather"/>
              <a:sym typeface="Merriweather"/>
            </a:endParaRPr>
          </a:p>
        </p:txBody>
      </p:sp>
      <p:pic>
        <p:nvPicPr>
          <p:cNvPr id="3" name="Picture 2">
            <a:extLst>
              <a:ext uri="{FF2B5EF4-FFF2-40B4-BE49-F238E27FC236}">
                <a16:creationId xmlns:a16="http://schemas.microsoft.com/office/drawing/2014/main" id="{06B10DCE-4484-04E3-7DCC-8843BC835FC5}"/>
              </a:ext>
            </a:extLst>
          </p:cNvPr>
          <p:cNvPicPr>
            <a:picLocks noChangeAspect="1"/>
          </p:cNvPicPr>
          <p:nvPr/>
        </p:nvPicPr>
        <p:blipFill>
          <a:blip r:embed="rId3"/>
          <a:stretch>
            <a:fillRect/>
          </a:stretch>
        </p:blipFill>
        <p:spPr>
          <a:xfrm>
            <a:off x="1019176" y="1597533"/>
            <a:ext cx="7743824" cy="5093516"/>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5"/>
          <p:cNvSpPr txBox="1">
            <a:spLocks noGrp="1"/>
          </p:cNvSpPr>
          <p:nvPr>
            <p:ph type="title"/>
          </p:nvPr>
        </p:nvSpPr>
        <p:spPr>
          <a:xfrm>
            <a:off x="409074" y="125128"/>
            <a:ext cx="10944726" cy="110209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960"/>
              <a:buFont typeface="Calibri"/>
              <a:buNone/>
            </a:pPr>
            <a:r>
              <a:rPr lang="en-US" sz="3959"/>
              <a:t>Step 2. Heterogeneous Effects on BMI</a:t>
            </a:r>
            <a:endParaRPr sz="3959"/>
          </a:p>
        </p:txBody>
      </p:sp>
      <p:pic>
        <p:nvPicPr>
          <p:cNvPr id="288" name="Google Shape;288;p35"/>
          <p:cNvPicPr preferRelativeResize="0"/>
          <p:nvPr/>
        </p:nvPicPr>
        <p:blipFill rotWithShape="1">
          <a:blip r:embed="rId3">
            <a:alphaModFix/>
          </a:blip>
          <a:srcRect/>
          <a:stretch/>
        </p:blipFill>
        <p:spPr>
          <a:xfrm>
            <a:off x="5503350" y="1615825"/>
            <a:ext cx="6734554" cy="4897850"/>
          </a:xfrm>
          <a:prstGeom prst="rect">
            <a:avLst/>
          </a:prstGeom>
          <a:noFill/>
          <a:ln>
            <a:noFill/>
          </a:ln>
        </p:spPr>
      </p:pic>
      <p:sp>
        <p:nvSpPr>
          <p:cNvPr id="289" name="Google Shape;289;p35"/>
          <p:cNvSpPr txBox="1"/>
          <p:nvPr/>
        </p:nvSpPr>
        <p:spPr>
          <a:xfrm>
            <a:off x="812975" y="1227225"/>
            <a:ext cx="4543500" cy="52386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1000"/>
              </a:spcBef>
              <a:spcAft>
                <a:spcPts val="0"/>
              </a:spcAft>
              <a:buClr>
                <a:srgbClr val="000000"/>
              </a:buClr>
              <a:buSzPts val="2500"/>
              <a:buFont typeface="Arial"/>
              <a:buNone/>
            </a:pPr>
            <a:r>
              <a:rPr lang="en-US" sz="2500" b="0" i="0" u="none" strike="noStrike" cap="none">
                <a:solidFill>
                  <a:schemeClr val="dk1"/>
                </a:solidFill>
                <a:latin typeface="Merriweather"/>
                <a:ea typeface="Merriweather"/>
                <a:cs typeface="Merriweather"/>
                <a:sym typeface="Merriweather"/>
              </a:rPr>
              <a:t>Examine changes in calorie consumption (BMI): who loses weight?</a:t>
            </a:r>
            <a:br>
              <a:rPr lang="en-US" sz="2500" b="0" i="0" u="none" strike="noStrike" cap="none">
                <a:solidFill>
                  <a:schemeClr val="dk1"/>
                </a:solidFill>
                <a:latin typeface="Merriweather"/>
                <a:ea typeface="Merriweather"/>
                <a:cs typeface="Merriweather"/>
                <a:sym typeface="Merriweather"/>
              </a:rPr>
            </a:br>
            <a:endParaRPr sz="2500" b="0" i="0" u="none" strike="noStrike" cap="none">
              <a:solidFill>
                <a:schemeClr val="dk1"/>
              </a:solidFill>
              <a:latin typeface="Merriweather"/>
              <a:ea typeface="Merriweather"/>
              <a:cs typeface="Merriweather"/>
              <a:sym typeface="Merriweather"/>
            </a:endParaRPr>
          </a:p>
          <a:p>
            <a:pPr marL="685800" marR="0" lvl="1" indent="-225425" algn="l" rtl="0">
              <a:lnSpc>
                <a:spcPct val="115000"/>
              </a:lnSpc>
              <a:spcBef>
                <a:spcPts val="500"/>
              </a:spcBef>
              <a:spcAft>
                <a:spcPts val="0"/>
              </a:spcAft>
              <a:buClr>
                <a:schemeClr val="dk1"/>
              </a:buClr>
              <a:buSzPts val="1750"/>
              <a:buFont typeface="Merriweather"/>
              <a:buChar char="○"/>
            </a:pPr>
            <a:r>
              <a:rPr lang="en-US" sz="2100" b="0" i="0" u="none" strike="noStrike" cap="none">
                <a:solidFill>
                  <a:schemeClr val="dk1"/>
                </a:solidFill>
                <a:latin typeface="Merriweather"/>
                <a:ea typeface="Merriweather"/>
                <a:cs typeface="Merriweather"/>
                <a:sym typeface="Merriweather"/>
              </a:rPr>
              <a:t>Information channel: weight loss concentrated amongst those subgroups who systematically underestimate calories (B-types)</a:t>
            </a:r>
            <a:br>
              <a:rPr lang="en-US" sz="2100" b="0" i="0" u="none" strike="noStrike" cap="none">
                <a:solidFill>
                  <a:schemeClr val="dk1"/>
                </a:solidFill>
                <a:latin typeface="Merriweather"/>
                <a:ea typeface="Merriweather"/>
                <a:cs typeface="Merriweather"/>
                <a:sym typeface="Merriweather"/>
              </a:rPr>
            </a:br>
            <a:endParaRPr sz="2100" b="0" i="0" u="none" strike="noStrike" cap="none">
              <a:solidFill>
                <a:schemeClr val="dk1"/>
              </a:solidFill>
              <a:latin typeface="Merriweather"/>
              <a:ea typeface="Merriweather"/>
              <a:cs typeface="Merriweather"/>
              <a:sym typeface="Merriweather"/>
            </a:endParaRPr>
          </a:p>
          <a:p>
            <a:pPr marL="685800" marR="0" lvl="1" indent="-225425" algn="l" rtl="0">
              <a:lnSpc>
                <a:spcPct val="115000"/>
              </a:lnSpc>
              <a:spcBef>
                <a:spcPts val="500"/>
              </a:spcBef>
              <a:spcAft>
                <a:spcPts val="0"/>
              </a:spcAft>
              <a:buClr>
                <a:schemeClr val="dk1"/>
              </a:buClr>
              <a:buSzPts val="1750"/>
              <a:buFont typeface="Merriweather"/>
              <a:buChar char="○"/>
            </a:pPr>
            <a:r>
              <a:rPr lang="en-US" sz="2100" b="0" i="0" u="none" strike="noStrike" cap="none">
                <a:solidFill>
                  <a:schemeClr val="dk1"/>
                </a:solidFill>
                <a:latin typeface="Merriweather"/>
                <a:ea typeface="Merriweather"/>
                <a:cs typeface="Merriweather"/>
                <a:sym typeface="Merriweather"/>
              </a:rPr>
              <a:t>Moral costs channel: all consumer types lose weight </a:t>
            </a:r>
            <a:endParaRPr sz="25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Calibri"/>
              <a:ea typeface="Calibri"/>
              <a:cs typeface="Calibri"/>
              <a:sym typeface="Calibri"/>
            </a:endParaRPr>
          </a:p>
        </p:txBody>
      </p:sp>
      <p:sp>
        <p:nvSpPr>
          <p:cNvPr id="290" name="Google Shape;290;p35"/>
          <p:cNvSpPr txBox="1"/>
          <p:nvPr/>
        </p:nvSpPr>
        <p:spPr>
          <a:xfrm>
            <a:off x="9344850" y="6370200"/>
            <a:ext cx="3395400" cy="60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sng" strike="noStrike" cap="none">
                <a:solidFill>
                  <a:schemeClr val="hlink"/>
                </a:solidFill>
                <a:latin typeface="Calibri"/>
                <a:ea typeface="Calibri"/>
                <a:cs typeface="Calibri"/>
                <a:sym typeface="Calibri"/>
                <a:hlinkClick r:id="rId4" action="ppaction://hlinksldjump"/>
              </a:rPr>
              <a:t>Ruling out alternative explanations</a:t>
            </a:r>
            <a:endParaRPr sz="1200" b="0" i="0" u="none" strike="noStrike" cap="none">
              <a:solidFill>
                <a:schemeClr val="dk1"/>
              </a:solidFill>
              <a:latin typeface="Calibri"/>
              <a:ea typeface="Calibri"/>
              <a:cs typeface="Calibri"/>
              <a:sym typeface="Calibri"/>
            </a:endParaRPr>
          </a:p>
        </p:txBody>
      </p:sp>
      <p:sp>
        <p:nvSpPr>
          <p:cNvPr id="291" name="Google Shape;291;p35"/>
          <p:cNvSpPr txBox="1"/>
          <p:nvPr/>
        </p:nvSpPr>
        <p:spPr>
          <a:xfrm>
            <a:off x="7183225" y="1300800"/>
            <a:ext cx="4495500" cy="507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1800" b="0" i="0" u="none" strike="noStrike" cap="none">
                <a:solidFill>
                  <a:schemeClr val="dk1"/>
                </a:solidFill>
                <a:latin typeface="Merriweather"/>
                <a:ea typeface="Merriweather"/>
                <a:cs typeface="Merriweather"/>
                <a:sym typeface="Merriweather"/>
              </a:rPr>
              <a:t>Quantile regression of nudge on BMI</a:t>
            </a:r>
            <a:endParaRPr sz="1800" b="0" i="0" u="none" strike="noStrike" cap="none">
              <a:solidFill>
                <a:schemeClr val="dk1"/>
              </a:solidFill>
              <a:latin typeface="Merriweather"/>
              <a:ea typeface="Merriweather"/>
              <a:cs typeface="Merriweather"/>
              <a:sym typeface="Merriweathe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3800"/>
              <a:t>Step 2. Effect of nudge on life satisfaction</a:t>
            </a:r>
            <a:endParaRPr sz="3800"/>
          </a:p>
        </p:txBody>
      </p:sp>
      <p:graphicFrame>
        <p:nvGraphicFramePr>
          <p:cNvPr id="297" name="Google Shape;297;p32"/>
          <p:cNvGraphicFramePr/>
          <p:nvPr>
            <p:extLst>
              <p:ext uri="{D42A27DB-BD31-4B8C-83A1-F6EECF244321}">
                <p14:modId xmlns:p14="http://schemas.microsoft.com/office/powerpoint/2010/main" val="3753121206"/>
              </p:ext>
            </p:extLst>
          </p:nvPr>
        </p:nvGraphicFramePr>
        <p:xfrm>
          <a:off x="1074187" y="3429000"/>
          <a:ext cx="10515625" cy="2959600"/>
        </p:xfrm>
        <a:graphic>
          <a:graphicData uri="http://schemas.openxmlformats.org/drawingml/2006/table">
            <a:tbl>
              <a:tblPr firstRow="1" firstCol="1" bandRow="1">
                <a:noFill/>
                <a:tableStyleId>{0633EEE7-4396-416E-98D7-B141DED3B87E}</a:tableStyleId>
              </a:tblPr>
              <a:tblGrid>
                <a:gridCol w="3538900">
                  <a:extLst>
                    <a:ext uri="{9D8B030D-6E8A-4147-A177-3AD203B41FA5}">
                      <a16:colId xmlns:a16="http://schemas.microsoft.com/office/drawing/2014/main" val="20000"/>
                    </a:ext>
                  </a:extLst>
                </a:gridCol>
                <a:gridCol w="2325575">
                  <a:extLst>
                    <a:ext uri="{9D8B030D-6E8A-4147-A177-3AD203B41FA5}">
                      <a16:colId xmlns:a16="http://schemas.microsoft.com/office/drawing/2014/main" val="20001"/>
                    </a:ext>
                  </a:extLst>
                </a:gridCol>
                <a:gridCol w="2325575">
                  <a:extLst>
                    <a:ext uri="{9D8B030D-6E8A-4147-A177-3AD203B41FA5}">
                      <a16:colId xmlns:a16="http://schemas.microsoft.com/office/drawing/2014/main" val="20002"/>
                    </a:ext>
                  </a:extLst>
                </a:gridCol>
                <a:gridCol w="2325575">
                  <a:extLst>
                    <a:ext uri="{9D8B030D-6E8A-4147-A177-3AD203B41FA5}">
                      <a16:colId xmlns:a16="http://schemas.microsoft.com/office/drawing/2014/main" val="20003"/>
                    </a:ext>
                  </a:extLst>
                </a:gridCol>
              </a:tblGrid>
              <a:tr h="337675">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 </a:t>
                      </a:r>
                      <a:endParaRPr sz="2000" u="none" strike="noStrike" cap="none">
                        <a:latin typeface="Times New Roman"/>
                        <a:ea typeface="Times New Roman"/>
                        <a:cs typeface="Times New Roman"/>
                        <a:sym typeface="Times New Roman"/>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All</a:t>
                      </a:r>
                      <a:endParaRPr sz="2000" u="none" strike="noStrike" cap="none">
                        <a:latin typeface="Times New Roman"/>
                        <a:ea typeface="Times New Roman"/>
                        <a:cs typeface="Times New Roman"/>
                        <a:sym typeface="Times New Roman"/>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Healthy Weight</a:t>
                      </a:r>
                      <a:endParaRPr sz="2000" u="none" strike="noStrike" cap="none">
                        <a:latin typeface="Times New Roman"/>
                        <a:ea typeface="Times New Roman"/>
                        <a:cs typeface="Times New Roman"/>
                        <a:sym typeface="Times New Roman"/>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Overweight or Obese</a:t>
                      </a:r>
                      <a:endParaRPr sz="2000" u="none" strike="noStrike" cap="none">
                        <a:latin typeface="Times New Roman"/>
                        <a:ea typeface="Times New Roman"/>
                        <a:cs typeface="Times New Roman"/>
                        <a:sym typeface="Times New Roman"/>
                      </a:endParaRPr>
                    </a:p>
                  </a:txBody>
                  <a:tcPr marL="68575" marR="68575" marT="0" marB="0" anchor="b">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37675">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 </a:t>
                      </a:r>
                      <a:endParaRPr sz="2000" u="none" strike="noStrike" cap="none">
                        <a:latin typeface="Times New Roman"/>
                        <a:ea typeface="Times New Roman"/>
                        <a:cs typeface="Times New Roman"/>
                        <a:sym typeface="Times New Roman"/>
                      </a:endParaRPr>
                    </a:p>
                  </a:txBody>
                  <a:tcPr marL="68575" marR="68575" marT="0" marB="0" anchor="b">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 </a:t>
                      </a:r>
                      <a:endParaRPr sz="2000" u="none" strike="noStrike" cap="none" dirty="0">
                        <a:latin typeface="Times New Roman"/>
                        <a:ea typeface="Times New Roman"/>
                        <a:cs typeface="Times New Roman"/>
                        <a:sym typeface="Times New Roman"/>
                      </a:endParaRPr>
                    </a:p>
                  </a:txBody>
                  <a:tcPr marL="68575" marR="68575" marT="0" marB="0" anchor="b">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 </a:t>
                      </a:r>
                      <a:endParaRPr sz="2000" u="none" strike="noStrike" cap="none">
                        <a:latin typeface="Times New Roman"/>
                        <a:ea typeface="Times New Roman"/>
                        <a:cs typeface="Times New Roman"/>
                        <a:sym typeface="Times New Roman"/>
                      </a:endParaRPr>
                    </a:p>
                  </a:txBody>
                  <a:tcPr marL="68575" marR="68575" marT="0" marB="0" anchor="b">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 </a:t>
                      </a:r>
                      <a:endParaRPr sz="2000" u="none" strike="noStrike" cap="none">
                        <a:latin typeface="Times New Roman"/>
                        <a:ea typeface="Times New Roman"/>
                        <a:cs typeface="Times New Roman"/>
                        <a:sym typeface="Times New Roman"/>
                      </a:endParaRPr>
                    </a:p>
                  </a:txBody>
                  <a:tcPr marL="68575" marR="68575" marT="0" marB="0" anchor="b">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1"/>
                  </a:ext>
                </a:extLst>
              </a:tr>
              <a:tr h="337675">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Law Implemented</a:t>
                      </a:r>
                      <a:endParaRPr sz="2000" u="none" strike="noStrike" cap="none">
                        <a:latin typeface="Times New Roman"/>
                        <a:ea typeface="Times New Roman"/>
                        <a:cs typeface="Times New Roman"/>
                        <a:sym typeface="Times New Roman"/>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-0.036</a:t>
                      </a:r>
                      <a:endParaRPr sz="2000" u="none" strike="noStrike" cap="none">
                        <a:latin typeface="Times New Roman"/>
                        <a:ea typeface="Times New Roman"/>
                        <a:cs typeface="Times New Roman"/>
                        <a:sym typeface="Times New Roman"/>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-0.105***</a:t>
                      </a:r>
                      <a:endParaRPr sz="2000" u="none" strike="noStrike" cap="none">
                        <a:latin typeface="Times New Roman"/>
                        <a:ea typeface="Times New Roman"/>
                        <a:cs typeface="Times New Roman"/>
                        <a:sym typeface="Times New Roman"/>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0.009</a:t>
                      </a:r>
                      <a:endParaRPr sz="2000" u="none" strike="noStrike" cap="none">
                        <a:latin typeface="Times New Roman"/>
                        <a:ea typeface="Times New Roman"/>
                        <a:cs typeface="Times New Roman"/>
                        <a:sym typeface="Times New Roman"/>
                      </a:endParaRPr>
                    </a:p>
                  </a:txBody>
                  <a:tcPr marL="68575" marR="68575" marT="0" marB="0" anchor="b"/>
                </a:tc>
                <a:extLst>
                  <a:ext uri="{0D108BD9-81ED-4DB2-BD59-A6C34878D82A}">
                    <a16:rowId xmlns:a16="http://schemas.microsoft.com/office/drawing/2014/main" val="10002"/>
                  </a:ext>
                </a:extLst>
              </a:tr>
              <a:tr h="437325">
                <a:tc>
                  <a:txBody>
                    <a:bodyPr/>
                    <a:lstStyle/>
                    <a:p>
                      <a:pPr marL="0" marR="0" lvl="0" indent="0" algn="l" rtl="0">
                        <a:lnSpc>
                          <a:spcPct val="200000"/>
                        </a:lnSpc>
                        <a:spcBef>
                          <a:spcPts val="0"/>
                        </a:spcBef>
                        <a:spcAft>
                          <a:spcPts val="0"/>
                        </a:spcAft>
                        <a:buClr>
                          <a:srgbClr val="000000"/>
                        </a:buClr>
                        <a:buSzPts val="2000"/>
                        <a:buFont typeface="Arial"/>
                        <a:buNone/>
                      </a:pPr>
                      <a:endParaRPr sz="2000" u="none" strike="noStrike" cap="none">
                        <a:latin typeface="Times New Roman"/>
                        <a:ea typeface="Times New Roman"/>
                        <a:cs typeface="Times New Roman"/>
                        <a:sym typeface="Times New Roman"/>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(0.020)</a:t>
                      </a:r>
                      <a:endParaRPr sz="2000" u="none" strike="noStrike" cap="none">
                        <a:latin typeface="Times New Roman"/>
                        <a:ea typeface="Times New Roman"/>
                        <a:cs typeface="Times New Roman"/>
                        <a:sym typeface="Times New Roman"/>
                      </a:endParaRPr>
                    </a:p>
                  </a:txBody>
                  <a:tcPr marL="68575" marR="68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(0.037)</a:t>
                      </a:r>
                      <a:endParaRPr sz="2000" u="none" strike="noStrike" cap="none">
                        <a:latin typeface="Times New Roman"/>
                        <a:ea typeface="Times New Roman"/>
                        <a:cs typeface="Times New Roman"/>
                        <a:sym typeface="Times New Roman"/>
                      </a:endParaRPr>
                    </a:p>
                  </a:txBody>
                  <a:tcPr marL="68575" marR="68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(0.022)</a:t>
                      </a:r>
                      <a:endParaRPr sz="2000" u="none" strike="noStrike" cap="none">
                        <a:latin typeface="Times New Roman"/>
                        <a:ea typeface="Times New Roman"/>
                        <a:cs typeface="Times New Roman"/>
                        <a:sym typeface="Times New Roman"/>
                      </a:endParaRPr>
                    </a:p>
                  </a:txBody>
                  <a:tcPr marL="68575" marR="68575" marT="0" marB="0"/>
                </a:tc>
                <a:extLst>
                  <a:ext uri="{0D108BD9-81ED-4DB2-BD59-A6C34878D82A}">
                    <a16:rowId xmlns:a16="http://schemas.microsoft.com/office/drawing/2014/main" val="10003"/>
                  </a:ext>
                </a:extLst>
              </a:tr>
              <a:tr h="203200">
                <a:tc>
                  <a:txBody>
                    <a:bodyPr/>
                    <a:lstStyle/>
                    <a:p>
                      <a:pPr marL="0" marR="0" lvl="0" indent="0" algn="l" rtl="0">
                        <a:lnSpc>
                          <a:spcPct val="200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1600"/>
                        <a:buFont typeface="Arial"/>
                        <a:buNone/>
                      </a:pPr>
                      <a:r>
                        <a:rPr lang="en-US" sz="1600" u="none" strike="noStrike" cap="none"/>
                        <a:t> </a:t>
                      </a:r>
                      <a:endParaRPr sz="1600" u="none" strike="noStrike" cap="none">
                        <a:latin typeface="Times New Roman"/>
                        <a:ea typeface="Times New Roman"/>
                        <a:cs typeface="Times New Roman"/>
                        <a:sym typeface="Times New Roman"/>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1600"/>
                        <a:buFont typeface="Arial"/>
                        <a:buNone/>
                      </a:pPr>
                      <a:r>
                        <a:rPr lang="en-US" sz="1600" u="none" strike="noStrike" cap="none"/>
                        <a:t> </a:t>
                      </a:r>
                      <a:endParaRPr sz="1600" u="none" strike="noStrike" cap="none">
                        <a:latin typeface="Times New Roman"/>
                        <a:ea typeface="Times New Roman"/>
                        <a:cs typeface="Times New Roman"/>
                        <a:sym typeface="Times New Roman"/>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1600"/>
                        <a:buFont typeface="Arial"/>
                        <a:buNone/>
                      </a:pPr>
                      <a:r>
                        <a:rPr lang="en-US" sz="1600" u="none" strike="noStrike" cap="none"/>
                        <a:t> </a:t>
                      </a:r>
                      <a:endParaRPr sz="1600" u="none" strike="noStrike" cap="none">
                        <a:latin typeface="Times New Roman"/>
                        <a:ea typeface="Times New Roman"/>
                        <a:cs typeface="Times New Roman"/>
                        <a:sym typeface="Times New Roman"/>
                      </a:endParaRPr>
                    </a:p>
                  </a:txBody>
                  <a:tcPr marL="68575" marR="68575" marT="0" marB="0" anchor="b"/>
                </a:tc>
                <a:extLst>
                  <a:ext uri="{0D108BD9-81ED-4DB2-BD59-A6C34878D82A}">
                    <a16:rowId xmlns:a16="http://schemas.microsoft.com/office/drawing/2014/main" val="10004"/>
                  </a:ext>
                </a:extLst>
              </a:tr>
              <a:tr h="337675">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Observations</a:t>
                      </a:r>
                      <a:endParaRPr sz="2000" u="none" strike="noStrike" cap="none">
                        <a:latin typeface="Times New Roman"/>
                        <a:ea typeface="Times New Roman"/>
                        <a:cs typeface="Times New Roman"/>
                        <a:sym typeface="Times New Roman"/>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82,203</a:t>
                      </a:r>
                      <a:endParaRPr sz="2000" u="none" strike="noStrike" cap="none">
                        <a:latin typeface="Times New Roman"/>
                        <a:ea typeface="Times New Roman"/>
                        <a:cs typeface="Times New Roman"/>
                        <a:sym typeface="Times New Roman"/>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30,834</a:t>
                      </a:r>
                      <a:endParaRPr sz="2000" u="none" strike="noStrike" cap="none">
                        <a:latin typeface="Times New Roman"/>
                        <a:ea typeface="Times New Roman"/>
                        <a:cs typeface="Times New Roman"/>
                        <a:sym typeface="Times New Roman"/>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50,121</a:t>
                      </a:r>
                      <a:endParaRPr sz="2000" u="none" strike="noStrike" cap="none">
                        <a:latin typeface="Times New Roman"/>
                        <a:ea typeface="Times New Roman"/>
                        <a:cs typeface="Times New Roman"/>
                        <a:sym typeface="Times New Roman"/>
                      </a:endParaRPr>
                    </a:p>
                  </a:txBody>
                  <a:tcPr marL="68575" marR="68575" marT="0" marB="0" anchor="b"/>
                </a:tc>
                <a:extLst>
                  <a:ext uri="{0D108BD9-81ED-4DB2-BD59-A6C34878D82A}">
                    <a16:rowId xmlns:a16="http://schemas.microsoft.com/office/drawing/2014/main" val="10005"/>
                  </a:ext>
                </a:extLst>
              </a:tr>
              <a:tr h="337675">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Mean of Outcome</a:t>
                      </a:r>
                      <a:endParaRPr sz="2000" u="none" strike="noStrike" cap="none">
                        <a:latin typeface="Times New Roman"/>
                        <a:ea typeface="Times New Roman"/>
                        <a:cs typeface="Times New Roman"/>
                        <a:sym typeface="Times New Roman"/>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0.000</a:t>
                      </a:r>
                      <a:endParaRPr sz="2000" u="none" strike="noStrike" cap="none">
                        <a:latin typeface="Times New Roman"/>
                        <a:ea typeface="Times New Roman"/>
                        <a:cs typeface="Times New Roman"/>
                        <a:sym typeface="Times New Roman"/>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0.074</a:t>
                      </a:r>
                      <a:endParaRPr sz="2000" u="none" strike="noStrike" cap="none">
                        <a:latin typeface="Times New Roman"/>
                        <a:ea typeface="Times New Roman"/>
                        <a:cs typeface="Times New Roman"/>
                        <a:sym typeface="Times New Roman"/>
                      </a:endParaRPr>
                    </a:p>
                  </a:txBody>
                  <a:tcPr marL="68575" marR="68575" marT="0" marB="0" anchor="b">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-0.042</a:t>
                      </a:r>
                      <a:endParaRPr sz="2000" u="none" strike="noStrike" cap="none" dirty="0">
                        <a:latin typeface="Times New Roman"/>
                        <a:ea typeface="Times New Roman"/>
                        <a:cs typeface="Times New Roman"/>
                        <a:sym typeface="Times New Roman"/>
                      </a:endParaRPr>
                    </a:p>
                  </a:txBody>
                  <a:tcPr marL="68575" marR="68575" marT="0" marB="0" anchor="b">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298" name="Google Shape;298;p32"/>
          <p:cNvSpPr txBox="1"/>
          <p:nvPr/>
        </p:nvSpPr>
        <p:spPr>
          <a:xfrm>
            <a:off x="8101400" y="6475100"/>
            <a:ext cx="2362500" cy="535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sng" strike="noStrike" cap="none">
                <a:solidFill>
                  <a:schemeClr val="hlink"/>
                </a:solidFill>
                <a:latin typeface="Merriweather"/>
                <a:ea typeface="Merriweather"/>
                <a:cs typeface="Merriweather"/>
                <a:sym typeface="Merriweather"/>
                <a:hlinkClick r:id="rId3" action="ppaction://hlinksldjump"/>
              </a:rPr>
              <a:t>Event study results</a:t>
            </a:r>
            <a:endParaRPr sz="1200" b="0" i="0" u="none" strike="noStrike" cap="none">
              <a:solidFill>
                <a:schemeClr val="dk1"/>
              </a:solidFill>
              <a:latin typeface="Merriweather"/>
              <a:ea typeface="Merriweather"/>
              <a:cs typeface="Merriweather"/>
              <a:sym typeface="Merriweather"/>
            </a:endParaRPr>
          </a:p>
        </p:txBody>
      </p:sp>
      <p:sp>
        <p:nvSpPr>
          <p:cNvPr id="299" name="Google Shape;299;p32"/>
          <p:cNvSpPr txBox="1"/>
          <p:nvPr/>
        </p:nvSpPr>
        <p:spPr>
          <a:xfrm>
            <a:off x="9899625" y="6475100"/>
            <a:ext cx="2113800" cy="27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sng" strike="noStrike" cap="none">
                <a:solidFill>
                  <a:schemeClr val="hlink"/>
                </a:solidFill>
                <a:latin typeface="Merriweather"/>
                <a:ea typeface="Merriweather"/>
                <a:cs typeface="Merriweather"/>
                <a:sym typeface="Merriweather"/>
                <a:hlinkClick r:id="rId4" action="ppaction://hlinksldjump"/>
              </a:rPr>
              <a:t>Other robustness checks</a:t>
            </a:r>
            <a:endParaRPr sz="1200" b="0" i="0" u="none" strike="noStrike" cap="none">
              <a:solidFill>
                <a:schemeClr val="dk1"/>
              </a:solidFill>
              <a:latin typeface="Merriweather"/>
              <a:ea typeface="Merriweather"/>
              <a:cs typeface="Merriweather"/>
              <a:sym typeface="Merriweather"/>
            </a:endParaRPr>
          </a:p>
        </p:txBody>
      </p:sp>
      <p:sp>
        <p:nvSpPr>
          <p:cNvPr id="300" name="Google Shape;300;p32"/>
          <p:cNvSpPr txBox="1"/>
          <p:nvPr/>
        </p:nvSpPr>
        <p:spPr>
          <a:xfrm>
            <a:off x="966050" y="1606900"/>
            <a:ext cx="10731900" cy="2276400"/>
          </a:xfrm>
          <a:prstGeom prst="rect">
            <a:avLst/>
          </a:prstGeom>
          <a:noFill/>
          <a:ln>
            <a:noFill/>
          </a:ln>
        </p:spPr>
        <p:txBody>
          <a:bodyPr spcFirstLastPara="1" wrap="square" lIns="91425" tIns="91425" rIns="91425" bIns="91425" anchor="t" anchorCtr="0">
            <a:noAutofit/>
          </a:bodyPr>
          <a:lstStyle/>
          <a:p>
            <a:pPr marL="228600" marR="0" lvl="0" indent="-165100" algn="l" rtl="0">
              <a:lnSpc>
                <a:spcPct val="115000"/>
              </a:lnSpc>
              <a:spcBef>
                <a:spcPts val="0"/>
              </a:spcBef>
              <a:spcAft>
                <a:spcPts val="0"/>
              </a:spcAft>
              <a:buClr>
                <a:schemeClr val="dk1"/>
              </a:buClr>
              <a:buSzPts val="1800"/>
              <a:buFont typeface="Merriweather"/>
              <a:buChar char="●"/>
            </a:pPr>
            <a:r>
              <a:rPr lang="en-US" sz="1800" b="0" i="0" u="none" strike="noStrike" cap="none">
                <a:solidFill>
                  <a:schemeClr val="dk1"/>
                </a:solidFill>
                <a:latin typeface="Merriweather"/>
                <a:ea typeface="Merriweather"/>
                <a:cs typeface="Merriweather"/>
                <a:sym typeface="Merriweather"/>
              </a:rPr>
              <a:t>Life satisfaction has been shown to be a good proxy for welfare/utility (Kaiser and Oswald, 2022). BRFSS data contains life satisfaction questions from subset of years that span earliest adoptions</a:t>
            </a:r>
            <a:endParaRPr sz="1800" b="0" i="0" u="none" strike="noStrike" cap="none">
              <a:solidFill>
                <a:schemeClr val="dk1"/>
              </a:solidFill>
              <a:latin typeface="Merriweather"/>
              <a:ea typeface="Merriweather"/>
              <a:cs typeface="Merriweather"/>
              <a:sym typeface="Merriweather"/>
            </a:endParaRPr>
          </a:p>
          <a:p>
            <a:pPr marL="228600" marR="0" lvl="0" indent="-165100" algn="l" rtl="0">
              <a:lnSpc>
                <a:spcPct val="115000"/>
              </a:lnSpc>
              <a:spcBef>
                <a:spcPts val="1000"/>
              </a:spcBef>
              <a:spcAft>
                <a:spcPts val="0"/>
              </a:spcAft>
              <a:buClr>
                <a:schemeClr val="dk1"/>
              </a:buClr>
              <a:buSzPts val="1800"/>
              <a:buFont typeface="Merriweather"/>
              <a:buChar char="●"/>
            </a:pPr>
            <a:r>
              <a:rPr lang="en-US" sz="1800" b="0" i="0" u="none" strike="noStrike" cap="none">
                <a:solidFill>
                  <a:schemeClr val="dk1"/>
                </a:solidFill>
                <a:latin typeface="Merriweather"/>
                <a:ea typeface="Merriweather"/>
                <a:cs typeface="Merriweather"/>
                <a:sym typeface="Merriweather"/>
              </a:rPr>
              <a:t>Model predicts reductions in satisfaction for A-types and ambiguous effects for B-types if moral costs are important</a:t>
            </a:r>
            <a:endParaRPr sz="1800" b="0" i="0" u="none" strike="noStrike" cap="none">
              <a:solidFill>
                <a:schemeClr val="dk1"/>
              </a:solidFill>
              <a:latin typeface="Merriweather"/>
              <a:ea typeface="Merriweather"/>
              <a:cs typeface="Merriweather"/>
              <a:sym typeface="Merriweathe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30bbd6cc532_1_161"/>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SzPts val="6000"/>
              <a:buNone/>
            </a:pPr>
            <a:r>
              <a:rPr lang="en-US"/>
              <a:t>Discussion </a:t>
            </a:r>
            <a:endParaRPr/>
          </a:p>
          <a:p>
            <a:pPr marL="0" lvl="0" indent="0" algn="ctr" rtl="0">
              <a:lnSpc>
                <a:spcPct val="90000"/>
              </a:lnSpc>
              <a:spcBef>
                <a:spcPts val="0"/>
              </a:spcBef>
              <a:spcAft>
                <a:spcPts val="0"/>
              </a:spcAft>
              <a:buSzPts val="6000"/>
              <a:buNone/>
            </a:pPr>
            <a:r>
              <a:rPr lang="en-US"/>
              <a:t>&amp; </a:t>
            </a:r>
            <a:endParaRPr/>
          </a:p>
          <a:p>
            <a:pPr marL="0" lvl="0" indent="0" algn="ctr" rtl="0">
              <a:lnSpc>
                <a:spcPct val="90000"/>
              </a:lnSpc>
              <a:spcBef>
                <a:spcPts val="0"/>
              </a:spcBef>
              <a:spcAft>
                <a:spcPts val="0"/>
              </a:spcAft>
              <a:buSzPts val="6000"/>
              <a:buNone/>
            </a:pPr>
            <a:r>
              <a:rPr lang="en-US"/>
              <a:t>Conclusion</a:t>
            </a:r>
            <a:endParaRPr/>
          </a:p>
        </p:txBody>
      </p:sp>
      <p:sp>
        <p:nvSpPr>
          <p:cNvPr id="306" name="Google Shape;306;g30bbd6cc532_1_161"/>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2400"/>
              <a:buNone/>
            </a:pP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36"/>
          <p:cNvSpPr txBox="1">
            <a:spLocks noGrp="1"/>
          </p:cNvSpPr>
          <p:nvPr>
            <p:ph type="title"/>
          </p:nvPr>
        </p:nvSpPr>
        <p:spPr>
          <a:xfrm>
            <a:off x="418699" y="365125"/>
            <a:ext cx="10935101"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4000"/>
              <a:t>Putting It All Together: A Quick Summary</a:t>
            </a:r>
            <a:endParaRPr sz="4000"/>
          </a:p>
        </p:txBody>
      </p:sp>
      <p:sp>
        <p:nvSpPr>
          <p:cNvPr id="312" name="Google Shape;312;p36"/>
          <p:cNvSpPr txBox="1">
            <a:spLocks noGrp="1"/>
          </p:cNvSpPr>
          <p:nvPr>
            <p:ph type="body" idx="1"/>
          </p:nvPr>
        </p:nvSpPr>
        <p:spPr>
          <a:xfrm>
            <a:off x="838200" y="1825625"/>
            <a:ext cx="10515600" cy="4879200"/>
          </a:xfrm>
          <a:prstGeom prst="rect">
            <a:avLst/>
          </a:prstGeom>
          <a:noFill/>
          <a:ln>
            <a:noFill/>
          </a:ln>
        </p:spPr>
        <p:txBody>
          <a:bodyPr spcFirstLastPara="1" wrap="square" lIns="91425" tIns="45700" rIns="91425" bIns="45700" anchor="t" anchorCtr="0">
            <a:normAutofit fontScale="92500" lnSpcReduction="10000"/>
          </a:bodyPr>
          <a:lstStyle/>
          <a:p>
            <a:pPr marL="457200" lvl="0" indent="-369570" algn="l" rtl="0">
              <a:lnSpc>
                <a:spcPct val="115000"/>
              </a:lnSpc>
              <a:spcBef>
                <a:spcPts val="0"/>
              </a:spcBef>
              <a:spcAft>
                <a:spcPts val="0"/>
              </a:spcAft>
              <a:buSzPct val="100000"/>
              <a:buChar char="●"/>
            </a:pPr>
            <a:r>
              <a:rPr lang="en-US" sz="2400"/>
              <a:t>Empirically we find:</a:t>
            </a:r>
            <a:endParaRPr sz="2400"/>
          </a:p>
          <a:p>
            <a:pPr marL="914400" lvl="1" indent="-363230" algn="l" rtl="0">
              <a:lnSpc>
                <a:spcPct val="115000"/>
              </a:lnSpc>
              <a:spcBef>
                <a:spcPts val="0"/>
              </a:spcBef>
              <a:spcAft>
                <a:spcPts val="0"/>
              </a:spcAft>
              <a:buSzPct val="100000"/>
              <a:buChar char="○"/>
            </a:pPr>
            <a:r>
              <a:rPr lang="en-US" sz="2291"/>
              <a:t>A types (healthy weight): lower BMI, lower life satisfaction</a:t>
            </a:r>
            <a:endParaRPr sz="2291"/>
          </a:p>
          <a:p>
            <a:pPr marL="914400" lvl="1" indent="-369580" algn="l" rtl="0">
              <a:lnSpc>
                <a:spcPct val="115000"/>
              </a:lnSpc>
              <a:spcBef>
                <a:spcPts val="0"/>
              </a:spcBef>
              <a:spcAft>
                <a:spcPts val="0"/>
              </a:spcAft>
              <a:buSzPct val="104717"/>
              <a:buChar char="○"/>
            </a:pPr>
            <a:r>
              <a:rPr lang="en-US" sz="2291"/>
              <a:t>B types (overweight/obese): lower BMI, no change in life satisfaction</a:t>
            </a:r>
            <a:br>
              <a:rPr lang="en-US" sz="2400"/>
            </a:br>
            <a:endParaRPr/>
          </a:p>
          <a:p>
            <a:pPr marL="457200" lvl="0" indent="-369570" algn="l" rtl="0">
              <a:lnSpc>
                <a:spcPct val="115000"/>
              </a:lnSpc>
              <a:spcBef>
                <a:spcPts val="0"/>
              </a:spcBef>
              <a:spcAft>
                <a:spcPts val="0"/>
              </a:spcAft>
              <a:buSzPct val="100000"/>
              <a:buChar char="●"/>
            </a:pPr>
            <a:r>
              <a:rPr lang="en-US" sz="2400"/>
              <a:t>This is what the theoretical model predicts (Propositions 1 and 2)</a:t>
            </a:r>
            <a:br>
              <a:rPr lang="en-US" sz="2400"/>
            </a:br>
            <a:endParaRPr sz="2400"/>
          </a:p>
          <a:p>
            <a:pPr marL="457200" lvl="0" indent="-369570" algn="l" rtl="0">
              <a:lnSpc>
                <a:spcPct val="115000"/>
              </a:lnSpc>
              <a:spcBef>
                <a:spcPts val="0"/>
              </a:spcBef>
              <a:spcAft>
                <a:spcPts val="0"/>
              </a:spcAft>
              <a:buSzPct val="100000"/>
              <a:buChar char="●"/>
            </a:pPr>
            <a:r>
              <a:rPr lang="en-US" sz="2400"/>
              <a:t>Effects on BMI and life satisfaction suggest multiple channels impacted by calorie labels</a:t>
            </a:r>
            <a:endParaRPr/>
          </a:p>
          <a:p>
            <a:pPr marL="914400" lvl="1" indent="-369569" algn="l" rtl="0">
              <a:lnSpc>
                <a:spcPct val="115000"/>
              </a:lnSpc>
              <a:spcBef>
                <a:spcPts val="0"/>
              </a:spcBef>
              <a:spcAft>
                <a:spcPts val="0"/>
              </a:spcAft>
              <a:buSzPct val="120000"/>
              <a:buChar char="○"/>
            </a:pPr>
            <a:r>
              <a:rPr lang="en-US" sz="2000"/>
              <a:t>Moral costs from greater awareness of caloric content – lower life satisfaction</a:t>
            </a:r>
            <a:endParaRPr/>
          </a:p>
          <a:p>
            <a:pPr marL="914400" lvl="1" indent="-369569" algn="l" rtl="0">
              <a:lnSpc>
                <a:spcPct val="115000"/>
              </a:lnSpc>
              <a:spcBef>
                <a:spcPts val="0"/>
              </a:spcBef>
              <a:spcAft>
                <a:spcPts val="0"/>
              </a:spcAft>
              <a:buSzPct val="120000"/>
              <a:buChar char="○"/>
            </a:pPr>
            <a:r>
              <a:rPr lang="en-US" sz="2000"/>
              <a:t>Correcting imperfect information – impacts on BMI among those with greater “bias” in beliefs</a:t>
            </a:r>
            <a:br>
              <a:rPr lang="en-US" sz="2000"/>
            </a:br>
            <a:endParaRPr/>
          </a:p>
          <a:p>
            <a:pPr marL="457200" lvl="0" indent="-369570" algn="l" rtl="0">
              <a:lnSpc>
                <a:spcPct val="115000"/>
              </a:lnSpc>
              <a:spcBef>
                <a:spcPts val="0"/>
              </a:spcBef>
              <a:spcAft>
                <a:spcPts val="0"/>
              </a:spcAft>
              <a:buSzPct val="100000"/>
              <a:buChar char="●"/>
            </a:pPr>
            <a:r>
              <a:rPr lang="en-US" sz="2400"/>
              <a:t>Welfare effects of mandate are thus uncertain…but suggests that “nudge” is not entirely benign: there are trade offs to consider</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g30c204b0555_0_7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Literature review</a:t>
            </a:r>
            <a:endParaRPr/>
          </a:p>
        </p:txBody>
      </p:sp>
      <p:sp>
        <p:nvSpPr>
          <p:cNvPr id="318" name="Google Shape;318;g30c204b0555_0_75"/>
          <p:cNvSpPr txBox="1">
            <a:spLocks noGrp="1"/>
          </p:cNvSpPr>
          <p:nvPr>
            <p:ph type="body" idx="1"/>
          </p:nvPr>
        </p:nvSpPr>
        <p:spPr>
          <a:xfrm>
            <a:off x="95650" y="1339075"/>
            <a:ext cx="12023100" cy="5518800"/>
          </a:xfrm>
          <a:prstGeom prst="rect">
            <a:avLst/>
          </a:prstGeom>
          <a:noFill/>
          <a:ln>
            <a:noFill/>
          </a:ln>
        </p:spPr>
        <p:txBody>
          <a:bodyPr spcFirstLastPara="1" wrap="square" lIns="91425" tIns="45700" rIns="91425" bIns="45700" anchor="t" anchorCtr="0">
            <a:normAutofit fontScale="70000" lnSpcReduction="20000"/>
          </a:bodyPr>
          <a:lstStyle/>
          <a:p>
            <a:pPr marL="457200" lvl="0" indent="-308610" algn="l" rtl="0">
              <a:lnSpc>
                <a:spcPct val="115000"/>
              </a:lnSpc>
              <a:spcBef>
                <a:spcPts val="1000"/>
              </a:spcBef>
              <a:spcAft>
                <a:spcPts val="0"/>
              </a:spcAft>
              <a:buSzPct val="64285"/>
              <a:buAutoNum type="arabicPeriod"/>
            </a:pPr>
            <a:r>
              <a:rPr lang="en-US" b="1"/>
              <a:t>Behavioral interventions to achieve policy goals</a:t>
            </a:r>
            <a:endParaRPr b="1"/>
          </a:p>
          <a:p>
            <a:pPr marL="914400" lvl="1" indent="-335280" algn="l" rtl="0">
              <a:lnSpc>
                <a:spcPct val="115000"/>
              </a:lnSpc>
              <a:spcBef>
                <a:spcPts val="500"/>
              </a:spcBef>
              <a:spcAft>
                <a:spcPts val="0"/>
              </a:spcAft>
              <a:buSzPct val="100000"/>
              <a:buAutoNum type="alphaLcPeriod"/>
            </a:pPr>
            <a:r>
              <a:rPr lang="en-US"/>
              <a:t>information on fuel efficiency (Allcott and Knittel, 2019), energy costs and savings (Allcott and Taubinsky, 2015; Davis and Metcalf, 2016; Allcott and Sweeney, 2017), benefits of school choice or post-secondary education (Hastings and Weinstein, 2008; Jensen, 2010; Barr and Turner, 2018), female labor force participation rates (Bursztyn et al., 2020), electricity and water conservation (Allcott, 2011; Costa and Kahn, 2013; Ferraro and Price, 2013; Allcott and Rogers, 2014), tax compliance (Fellner et al., 2013; Dwenger et al., 2016; Hallsworth et al., 2017), traffic violations (Chen et al., 2017), and the use of credit cards (Seira et al., 2017), the design of “sin” taxes (Gruber and Koszegi, 2004; Taubinsky and Rees-Jones, 2018; Allcott et al., 2019) and efforts to “nudge” the repayment of credit card debt (Bursztyn et al., 2019)</a:t>
            </a:r>
            <a:endParaRPr/>
          </a:p>
          <a:p>
            <a:pPr marL="914400" lvl="1" indent="-308610" algn="l" rtl="0">
              <a:lnSpc>
                <a:spcPct val="115000"/>
              </a:lnSpc>
              <a:spcBef>
                <a:spcPts val="500"/>
              </a:spcBef>
              <a:spcAft>
                <a:spcPts val="0"/>
              </a:spcAft>
              <a:buSzPct val="75000"/>
              <a:buAutoNum type="alphaLcPeriod"/>
            </a:pPr>
            <a:r>
              <a:rPr lang="en-US"/>
              <a:t>most closely related to studies by Bollinger et al. (2011), Deb and Vargas (2016), and Restrepo (2017) exploring the impact of calorie labels on calories purchased or BMI</a:t>
            </a:r>
            <a:endParaRPr/>
          </a:p>
          <a:p>
            <a:pPr marL="457200" lvl="0" indent="-308610" algn="l" rtl="0">
              <a:lnSpc>
                <a:spcPct val="115000"/>
              </a:lnSpc>
              <a:spcBef>
                <a:spcPts val="1000"/>
              </a:spcBef>
              <a:spcAft>
                <a:spcPts val="0"/>
              </a:spcAft>
              <a:buSzPct val="64285"/>
              <a:buAutoNum type="arabicPeriod"/>
            </a:pPr>
            <a:r>
              <a:rPr lang="en-US" b="1"/>
              <a:t>Subjective well-being to estimate the effects of policies and economic shocks</a:t>
            </a:r>
            <a:endParaRPr b="1"/>
          </a:p>
          <a:p>
            <a:pPr marL="914400" lvl="1" indent="-308610" algn="l" rtl="0">
              <a:lnSpc>
                <a:spcPct val="115000"/>
              </a:lnSpc>
              <a:spcBef>
                <a:spcPts val="500"/>
              </a:spcBef>
              <a:spcAft>
                <a:spcPts val="0"/>
              </a:spcAft>
              <a:buSzPct val="75000"/>
              <a:buAutoNum type="alphaLcPeriod"/>
            </a:pPr>
            <a:r>
              <a:rPr lang="en-US"/>
              <a:t>airport noise (Van Praag and Baarsma, 2005), flood disasters (Luechinger and Raschky, 2009), traffic congestion (Anderson et al., 2016), and air pollution (Luechinger, 2009; Levinson, 2012)</a:t>
            </a:r>
            <a:endParaRPr/>
          </a:p>
          <a:p>
            <a:pPr marL="457200" lvl="0" indent="-308610" algn="l" rtl="0">
              <a:lnSpc>
                <a:spcPct val="115000"/>
              </a:lnSpc>
              <a:spcBef>
                <a:spcPts val="1000"/>
              </a:spcBef>
              <a:spcAft>
                <a:spcPts val="0"/>
              </a:spcAft>
              <a:buSzPct val="64285"/>
              <a:buAutoNum type="arabicPeriod"/>
            </a:pPr>
            <a:r>
              <a:rPr lang="en-US" b="1"/>
              <a:t>Behavioral welfare economics</a:t>
            </a:r>
            <a:endParaRPr b="1"/>
          </a:p>
          <a:p>
            <a:pPr marL="914400" lvl="1" indent="-308610" algn="l" rtl="0">
              <a:lnSpc>
                <a:spcPct val="115000"/>
              </a:lnSpc>
              <a:spcBef>
                <a:spcPts val="500"/>
              </a:spcBef>
              <a:spcAft>
                <a:spcPts val="0"/>
              </a:spcAft>
              <a:buSzPct val="75000"/>
              <a:buAutoNum type="alphaLcPeriod"/>
            </a:pPr>
            <a:r>
              <a:rPr lang="en-US"/>
              <a:t>importance of heterogeneity in the population (DellaVigna et al., 2012; Allcott and Taubinsky, 2015; DellaVigna et al., 2017; Taubinsky and Rees-Jones, 2018; Allcott and Kessler, 2019; Allcott et al., 2022)</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37"/>
          <p:cNvSpPr txBox="1">
            <a:spLocks noGrp="1"/>
          </p:cNvSpPr>
          <p:nvPr>
            <p:ph type="title"/>
          </p:nvPr>
        </p:nvSpPr>
        <p:spPr>
          <a:xfrm>
            <a:off x="356135" y="365125"/>
            <a:ext cx="1124712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Discussion</a:t>
            </a:r>
            <a:endParaRPr/>
          </a:p>
        </p:txBody>
      </p:sp>
      <p:sp>
        <p:nvSpPr>
          <p:cNvPr id="324" name="Google Shape;324;p37"/>
          <p:cNvSpPr txBox="1">
            <a:spLocks noGrp="1"/>
          </p:cNvSpPr>
          <p:nvPr>
            <p:ph type="body" idx="1"/>
          </p:nvPr>
        </p:nvSpPr>
        <p:spPr>
          <a:xfrm>
            <a:off x="838200" y="1825625"/>
            <a:ext cx="10515600" cy="4802700"/>
          </a:xfrm>
          <a:prstGeom prst="rect">
            <a:avLst/>
          </a:prstGeom>
          <a:noFill/>
          <a:ln>
            <a:noFill/>
          </a:ln>
        </p:spPr>
        <p:txBody>
          <a:bodyPr spcFirstLastPara="1" wrap="square" lIns="91425" tIns="45700" rIns="91425" bIns="45700" anchor="t" anchorCtr="0">
            <a:normAutofit fontScale="92500"/>
          </a:bodyPr>
          <a:lstStyle/>
          <a:p>
            <a:pPr marL="228600" lvl="0" indent="-156527" algn="l" rtl="0">
              <a:lnSpc>
                <a:spcPct val="115000"/>
              </a:lnSpc>
              <a:spcBef>
                <a:spcPts val="0"/>
              </a:spcBef>
              <a:spcAft>
                <a:spcPts val="0"/>
              </a:spcAft>
              <a:buClr>
                <a:schemeClr val="dk1"/>
              </a:buClr>
              <a:buSzPct val="64285"/>
              <a:buChar char="●"/>
            </a:pPr>
            <a:r>
              <a:rPr lang="en-US" dirty="0"/>
              <a:t>Overall pattern of results is consistent with a model featuring both </a:t>
            </a:r>
            <a:r>
              <a:rPr lang="en-US" u="sng" dirty="0"/>
              <a:t>correction of imperfect information</a:t>
            </a:r>
            <a:r>
              <a:rPr lang="en-US" dirty="0"/>
              <a:t> and </a:t>
            </a:r>
            <a:r>
              <a:rPr lang="en-US" u="sng" dirty="0"/>
              <a:t>moral costs</a:t>
            </a:r>
            <a:endParaRPr u="sng" dirty="0"/>
          </a:p>
          <a:p>
            <a:pPr marL="228600" lvl="0" indent="-156527" algn="l" rtl="0">
              <a:lnSpc>
                <a:spcPct val="115000"/>
              </a:lnSpc>
              <a:spcBef>
                <a:spcPts val="1000"/>
              </a:spcBef>
              <a:spcAft>
                <a:spcPts val="0"/>
              </a:spcAft>
              <a:buClr>
                <a:schemeClr val="dk1"/>
              </a:buClr>
              <a:buSzPct val="64285"/>
              <a:buChar char="●"/>
            </a:pPr>
            <a:r>
              <a:rPr lang="en-US" dirty="0"/>
              <a:t>The negative effect on life satisfaction should be treated as only a preliminary step toward understanding welfare effects</a:t>
            </a:r>
            <a:endParaRPr dirty="0"/>
          </a:p>
          <a:p>
            <a:pPr marL="685800" lvl="1" indent="-210830" algn="l" rtl="0">
              <a:lnSpc>
                <a:spcPct val="115000"/>
              </a:lnSpc>
              <a:spcBef>
                <a:spcPts val="500"/>
              </a:spcBef>
              <a:spcAft>
                <a:spcPts val="0"/>
              </a:spcAft>
              <a:buClr>
                <a:schemeClr val="dk1"/>
              </a:buClr>
              <a:buSzPct val="100000"/>
              <a:buChar char="○"/>
            </a:pPr>
            <a:r>
              <a:rPr lang="en-US" sz="2291" dirty="0"/>
              <a:t>Possible reduction in externalities from medical costs not accounted for</a:t>
            </a:r>
            <a:endParaRPr sz="2291" dirty="0"/>
          </a:p>
          <a:p>
            <a:pPr marL="685800" lvl="1" indent="-217169" algn="l" rtl="0">
              <a:lnSpc>
                <a:spcPct val="115000"/>
              </a:lnSpc>
              <a:spcBef>
                <a:spcPts val="500"/>
              </a:spcBef>
              <a:spcAft>
                <a:spcPts val="0"/>
              </a:spcAft>
              <a:buClr>
                <a:schemeClr val="dk1"/>
              </a:buClr>
              <a:buSzPct val="100000"/>
              <a:buChar char="○"/>
            </a:pPr>
            <a:r>
              <a:rPr lang="en-US" dirty="0"/>
              <a:t>People might underestimate long-run health benefits</a:t>
            </a:r>
            <a:endParaRPr dirty="0"/>
          </a:p>
          <a:p>
            <a:pPr marL="685800" lvl="1" indent="-217169" algn="l" rtl="0">
              <a:lnSpc>
                <a:spcPct val="115000"/>
              </a:lnSpc>
              <a:spcBef>
                <a:spcPts val="500"/>
              </a:spcBef>
              <a:spcAft>
                <a:spcPts val="0"/>
              </a:spcAft>
              <a:buClr>
                <a:schemeClr val="dk1"/>
              </a:buClr>
              <a:buSzPct val="100000"/>
              <a:buChar char="○"/>
            </a:pPr>
            <a:r>
              <a:rPr lang="en-US" dirty="0"/>
              <a:t>Producer surplus not considered </a:t>
            </a:r>
            <a:endParaRPr dirty="0"/>
          </a:p>
          <a:p>
            <a:pPr marL="228600" lvl="0" indent="-220027" algn="l" rtl="0">
              <a:lnSpc>
                <a:spcPct val="115000"/>
              </a:lnSpc>
              <a:spcBef>
                <a:spcPts val="500"/>
              </a:spcBef>
              <a:spcAft>
                <a:spcPts val="0"/>
              </a:spcAft>
              <a:buSzPct val="64285"/>
              <a:buChar char="●"/>
            </a:pPr>
            <a:r>
              <a:rPr lang="en-US" dirty="0"/>
              <a:t>Role for “precision nudging” identifying ex-ante those who would benefit from the nudge, then </a:t>
            </a:r>
            <a:r>
              <a:rPr lang="en-US" dirty="0" err="1"/>
              <a:t>taylor</a:t>
            </a:r>
            <a:r>
              <a:rPr lang="en-US" dirty="0"/>
              <a:t> the nudge to them</a:t>
            </a:r>
            <a:endParaRP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g30bbd6cc532_1_10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Conclusion</a:t>
            </a:r>
            <a:endParaRPr/>
          </a:p>
        </p:txBody>
      </p:sp>
      <p:sp>
        <p:nvSpPr>
          <p:cNvPr id="330" name="Google Shape;330;g30bbd6cc532_1_100"/>
          <p:cNvSpPr txBox="1">
            <a:spLocks noGrp="1"/>
          </p:cNvSpPr>
          <p:nvPr>
            <p:ph type="body" idx="1"/>
          </p:nvPr>
        </p:nvSpPr>
        <p:spPr>
          <a:xfrm>
            <a:off x="838200" y="1825625"/>
            <a:ext cx="10515600" cy="4707300"/>
          </a:xfrm>
          <a:prstGeom prst="rect">
            <a:avLst/>
          </a:prstGeom>
          <a:noFill/>
          <a:ln>
            <a:noFill/>
          </a:ln>
        </p:spPr>
        <p:txBody>
          <a:bodyPr spcFirstLastPara="1" wrap="square" lIns="91425" tIns="45700" rIns="91425" bIns="45700" anchor="t" anchorCtr="0">
            <a:normAutofit fontScale="85000" lnSpcReduction="20000"/>
          </a:bodyPr>
          <a:lstStyle/>
          <a:p>
            <a:pPr marL="457200" lvl="0" indent="-325755" algn="l" rtl="0">
              <a:lnSpc>
                <a:spcPct val="115000"/>
              </a:lnSpc>
              <a:spcBef>
                <a:spcPts val="1000"/>
              </a:spcBef>
              <a:spcAft>
                <a:spcPts val="0"/>
              </a:spcAft>
              <a:buSzPct val="64285"/>
              <a:buChar char="●"/>
            </a:pPr>
            <a:r>
              <a:rPr lang="en-US" dirty="0"/>
              <a:t>A calorie labels nudge reduces BMI, but less than previously found </a:t>
            </a:r>
            <a:br>
              <a:rPr lang="en-US" dirty="0"/>
            </a:br>
            <a:endParaRPr dirty="0"/>
          </a:p>
          <a:p>
            <a:pPr marL="457200" lvl="0" indent="-325755" algn="l" rtl="0">
              <a:lnSpc>
                <a:spcPct val="115000"/>
              </a:lnSpc>
              <a:spcBef>
                <a:spcPts val="0"/>
              </a:spcBef>
              <a:spcAft>
                <a:spcPts val="0"/>
              </a:spcAft>
              <a:buSzPct val="64285"/>
              <a:buChar char="●"/>
            </a:pPr>
            <a:r>
              <a:rPr lang="en-US" dirty="0"/>
              <a:t>The nudge also has differential effects on welfare: reduction for those with normal BMI, no change for those with highest BMI</a:t>
            </a:r>
            <a:br>
              <a:rPr lang="en-US" dirty="0"/>
            </a:br>
            <a:endParaRPr dirty="0"/>
          </a:p>
          <a:p>
            <a:pPr marL="457200" lvl="0" indent="-325755" algn="l" rtl="0">
              <a:lnSpc>
                <a:spcPct val="115000"/>
              </a:lnSpc>
              <a:spcBef>
                <a:spcPts val="0"/>
              </a:spcBef>
              <a:spcAft>
                <a:spcPts val="0"/>
              </a:spcAft>
              <a:buSzPct val="64285"/>
              <a:buChar char="●"/>
            </a:pPr>
            <a:r>
              <a:rPr lang="en-US" dirty="0"/>
              <a:t>Crucial to analyze not only the direct effect of policies, but also their welfare effects across the population (heterogeneous effects)</a:t>
            </a:r>
            <a:endParaRPr dirty="0"/>
          </a:p>
          <a:p>
            <a:pPr marL="914400" lvl="1" indent="-325755" algn="l" rtl="0">
              <a:lnSpc>
                <a:spcPct val="115000"/>
              </a:lnSpc>
              <a:spcBef>
                <a:spcPts val="0"/>
              </a:spcBef>
              <a:spcAft>
                <a:spcPts val="0"/>
              </a:spcAft>
              <a:buSzPct val="75000"/>
              <a:buChar char="○"/>
            </a:pPr>
            <a:r>
              <a:rPr lang="en-US" dirty="0"/>
              <a:t>Potential to increase welfare through “precision nudging”</a:t>
            </a:r>
            <a:br>
              <a:rPr lang="en-US" dirty="0"/>
            </a:br>
            <a:endParaRPr dirty="0"/>
          </a:p>
          <a:p>
            <a:pPr marL="457200" lvl="0" indent="-325755" algn="l" rtl="0">
              <a:lnSpc>
                <a:spcPct val="115000"/>
              </a:lnSpc>
              <a:spcBef>
                <a:spcPts val="0"/>
              </a:spcBef>
              <a:spcAft>
                <a:spcPts val="0"/>
              </a:spcAft>
              <a:buSzPct val="64285"/>
              <a:buChar char="●"/>
            </a:pPr>
            <a:r>
              <a:rPr lang="en-US" dirty="0"/>
              <a:t>The paper shows the importance of combining theory and empirics</a:t>
            </a:r>
            <a:endParaRP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38"/>
          <p:cNvSpPr txBox="1">
            <a:spLocks noGrp="1"/>
          </p:cNvSpPr>
          <p:nvPr>
            <p:ph type="ctrTitle"/>
          </p:nvPr>
        </p:nvSpPr>
        <p:spPr>
          <a:xfrm>
            <a:off x="462013" y="785479"/>
            <a:ext cx="10943924"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800"/>
              <a:buFont typeface="Calibri"/>
              <a:buNone/>
            </a:pPr>
            <a:r>
              <a:rPr lang="en-US" sz="4800"/>
              <a:t>Appendix</a:t>
            </a:r>
            <a:endParaRPr/>
          </a:p>
        </p:txBody>
      </p:sp>
      <p:sp>
        <p:nvSpPr>
          <p:cNvPr id="336" name="Google Shape;336;p38"/>
          <p:cNvSpPr txBox="1">
            <a:spLocks noGrp="1"/>
          </p:cNvSpPr>
          <p:nvPr>
            <p:ph type="subTitle" idx="1"/>
          </p:nvPr>
        </p:nvSpPr>
        <p:spPr>
          <a:xfrm>
            <a:off x="1524000" y="3602038"/>
            <a:ext cx="9144000" cy="2206808"/>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000"/>
              <a:buNone/>
            </a:pPr>
            <a:r>
              <a:rPr lang="en-US" sz="2000"/>
              <a:t>Charles Courtemanche, University of Kentucky and NBER</a:t>
            </a:r>
            <a:endParaRPr/>
          </a:p>
          <a:p>
            <a:pPr marL="0" lvl="0" indent="0" algn="ctr" rtl="0">
              <a:lnSpc>
                <a:spcPct val="90000"/>
              </a:lnSpc>
              <a:spcBef>
                <a:spcPts val="1000"/>
              </a:spcBef>
              <a:spcAft>
                <a:spcPts val="0"/>
              </a:spcAft>
              <a:buClr>
                <a:schemeClr val="dk1"/>
              </a:buClr>
              <a:buSzPts val="2000"/>
              <a:buNone/>
            </a:pPr>
            <a:r>
              <a:rPr lang="en-US" sz="2000"/>
              <a:t>David Frisvold, University of Iowa and NBER</a:t>
            </a:r>
            <a:endParaRPr/>
          </a:p>
          <a:p>
            <a:pPr marL="0" lvl="0" indent="0" algn="ctr" rtl="0">
              <a:lnSpc>
                <a:spcPct val="90000"/>
              </a:lnSpc>
              <a:spcBef>
                <a:spcPts val="1000"/>
              </a:spcBef>
              <a:spcAft>
                <a:spcPts val="0"/>
              </a:spcAft>
              <a:buClr>
                <a:schemeClr val="dk1"/>
              </a:buClr>
              <a:buSzPts val="2000"/>
              <a:buNone/>
            </a:pPr>
            <a:r>
              <a:rPr lang="en-US" sz="2000"/>
              <a:t>David Jimenez-Gomez, Universidad de Alicante</a:t>
            </a:r>
            <a:endParaRPr/>
          </a:p>
          <a:p>
            <a:pPr marL="0" lvl="0" indent="0" algn="ctr" rtl="0">
              <a:lnSpc>
                <a:spcPct val="90000"/>
              </a:lnSpc>
              <a:spcBef>
                <a:spcPts val="1000"/>
              </a:spcBef>
              <a:spcAft>
                <a:spcPts val="0"/>
              </a:spcAft>
              <a:buClr>
                <a:schemeClr val="dk1"/>
              </a:buClr>
              <a:buSzPts val="2000"/>
              <a:buNone/>
            </a:pPr>
            <a:r>
              <a:rPr lang="en-US" sz="2000"/>
              <a:t>Marietou Ouayogode, University of Wisconsin</a:t>
            </a:r>
            <a:endParaRPr/>
          </a:p>
          <a:p>
            <a:pPr marL="0" lvl="0" indent="0" algn="ctr" rtl="0">
              <a:lnSpc>
                <a:spcPct val="90000"/>
              </a:lnSpc>
              <a:spcBef>
                <a:spcPts val="1000"/>
              </a:spcBef>
              <a:spcAft>
                <a:spcPts val="0"/>
              </a:spcAft>
              <a:buClr>
                <a:schemeClr val="dk1"/>
              </a:buClr>
              <a:buSzPts val="2000"/>
              <a:buNone/>
            </a:pPr>
            <a:r>
              <a:rPr lang="en-US" sz="2000"/>
              <a:t>Michael K. Price, University of Alabama and NBER</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6"/>
          <p:cNvSpPr txBox="1">
            <a:spLocks noGrp="1"/>
          </p:cNvSpPr>
          <p:nvPr>
            <p:ph type="title"/>
          </p:nvPr>
        </p:nvSpPr>
        <p:spPr>
          <a:xfrm>
            <a:off x="442762" y="365125"/>
            <a:ext cx="10911038"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Calorie Labels Matter</a:t>
            </a:r>
            <a:endParaRPr/>
          </a:p>
        </p:txBody>
      </p:sp>
      <p:sp>
        <p:nvSpPr>
          <p:cNvPr id="103" name="Google Shape;103;p6"/>
          <p:cNvSpPr txBox="1">
            <a:spLocks noGrp="1"/>
          </p:cNvSpPr>
          <p:nvPr>
            <p:ph type="body" idx="1"/>
          </p:nvPr>
        </p:nvSpPr>
        <p:spPr>
          <a:xfrm>
            <a:off x="838200" y="1825625"/>
            <a:ext cx="10515600" cy="4898400"/>
          </a:xfrm>
          <a:prstGeom prst="rect">
            <a:avLst/>
          </a:prstGeom>
          <a:noFill/>
          <a:ln>
            <a:noFill/>
          </a:ln>
        </p:spPr>
        <p:txBody>
          <a:bodyPr spcFirstLastPara="1" wrap="square" lIns="91425" tIns="45700" rIns="91425" bIns="45700" anchor="t" anchorCtr="0">
            <a:normAutofit fontScale="85000" lnSpcReduction="10000"/>
          </a:bodyPr>
          <a:lstStyle/>
          <a:p>
            <a:pPr marL="228600" lvl="0" indent="-205740" algn="l" rtl="0">
              <a:lnSpc>
                <a:spcPct val="115000"/>
              </a:lnSpc>
              <a:spcBef>
                <a:spcPts val="0"/>
              </a:spcBef>
              <a:spcAft>
                <a:spcPts val="0"/>
              </a:spcAft>
              <a:buClr>
                <a:schemeClr val="dk1"/>
              </a:buClr>
              <a:buSzPct val="100000"/>
              <a:buChar char="●"/>
            </a:pPr>
            <a:r>
              <a:rPr lang="en-US" sz="2400" dirty="0"/>
              <a:t>Improve consumer welfare</a:t>
            </a:r>
            <a:endParaRPr sz="2400" dirty="0"/>
          </a:p>
          <a:p>
            <a:pPr marL="685800" lvl="1" indent="-207644" algn="l" rtl="0">
              <a:lnSpc>
                <a:spcPct val="115000"/>
              </a:lnSpc>
              <a:spcBef>
                <a:spcPts val="500"/>
              </a:spcBef>
              <a:spcAft>
                <a:spcPts val="0"/>
              </a:spcAft>
              <a:buClr>
                <a:schemeClr val="dk1"/>
              </a:buClr>
              <a:buSzPct val="100000"/>
              <a:buChar char="○"/>
            </a:pPr>
            <a:r>
              <a:rPr lang="en-US" sz="2200" dirty="0"/>
              <a:t>Some systematically underestimate calories consumed at restaurants despite availability of “hidden” information</a:t>
            </a:r>
            <a:endParaRPr sz="2200" dirty="0"/>
          </a:p>
          <a:p>
            <a:pPr marL="685800" lvl="1" indent="-204977" algn="l" rtl="0">
              <a:lnSpc>
                <a:spcPct val="115000"/>
              </a:lnSpc>
              <a:spcBef>
                <a:spcPts val="500"/>
              </a:spcBef>
              <a:spcAft>
                <a:spcPts val="0"/>
              </a:spcAft>
              <a:buClr>
                <a:schemeClr val="dk1"/>
              </a:buClr>
              <a:buSzPct val="100000"/>
              <a:buChar char="○"/>
            </a:pPr>
            <a:r>
              <a:rPr lang="en-US" sz="2150" dirty="0"/>
              <a:t>Improved salience could address information imperfection. Healthier food choices, less obesity, and greater utility</a:t>
            </a:r>
            <a:endParaRPr sz="2150" dirty="0"/>
          </a:p>
          <a:p>
            <a:pPr marL="228600" lvl="0" indent="-228600" algn="l" rtl="0">
              <a:lnSpc>
                <a:spcPct val="115000"/>
              </a:lnSpc>
              <a:spcBef>
                <a:spcPts val="0"/>
              </a:spcBef>
              <a:spcAft>
                <a:spcPts val="0"/>
              </a:spcAft>
              <a:buSzPct val="100000"/>
              <a:buChar char="●"/>
            </a:pPr>
            <a:r>
              <a:rPr lang="en-US" sz="2400" dirty="0"/>
              <a:t>But also in a way that hurts consumer welfare</a:t>
            </a:r>
            <a:endParaRPr sz="2400" dirty="0"/>
          </a:p>
          <a:p>
            <a:pPr marL="685800" lvl="1" indent="-226738" algn="l" rtl="0">
              <a:lnSpc>
                <a:spcPct val="115000"/>
              </a:lnSpc>
              <a:spcBef>
                <a:spcPts val="500"/>
              </a:spcBef>
              <a:spcAft>
                <a:spcPts val="0"/>
              </a:spcAft>
              <a:buSzPct val="100000"/>
              <a:buChar char="○"/>
            </a:pPr>
            <a:r>
              <a:rPr lang="en-US" sz="2082" dirty="0"/>
              <a:t>Nudges may influence choice by imposing psychic cost (moral cost, shadow tax, guilt) (</a:t>
            </a:r>
            <a:r>
              <a:rPr lang="en-US" sz="2082" dirty="0" err="1"/>
              <a:t>Glaeser</a:t>
            </a:r>
            <a:r>
              <a:rPr lang="en-US" sz="2082" dirty="0"/>
              <a:t>, 2006; Levitt and List, 2007; </a:t>
            </a:r>
            <a:r>
              <a:rPr lang="en-US" sz="2082" dirty="0" err="1"/>
              <a:t>Andreoni</a:t>
            </a:r>
            <a:r>
              <a:rPr lang="en-US" sz="2082" dirty="0"/>
              <a:t> and Rao, 2011; Della Vigna et al., 2012)</a:t>
            </a:r>
            <a:endParaRPr sz="2082" dirty="0"/>
          </a:p>
          <a:p>
            <a:pPr marL="685800" lvl="1" indent="-233044" algn="l" rtl="0">
              <a:lnSpc>
                <a:spcPct val="115000"/>
              </a:lnSpc>
              <a:spcBef>
                <a:spcPts val="500"/>
              </a:spcBef>
              <a:spcAft>
                <a:spcPts val="0"/>
              </a:spcAft>
              <a:buSzPct val="100000"/>
              <a:buChar char="○"/>
            </a:pPr>
            <a:r>
              <a:rPr lang="en-US" sz="2200" dirty="0"/>
              <a:t>Similarly, calorie labels may trigger guilt or “shadow tax” on high calorie items</a:t>
            </a:r>
          </a:p>
          <a:p>
            <a:pPr marL="1143000" lvl="2" indent="-233044">
              <a:lnSpc>
                <a:spcPct val="115000"/>
              </a:lnSpc>
              <a:buSzPct val="100000"/>
              <a:buChar char="○"/>
            </a:pPr>
            <a:r>
              <a:rPr lang="en-US" dirty="0"/>
              <a:t>People consume fewer calories and make healthier choices. But may be worse off than if did not observe label</a:t>
            </a:r>
            <a:endParaRPr sz="700" dirty="0"/>
          </a:p>
          <a:p>
            <a:pPr marL="228600" lvl="0" indent="-228600" algn="l" rtl="0">
              <a:lnSpc>
                <a:spcPct val="115000"/>
              </a:lnSpc>
              <a:spcBef>
                <a:spcPts val="1000"/>
              </a:spcBef>
              <a:spcAft>
                <a:spcPts val="0"/>
              </a:spcAft>
              <a:buSzPct val="100000"/>
              <a:buChar char="●"/>
            </a:pPr>
            <a:r>
              <a:rPr lang="en-US" sz="2400" dirty="0"/>
              <a:t>This is our main point of departure from prior studies examining the effects of calorie labeling on food choices or weight</a:t>
            </a:r>
            <a:endParaRP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30c204b0555_0_9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BMI Estimates: Event Study Results</a:t>
            </a:r>
            <a:endParaRPr/>
          </a:p>
        </p:txBody>
      </p:sp>
      <p:pic>
        <p:nvPicPr>
          <p:cNvPr id="342" name="Google Shape;342;g30c204b0555_0_92"/>
          <p:cNvPicPr preferRelativeResize="0"/>
          <p:nvPr/>
        </p:nvPicPr>
        <p:blipFill rotWithShape="1">
          <a:blip r:embed="rId3">
            <a:alphaModFix/>
          </a:blip>
          <a:srcRect/>
          <a:stretch/>
        </p:blipFill>
        <p:spPr>
          <a:xfrm>
            <a:off x="2553200" y="1395825"/>
            <a:ext cx="6877775" cy="5007025"/>
          </a:xfrm>
          <a:prstGeom prst="rect">
            <a:avLst/>
          </a:prstGeom>
          <a:noFill/>
          <a:ln>
            <a:noFill/>
          </a:ln>
        </p:spPr>
      </p:pic>
      <p:sp>
        <p:nvSpPr>
          <p:cNvPr id="343" name="Google Shape;343;g30c204b0555_0_92"/>
          <p:cNvSpPr txBox="1"/>
          <p:nvPr/>
        </p:nvSpPr>
        <p:spPr>
          <a:xfrm>
            <a:off x="10942200" y="6331950"/>
            <a:ext cx="1989600" cy="46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sng" strike="noStrike" cap="none">
                <a:solidFill>
                  <a:schemeClr val="hlink"/>
                </a:solidFill>
                <a:latin typeface="Merriweather"/>
                <a:ea typeface="Merriweather"/>
                <a:cs typeface="Merriweather"/>
                <a:sym typeface="Merriweather"/>
                <a:hlinkClick r:id="rId4" action="ppaction://hlinksldjump"/>
              </a:rPr>
              <a:t>Back to slide</a:t>
            </a:r>
            <a:endParaRPr sz="1200" b="0" i="0" u="none" strike="noStrike" cap="none">
              <a:solidFill>
                <a:schemeClr val="dk1"/>
              </a:solidFill>
              <a:latin typeface="Merriweather"/>
              <a:ea typeface="Merriweather"/>
              <a:cs typeface="Merriweather"/>
              <a:sym typeface="Merriweathe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g30bbd6cc532_1_90"/>
          <p:cNvSpPr txBox="1">
            <a:spLocks noGrp="1"/>
          </p:cNvSpPr>
          <p:nvPr>
            <p:ph type="title"/>
          </p:nvPr>
        </p:nvSpPr>
        <p:spPr>
          <a:xfrm>
            <a:off x="336884" y="365125"/>
            <a:ext cx="110169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BMI Effects: Artifact or Information</a:t>
            </a:r>
            <a:endParaRPr/>
          </a:p>
        </p:txBody>
      </p:sp>
      <p:sp>
        <p:nvSpPr>
          <p:cNvPr id="349" name="Google Shape;349;g30bbd6cc532_1_90"/>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US"/>
              <a:t>Likelihood that restaurants report posting calories</a:t>
            </a:r>
            <a:endParaRPr/>
          </a:p>
          <a:p>
            <a:pPr marL="685800" lvl="1" indent="-76200" algn="l" rtl="0">
              <a:lnSpc>
                <a:spcPct val="90000"/>
              </a:lnSpc>
              <a:spcBef>
                <a:spcPts val="500"/>
              </a:spcBef>
              <a:spcAft>
                <a:spcPts val="0"/>
              </a:spcAft>
              <a:buClr>
                <a:schemeClr val="dk1"/>
              </a:buClr>
              <a:buSzPts val="2400"/>
              <a:buNone/>
            </a:pPr>
            <a:endParaRPr/>
          </a:p>
          <a:p>
            <a:pPr marL="685800" lvl="1" indent="-76200" algn="l" rtl="0">
              <a:lnSpc>
                <a:spcPct val="90000"/>
              </a:lnSpc>
              <a:spcBef>
                <a:spcPts val="500"/>
              </a:spcBef>
              <a:spcAft>
                <a:spcPts val="0"/>
              </a:spcAft>
              <a:buClr>
                <a:schemeClr val="dk1"/>
              </a:buClr>
              <a:buSzPts val="2400"/>
              <a:buNone/>
            </a:pPr>
            <a:endParaRPr/>
          </a:p>
          <a:p>
            <a:pPr marL="685800" lvl="1" indent="-76200" algn="l" rtl="0">
              <a:lnSpc>
                <a:spcPct val="90000"/>
              </a:lnSpc>
              <a:spcBef>
                <a:spcPts val="500"/>
              </a:spcBef>
              <a:spcAft>
                <a:spcPts val="0"/>
              </a:spcAft>
              <a:buClr>
                <a:schemeClr val="dk1"/>
              </a:buClr>
              <a:buSzPts val="2400"/>
              <a:buNone/>
            </a:pPr>
            <a:endParaRPr/>
          </a:p>
          <a:p>
            <a:pPr marL="685800" lvl="1" indent="-76200" algn="l" rtl="0">
              <a:lnSpc>
                <a:spcPct val="90000"/>
              </a:lnSpc>
              <a:spcBef>
                <a:spcPts val="500"/>
              </a:spcBef>
              <a:spcAft>
                <a:spcPts val="0"/>
              </a:spcAft>
              <a:buClr>
                <a:schemeClr val="dk1"/>
              </a:buClr>
              <a:buSzPts val="2400"/>
              <a:buNone/>
            </a:pPr>
            <a:endParaRPr/>
          </a:p>
          <a:p>
            <a:pPr marL="228600" lvl="0" indent="-228600" algn="l" rtl="0">
              <a:lnSpc>
                <a:spcPct val="90000"/>
              </a:lnSpc>
              <a:spcBef>
                <a:spcPts val="1000"/>
              </a:spcBef>
              <a:spcAft>
                <a:spcPts val="0"/>
              </a:spcAft>
              <a:buClr>
                <a:schemeClr val="dk1"/>
              </a:buClr>
              <a:buSzPts val="2800"/>
              <a:buChar char="•"/>
            </a:pPr>
            <a:r>
              <a:rPr lang="en-US"/>
              <a:t>Likelihood consumers in area report noticing calories</a:t>
            </a:r>
            <a:endParaRPr/>
          </a:p>
          <a:p>
            <a:pPr marL="685800" lvl="1" indent="-76200" algn="l" rtl="0">
              <a:lnSpc>
                <a:spcPct val="90000"/>
              </a:lnSpc>
              <a:spcBef>
                <a:spcPts val="500"/>
              </a:spcBef>
              <a:spcAft>
                <a:spcPts val="0"/>
              </a:spcAft>
              <a:buClr>
                <a:schemeClr val="dk1"/>
              </a:buClr>
              <a:buSzPts val="2400"/>
              <a:buNone/>
            </a:pPr>
            <a:endParaRPr/>
          </a:p>
          <a:p>
            <a:pPr marL="685800" lvl="1" indent="-76200" algn="l" rtl="0">
              <a:lnSpc>
                <a:spcPct val="90000"/>
              </a:lnSpc>
              <a:spcBef>
                <a:spcPts val="500"/>
              </a:spcBef>
              <a:spcAft>
                <a:spcPts val="0"/>
              </a:spcAft>
              <a:buClr>
                <a:schemeClr val="dk1"/>
              </a:buClr>
              <a:buSzPts val="2400"/>
              <a:buNone/>
            </a:pPr>
            <a:endParaRPr/>
          </a:p>
          <a:p>
            <a:pPr marL="685800" lvl="1" indent="-76200" algn="l" rtl="0">
              <a:lnSpc>
                <a:spcPct val="90000"/>
              </a:lnSpc>
              <a:spcBef>
                <a:spcPts val="500"/>
              </a:spcBef>
              <a:spcAft>
                <a:spcPts val="0"/>
              </a:spcAft>
              <a:buClr>
                <a:schemeClr val="dk1"/>
              </a:buClr>
              <a:buSzPts val="2400"/>
              <a:buNone/>
            </a:pPr>
            <a:endParaRPr/>
          </a:p>
        </p:txBody>
      </p:sp>
      <p:graphicFrame>
        <p:nvGraphicFramePr>
          <p:cNvPr id="350" name="Google Shape;350;g30bbd6cc532_1_90"/>
          <p:cNvGraphicFramePr/>
          <p:nvPr>
            <p:extLst>
              <p:ext uri="{D42A27DB-BD31-4B8C-83A1-F6EECF244321}">
                <p14:modId xmlns:p14="http://schemas.microsoft.com/office/powerpoint/2010/main" val="900334876"/>
              </p:ext>
            </p:extLst>
          </p:nvPr>
        </p:nvGraphicFramePr>
        <p:xfrm>
          <a:off x="1892662" y="4429517"/>
          <a:ext cx="8128000" cy="1381790"/>
        </p:xfrm>
        <a:graphic>
          <a:graphicData uri="http://schemas.openxmlformats.org/drawingml/2006/table">
            <a:tbl>
              <a:tblPr firstRow="1" bandRow="1">
                <a:noFill/>
                <a:tableStyleId>{0633EEE7-4396-416E-98D7-B141DED3B87E}</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gridCol w="2032000">
                  <a:extLst>
                    <a:ext uri="{9D8B030D-6E8A-4147-A177-3AD203B41FA5}">
                      <a16:colId xmlns:a16="http://schemas.microsoft.com/office/drawing/2014/main" val="20003"/>
                    </a:ext>
                  </a:extLst>
                </a:gridCol>
              </a:tblGrid>
              <a:tr h="370850">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t>Actively Enforced Local Laws</a:t>
                      </a:r>
                      <a:endParaRPr sz="1800" u="none" strike="noStrike" cap="none" dirty="0"/>
                    </a:p>
                  </a:txBody>
                  <a:tcPr marL="91450" marR="91450" marT="45725" marB="45725" anchor="b">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Weakly Enforced Local Laws</a:t>
                      </a:r>
                      <a:endParaRPr sz="1800" u="none" strike="noStrike" cap="none"/>
                    </a:p>
                  </a:txBody>
                  <a:tcPr marL="91450" marR="91450" marT="45725" marB="45725" anchor="b">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No Local Laws</a:t>
                      </a:r>
                      <a:endParaRPr sz="1400" u="none" strike="noStrike" cap="none"/>
                    </a:p>
                  </a:txBody>
                  <a:tcPr marL="91450" marR="91450" marT="45725" marB="45725" anchor="b">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Dec 2014</a:t>
                      </a:r>
                      <a:endParaRPr sz="1800" u="none" strike="noStrike" cap="none"/>
                    </a:p>
                  </a:txBody>
                  <a:tcPr marL="91450" marR="91450" marT="45725" marB="45725" anchor="b"/>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t>0.489</a:t>
                      </a:r>
                      <a:endParaRPr sz="1400" u="none" strike="noStrike" cap="none" dirty="0"/>
                    </a:p>
                  </a:txBody>
                  <a:tcPr marL="91450" marR="91450" marT="45725" marB="45725" anchor="b">
                    <a:lnT w="12700" cap="flat" cmpd="sng">
                      <a:solidFill>
                        <a:schemeClr val="dk1"/>
                      </a:solidFill>
                      <a:prstDash val="solid"/>
                      <a:round/>
                      <a:headEnd type="none" w="sm" len="sm"/>
                      <a:tailEnd type="none" w="sm" len="sm"/>
                    </a:lnT>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t>0.411</a:t>
                      </a:r>
                      <a:endParaRPr sz="1400" u="none" strike="noStrike" cap="none" dirty="0"/>
                    </a:p>
                  </a:txBody>
                  <a:tcPr marL="91450" marR="91450" marT="45725" marB="45725" anchor="b">
                    <a:lnT w="12700" cap="flat" cmpd="sng">
                      <a:solidFill>
                        <a:schemeClr val="dk1"/>
                      </a:solidFill>
                      <a:prstDash val="solid"/>
                      <a:round/>
                      <a:headEnd type="none" w="sm" len="sm"/>
                      <a:tailEnd type="none" w="sm" len="sm"/>
                    </a:lnT>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t>0.360</a:t>
                      </a:r>
                      <a:endParaRPr sz="1400" u="none" strike="noStrike" cap="none" dirty="0"/>
                    </a:p>
                  </a:txBody>
                  <a:tcPr marL="91450" marR="91450" marT="45725" marB="45725" anchor="b">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dirty="0"/>
                        <a:t>N</a:t>
                      </a:r>
                      <a:endParaRPr sz="1400" u="none" strike="noStrike" cap="none" dirty="0"/>
                    </a:p>
                  </a:txBody>
                  <a:tcPr marL="91450" marR="91450" marT="45725" marB="45725" anchor="b">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t>581</a:t>
                      </a:r>
                      <a:endParaRPr sz="1400" u="none" strike="noStrike" cap="none" dirty="0"/>
                    </a:p>
                  </a:txBody>
                  <a:tcPr marL="91450" marR="91450" marT="45725" marB="45725" anchor="b">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t>365</a:t>
                      </a:r>
                      <a:endParaRPr sz="1400" u="none" strike="noStrike" cap="none" dirty="0"/>
                    </a:p>
                  </a:txBody>
                  <a:tcPr marL="91450" marR="91450" marT="45725" marB="45725" anchor="b">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t>1556</a:t>
                      </a:r>
                      <a:endParaRPr sz="1400" u="none" strike="noStrike" cap="none" dirty="0"/>
                    </a:p>
                  </a:txBody>
                  <a:tcPr marL="91450" marR="91450" marT="45725" marB="45725" anchor="b">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graphicFrame>
        <p:nvGraphicFramePr>
          <p:cNvPr id="351" name="Google Shape;351;g30bbd6cc532_1_90"/>
          <p:cNvGraphicFramePr/>
          <p:nvPr>
            <p:extLst>
              <p:ext uri="{D42A27DB-BD31-4B8C-83A1-F6EECF244321}">
                <p14:modId xmlns:p14="http://schemas.microsoft.com/office/powerpoint/2010/main" val="1122295775"/>
              </p:ext>
            </p:extLst>
          </p:nvPr>
        </p:nvGraphicFramePr>
        <p:xfrm>
          <a:off x="2032000" y="2436691"/>
          <a:ext cx="8128000" cy="1381790"/>
        </p:xfrm>
        <a:graphic>
          <a:graphicData uri="http://schemas.openxmlformats.org/drawingml/2006/table">
            <a:tbl>
              <a:tblPr firstRow="1" bandRow="1">
                <a:noFill/>
                <a:tableStyleId>{0633EEE7-4396-416E-98D7-B141DED3B87E}</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gridCol w="2032000">
                  <a:extLst>
                    <a:ext uri="{9D8B030D-6E8A-4147-A177-3AD203B41FA5}">
                      <a16:colId xmlns:a16="http://schemas.microsoft.com/office/drawing/2014/main" val="20003"/>
                    </a:ext>
                  </a:extLst>
                </a:gridCol>
              </a:tblGrid>
              <a:tr h="370850">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t>Actively Enforced Local Laws</a:t>
                      </a:r>
                      <a:endParaRPr sz="1800" u="none" strike="noStrike" cap="none" dirty="0"/>
                    </a:p>
                  </a:txBody>
                  <a:tcPr marL="91450" marR="91450" marT="45725" marB="45725" anchor="b">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Weakly Enforced Local Laws</a:t>
                      </a:r>
                      <a:endParaRPr sz="1800" u="none" strike="noStrike" cap="none"/>
                    </a:p>
                  </a:txBody>
                  <a:tcPr marL="91450" marR="91450" marT="45725" marB="45725" anchor="b">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No Local Laws</a:t>
                      </a:r>
                      <a:endParaRPr sz="1400" u="none" strike="noStrike" cap="none"/>
                    </a:p>
                  </a:txBody>
                  <a:tcPr marL="91450" marR="91450" marT="45725" marB="45725" anchor="b">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Spring 2017</a:t>
                      </a:r>
                      <a:endParaRPr sz="1400" u="none" strike="noStrike" cap="none"/>
                    </a:p>
                  </a:txBody>
                  <a:tcPr marL="91450" marR="91450" marT="45725" marB="45725" anchor="b"/>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0.829</a:t>
                      </a:r>
                      <a:endParaRPr sz="1400" u="none" strike="noStrike" cap="none"/>
                    </a:p>
                  </a:txBody>
                  <a:tcPr marL="91450" marR="91450" marT="45725" marB="45725" anchor="b">
                    <a:lnT w="12700" cap="flat" cmpd="sng">
                      <a:solidFill>
                        <a:schemeClr val="dk1"/>
                      </a:solidFill>
                      <a:prstDash val="solid"/>
                      <a:round/>
                      <a:headEnd type="none" w="sm" len="sm"/>
                      <a:tailEnd type="none" w="sm" len="sm"/>
                    </a:lnT>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0.734</a:t>
                      </a:r>
                      <a:endParaRPr sz="1400" u="none" strike="noStrike" cap="none"/>
                    </a:p>
                  </a:txBody>
                  <a:tcPr marL="91450" marR="91450" marT="45725" marB="45725" anchor="b">
                    <a:lnT w="12700" cap="flat" cmpd="sng">
                      <a:solidFill>
                        <a:schemeClr val="dk1"/>
                      </a:solidFill>
                      <a:prstDash val="solid"/>
                      <a:round/>
                      <a:headEnd type="none" w="sm" len="sm"/>
                      <a:tailEnd type="none" w="sm" len="sm"/>
                    </a:lnT>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0.579</a:t>
                      </a:r>
                      <a:endParaRPr sz="1400" u="none" strike="noStrike" cap="none"/>
                    </a:p>
                  </a:txBody>
                  <a:tcPr marL="91450" marR="91450" marT="45725" marB="45725" anchor="b">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N</a:t>
                      </a:r>
                      <a:endParaRPr sz="1400" u="none" strike="noStrike" cap="none"/>
                    </a:p>
                  </a:txBody>
                  <a:tcPr marL="91450" marR="91450" marT="45725" marB="45725" anchor="b">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t>2305</a:t>
                      </a:r>
                      <a:endParaRPr sz="1400" u="none" strike="noStrike" cap="none" dirty="0"/>
                    </a:p>
                  </a:txBody>
                  <a:tcPr marL="91450" marR="91450" marT="45725" marB="45725" anchor="b">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t>1199</a:t>
                      </a:r>
                      <a:endParaRPr sz="1400" u="none" strike="noStrike" cap="none" dirty="0"/>
                    </a:p>
                  </a:txBody>
                  <a:tcPr marL="91450" marR="91450" marT="45725" marB="45725" anchor="b">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t>11595</a:t>
                      </a:r>
                      <a:endParaRPr sz="1400" u="none" strike="noStrike" cap="none" dirty="0"/>
                    </a:p>
                  </a:txBody>
                  <a:tcPr marL="91450" marR="91450" marT="45725" marB="45725" anchor="b">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352" name="Google Shape;352;g30bbd6cc532_1_90"/>
          <p:cNvSpPr txBox="1"/>
          <p:nvPr/>
        </p:nvSpPr>
        <p:spPr>
          <a:xfrm>
            <a:off x="10693525" y="6418025"/>
            <a:ext cx="1692900" cy="26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sng" strike="noStrike" cap="none">
                <a:solidFill>
                  <a:schemeClr val="hlink"/>
                </a:solidFill>
                <a:latin typeface="Merriweather"/>
                <a:ea typeface="Merriweather"/>
                <a:cs typeface="Merriweather"/>
                <a:sym typeface="Merriweather"/>
                <a:hlinkClick r:id="rId3" action="ppaction://hlinksldjump"/>
              </a:rPr>
              <a:t>Back to slide</a:t>
            </a:r>
            <a:endParaRPr sz="1200" b="0" i="0" u="none" strike="noStrike" cap="none">
              <a:solidFill>
                <a:schemeClr val="dk1"/>
              </a:solidFill>
              <a:latin typeface="Merriweather"/>
              <a:ea typeface="Merriweather"/>
              <a:cs typeface="Merriweather"/>
              <a:sym typeface="Merriweathe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34"/>
          <p:cNvSpPr txBox="1">
            <a:spLocks noGrp="1"/>
          </p:cNvSpPr>
          <p:nvPr>
            <p:ph type="title"/>
          </p:nvPr>
        </p:nvSpPr>
        <p:spPr>
          <a:xfrm>
            <a:off x="457200" y="365125"/>
            <a:ext cx="10896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Ruling out alternative interpretations</a:t>
            </a:r>
            <a:endParaRPr/>
          </a:p>
        </p:txBody>
      </p:sp>
      <p:sp>
        <p:nvSpPr>
          <p:cNvPr id="358" name="Google Shape;358;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800"/>
              <a:buChar char="•"/>
            </a:pPr>
            <a:r>
              <a:rPr lang="en-US" dirty="0"/>
              <a:t>Calorie posting requirements do not change weight status </a:t>
            </a:r>
            <a:endParaRPr dirty="0"/>
          </a:p>
          <a:p>
            <a:pPr marL="685800" lvl="1" indent="-228600" algn="l" rtl="0">
              <a:lnSpc>
                <a:spcPct val="90000"/>
              </a:lnSpc>
              <a:spcBef>
                <a:spcPts val="500"/>
              </a:spcBef>
              <a:spcAft>
                <a:spcPts val="0"/>
              </a:spcAft>
              <a:buClr>
                <a:schemeClr val="dk1"/>
              </a:buClr>
              <a:buSzPts val="2400"/>
              <a:buChar char="•"/>
            </a:pPr>
            <a:r>
              <a:rPr lang="en-US" dirty="0"/>
              <a:t>No endogenous sample selection when examining heterogeneity</a:t>
            </a:r>
            <a:endParaRPr dirty="0"/>
          </a:p>
          <a:p>
            <a:pPr marL="685800" lvl="1" indent="-76200" algn="l" rtl="0">
              <a:lnSpc>
                <a:spcPct val="90000"/>
              </a:lnSpc>
              <a:spcBef>
                <a:spcPts val="500"/>
              </a:spcBef>
              <a:spcAft>
                <a:spcPts val="0"/>
              </a:spcAft>
              <a:buClr>
                <a:schemeClr val="dk1"/>
              </a:buClr>
              <a:buSzPts val="2400"/>
              <a:buNone/>
            </a:pPr>
            <a:endParaRPr dirty="0"/>
          </a:p>
          <a:p>
            <a:pPr marL="228600" lvl="0" indent="-228600" algn="l" rtl="0">
              <a:lnSpc>
                <a:spcPct val="90000"/>
              </a:lnSpc>
              <a:spcBef>
                <a:spcPts val="1000"/>
              </a:spcBef>
              <a:spcAft>
                <a:spcPts val="0"/>
              </a:spcAft>
              <a:buClr>
                <a:schemeClr val="dk1"/>
              </a:buClr>
              <a:buSzPts val="2800"/>
              <a:buChar char="•"/>
            </a:pPr>
            <a:r>
              <a:rPr lang="en-US" dirty="0"/>
              <a:t>No differential exposure to calorie labels based on weight status</a:t>
            </a:r>
            <a:endParaRPr dirty="0"/>
          </a:p>
          <a:p>
            <a:pPr marL="685800" lvl="1" indent="-228600" algn="l" rtl="0">
              <a:lnSpc>
                <a:spcPct val="90000"/>
              </a:lnSpc>
              <a:spcBef>
                <a:spcPts val="500"/>
              </a:spcBef>
              <a:spcAft>
                <a:spcPts val="0"/>
              </a:spcAft>
              <a:buClr>
                <a:schemeClr val="dk1"/>
              </a:buClr>
              <a:buSzPts val="2400"/>
              <a:buChar char="•"/>
            </a:pPr>
            <a:r>
              <a:rPr lang="en-US" dirty="0"/>
              <a:t>Calorie labels noticed by:</a:t>
            </a:r>
            <a:endParaRPr dirty="0"/>
          </a:p>
          <a:p>
            <a:pPr marL="1143000" lvl="2" indent="-228600" algn="l" rtl="0">
              <a:lnSpc>
                <a:spcPct val="90000"/>
              </a:lnSpc>
              <a:spcBef>
                <a:spcPts val="500"/>
              </a:spcBef>
              <a:spcAft>
                <a:spcPts val="0"/>
              </a:spcAft>
              <a:buClr>
                <a:schemeClr val="dk1"/>
              </a:buClr>
              <a:buSzPts val="2000"/>
              <a:buChar char="•"/>
            </a:pPr>
            <a:r>
              <a:rPr lang="en-US" dirty="0"/>
              <a:t>44.2% of individuals with healthy weight</a:t>
            </a:r>
            <a:endParaRPr dirty="0"/>
          </a:p>
          <a:p>
            <a:pPr marL="1143000" lvl="2" indent="-228600" algn="l" rtl="0">
              <a:lnSpc>
                <a:spcPct val="90000"/>
              </a:lnSpc>
              <a:spcBef>
                <a:spcPts val="500"/>
              </a:spcBef>
              <a:spcAft>
                <a:spcPts val="0"/>
              </a:spcAft>
              <a:buClr>
                <a:schemeClr val="dk1"/>
              </a:buClr>
              <a:buSzPts val="2000"/>
              <a:buChar char="•"/>
            </a:pPr>
            <a:r>
              <a:rPr lang="en-US" dirty="0"/>
              <a:t>42.6% of individuals with overweight</a:t>
            </a:r>
            <a:endParaRPr dirty="0"/>
          </a:p>
          <a:p>
            <a:pPr marL="1143000" lvl="2" indent="-228600" algn="l" rtl="0">
              <a:lnSpc>
                <a:spcPct val="90000"/>
              </a:lnSpc>
              <a:spcBef>
                <a:spcPts val="500"/>
              </a:spcBef>
              <a:spcAft>
                <a:spcPts val="0"/>
              </a:spcAft>
              <a:buClr>
                <a:schemeClr val="dk1"/>
              </a:buClr>
              <a:buSzPts val="2000"/>
              <a:buChar char="•"/>
            </a:pPr>
            <a:r>
              <a:rPr lang="en-US" dirty="0"/>
              <a:t>41.2% of individuals with obesity</a:t>
            </a:r>
            <a:endParaRPr dirty="0"/>
          </a:p>
        </p:txBody>
      </p:sp>
      <p:sp>
        <p:nvSpPr>
          <p:cNvPr id="359" name="Google Shape;359;p34"/>
          <p:cNvSpPr txBox="1"/>
          <p:nvPr/>
        </p:nvSpPr>
        <p:spPr>
          <a:xfrm>
            <a:off x="10356175" y="6341500"/>
            <a:ext cx="2352900" cy="344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sng" strike="noStrike" cap="none">
                <a:solidFill>
                  <a:schemeClr val="hlink"/>
                </a:solidFill>
                <a:latin typeface="Merriweather"/>
                <a:ea typeface="Merriweather"/>
                <a:cs typeface="Merriweather"/>
                <a:sym typeface="Merriweather"/>
                <a:hlinkClick r:id="rId3" action="ppaction://hlinksldjump"/>
              </a:rPr>
              <a:t>Back to slide</a:t>
            </a:r>
            <a:endParaRPr sz="1200" b="0" i="0" u="none" strike="noStrike" cap="none">
              <a:solidFill>
                <a:schemeClr val="dk1"/>
              </a:solidFill>
              <a:latin typeface="Merriweather"/>
              <a:ea typeface="Merriweather"/>
              <a:cs typeface="Merriweather"/>
              <a:sym typeface="Merriweathe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g30c204b0555_0_1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3800"/>
              <a:t>Step 2. Effect of nudge on life satisfaction</a:t>
            </a:r>
            <a:endParaRPr sz="3800"/>
          </a:p>
        </p:txBody>
      </p:sp>
      <p:sp>
        <p:nvSpPr>
          <p:cNvPr id="366" name="Google Shape;366;g30c204b0555_0_123"/>
          <p:cNvSpPr txBox="1"/>
          <p:nvPr/>
        </p:nvSpPr>
        <p:spPr>
          <a:xfrm>
            <a:off x="11171750" y="6322375"/>
            <a:ext cx="1750500" cy="487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sng" strike="noStrike" cap="none">
                <a:solidFill>
                  <a:schemeClr val="hlink"/>
                </a:solidFill>
                <a:latin typeface="Merriweather"/>
                <a:ea typeface="Merriweather"/>
                <a:cs typeface="Merriweather"/>
                <a:sym typeface="Merriweather"/>
                <a:hlinkClick r:id="rId3" action="ppaction://hlinksldjump"/>
              </a:rPr>
              <a:t>Back to</a:t>
            </a:r>
            <a:endParaRPr sz="1200" b="0" i="0" u="none" strike="noStrike" cap="none">
              <a:solidFill>
                <a:schemeClr val="dk1"/>
              </a:solidFill>
              <a:latin typeface="Merriweather"/>
              <a:ea typeface="Merriweather"/>
              <a:cs typeface="Merriweather"/>
              <a:sym typeface="Merriweather"/>
            </a:endParaRPr>
          </a:p>
          <a:p>
            <a:pPr marL="0" marR="0" lvl="0" indent="0" algn="l" rtl="0">
              <a:lnSpc>
                <a:spcPct val="100000"/>
              </a:lnSpc>
              <a:spcBef>
                <a:spcPts val="0"/>
              </a:spcBef>
              <a:spcAft>
                <a:spcPts val="0"/>
              </a:spcAft>
              <a:buClr>
                <a:srgbClr val="000000"/>
              </a:buClr>
              <a:buSzPts val="1200"/>
              <a:buFont typeface="Arial"/>
              <a:buNone/>
            </a:pPr>
            <a:r>
              <a:rPr lang="en-US" sz="1200" b="0" i="0" u="sng" strike="noStrike" cap="none">
                <a:solidFill>
                  <a:schemeClr val="hlink"/>
                </a:solidFill>
                <a:latin typeface="Merriweather"/>
                <a:ea typeface="Merriweather"/>
                <a:cs typeface="Merriweather"/>
                <a:sym typeface="Merriweather"/>
                <a:hlinkClick r:id="rId3" action="ppaction://hlinksldjump"/>
              </a:rPr>
              <a:t>slide</a:t>
            </a:r>
            <a:endParaRPr sz="1200" b="0" i="0" u="none" strike="noStrike" cap="none">
              <a:solidFill>
                <a:schemeClr val="dk1"/>
              </a:solidFill>
              <a:latin typeface="Merriweather"/>
              <a:ea typeface="Merriweather"/>
              <a:cs typeface="Merriweather"/>
              <a:sym typeface="Merriweather"/>
            </a:endParaRPr>
          </a:p>
        </p:txBody>
      </p:sp>
      <p:pic>
        <p:nvPicPr>
          <p:cNvPr id="3" name="Picture 2">
            <a:extLst>
              <a:ext uri="{FF2B5EF4-FFF2-40B4-BE49-F238E27FC236}">
                <a16:creationId xmlns:a16="http://schemas.microsoft.com/office/drawing/2014/main" id="{7640560E-3154-B954-6CFF-19F4E4F6D2C6}"/>
              </a:ext>
            </a:extLst>
          </p:cNvPr>
          <p:cNvPicPr>
            <a:picLocks noChangeAspect="1"/>
          </p:cNvPicPr>
          <p:nvPr/>
        </p:nvPicPr>
        <p:blipFill>
          <a:blip r:embed="rId4"/>
          <a:stretch>
            <a:fillRect/>
          </a:stretch>
        </p:blipFill>
        <p:spPr>
          <a:xfrm>
            <a:off x="1933575" y="1607058"/>
            <a:ext cx="8324850" cy="5060442"/>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g2d48bd144ee_0_4"/>
          <p:cNvSpPr txBox="1">
            <a:spLocks noGrp="1"/>
          </p:cNvSpPr>
          <p:nvPr>
            <p:ph type="title"/>
          </p:nvPr>
        </p:nvSpPr>
        <p:spPr>
          <a:xfrm>
            <a:off x="409074" y="125128"/>
            <a:ext cx="10944600" cy="1102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Life Satisfaction</a:t>
            </a:r>
            <a:endParaRPr/>
          </a:p>
        </p:txBody>
      </p:sp>
      <p:graphicFrame>
        <p:nvGraphicFramePr>
          <p:cNvPr id="372" name="Google Shape;372;g2d48bd144ee_0_4"/>
          <p:cNvGraphicFramePr/>
          <p:nvPr/>
        </p:nvGraphicFramePr>
        <p:xfrm>
          <a:off x="600891" y="2046514"/>
          <a:ext cx="10752925" cy="3637410"/>
        </p:xfrm>
        <a:graphic>
          <a:graphicData uri="http://schemas.openxmlformats.org/drawingml/2006/table">
            <a:tbl>
              <a:tblPr firstRow="1" firstCol="1" bandRow="1">
                <a:noFill/>
                <a:tableStyleId>{0633EEE7-4396-416E-98D7-B141DED3B87E}</a:tableStyleId>
              </a:tblPr>
              <a:tblGrid>
                <a:gridCol w="2806500">
                  <a:extLst>
                    <a:ext uri="{9D8B030D-6E8A-4147-A177-3AD203B41FA5}">
                      <a16:colId xmlns:a16="http://schemas.microsoft.com/office/drawing/2014/main" val="20000"/>
                    </a:ext>
                  </a:extLst>
                </a:gridCol>
                <a:gridCol w="2081775">
                  <a:extLst>
                    <a:ext uri="{9D8B030D-6E8A-4147-A177-3AD203B41FA5}">
                      <a16:colId xmlns:a16="http://schemas.microsoft.com/office/drawing/2014/main" val="20001"/>
                    </a:ext>
                  </a:extLst>
                </a:gridCol>
                <a:gridCol w="2081775">
                  <a:extLst>
                    <a:ext uri="{9D8B030D-6E8A-4147-A177-3AD203B41FA5}">
                      <a16:colId xmlns:a16="http://schemas.microsoft.com/office/drawing/2014/main" val="20002"/>
                    </a:ext>
                  </a:extLst>
                </a:gridCol>
                <a:gridCol w="2081775">
                  <a:extLst>
                    <a:ext uri="{9D8B030D-6E8A-4147-A177-3AD203B41FA5}">
                      <a16:colId xmlns:a16="http://schemas.microsoft.com/office/drawing/2014/main" val="20003"/>
                    </a:ext>
                  </a:extLst>
                </a:gridCol>
                <a:gridCol w="1701100">
                  <a:extLst>
                    <a:ext uri="{9D8B030D-6E8A-4147-A177-3AD203B41FA5}">
                      <a16:colId xmlns:a16="http://schemas.microsoft.com/office/drawing/2014/main" val="20004"/>
                    </a:ext>
                  </a:extLst>
                </a:gridCol>
              </a:tblGrid>
              <a:tr h="347300">
                <a:tc>
                  <a:txBody>
                    <a:bodyPr/>
                    <a:lstStyle/>
                    <a:p>
                      <a:pPr marL="0" marR="0" lvl="0" indent="0" algn="l"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 </a:t>
                      </a:r>
                      <a:endParaRPr sz="2400"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P(Very Dissatisfied)</a:t>
                      </a:r>
                      <a:endParaRPr sz="2400" u="none" strike="noStrike" cap="none">
                        <a:latin typeface="Calibri"/>
                        <a:ea typeface="Calibri"/>
                        <a:cs typeface="Calibri"/>
                        <a:sym typeface="Calibri"/>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P(Dissatisfied)</a:t>
                      </a:r>
                      <a:endParaRPr sz="2400" u="none" strike="noStrike" cap="none">
                        <a:latin typeface="Calibri"/>
                        <a:ea typeface="Calibri"/>
                        <a:cs typeface="Calibri"/>
                        <a:sym typeface="Calibri"/>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P(Satisfied)</a:t>
                      </a:r>
                      <a:endParaRPr sz="2400" u="none" strike="noStrike" cap="none">
                        <a:latin typeface="Calibri"/>
                        <a:ea typeface="Calibri"/>
                        <a:cs typeface="Calibri"/>
                        <a:sym typeface="Calibri"/>
                      </a:endParaRPr>
                    </a:p>
                  </a:txBody>
                  <a:tcPr marL="68575" marR="68575" marT="0" marB="0" anchor="b"/>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P(Very Satisfied)</a:t>
                      </a:r>
                      <a:endParaRPr sz="2400" u="none" strike="noStrike" cap="none">
                        <a:latin typeface="Calibri"/>
                        <a:ea typeface="Calibri"/>
                        <a:cs typeface="Calibri"/>
                        <a:sym typeface="Calibri"/>
                      </a:endParaRPr>
                    </a:p>
                  </a:txBody>
                  <a:tcPr marL="68575" marR="68575" marT="0" marB="0" anchor="b"/>
                </a:tc>
                <a:extLst>
                  <a:ext uri="{0D108BD9-81ED-4DB2-BD59-A6C34878D82A}">
                    <a16:rowId xmlns:a16="http://schemas.microsoft.com/office/drawing/2014/main" val="10000"/>
                  </a:ext>
                </a:extLst>
              </a:tr>
              <a:tr h="340250">
                <a:tc gridSpan="5">
                  <a:txBody>
                    <a:bodyPr/>
                    <a:lstStyle/>
                    <a:p>
                      <a:pPr marL="0" marR="0" lvl="0" indent="0" algn="ctr" rtl="0">
                        <a:lnSpc>
                          <a:spcPct val="115000"/>
                        </a:lnSpc>
                        <a:spcBef>
                          <a:spcPts val="0"/>
                        </a:spcBef>
                        <a:spcAft>
                          <a:spcPts val="0"/>
                        </a:spcAft>
                        <a:buClr>
                          <a:srgbClr val="000000"/>
                        </a:buClr>
                        <a:buSzPts val="2400"/>
                        <a:buFont typeface="Arial"/>
                        <a:buNone/>
                      </a:pPr>
                      <a:endParaRPr sz="2400" u="none" strike="noStrike" cap="none">
                        <a:latin typeface="Calibri"/>
                        <a:ea typeface="Calibri"/>
                        <a:cs typeface="Calibri"/>
                        <a:sym typeface="Calibri"/>
                      </a:endParaRPr>
                    </a:p>
                  </a:txBody>
                  <a:tcPr marL="68575" marR="68575"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718475">
                <a:tc>
                  <a:txBody>
                    <a:bodyPr/>
                    <a:lstStyle/>
                    <a:p>
                      <a:pPr marL="0" marR="0" lvl="0" indent="0" algn="l"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Law Implemented</a:t>
                      </a:r>
                      <a:endParaRPr sz="1400" u="none" strike="noStrike" cap="none"/>
                    </a:p>
                    <a:p>
                      <a:pPr marL="0" marR="0" lvl="0" indent="0" algn="l"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 </a:t>
                      </a:r>
                      <a:endParaRPr sz="2400"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0.0021**</a:t>
                      </a:r>
                      <a:endParaRPr sz="1400" u="none" strike="noStrike" cap="none"/>
                    </a:p>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(0.0010)</a:t>
                      </a:r>
                      <a:endParaRPr sz="2400"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0.0060**</a:t>
                      </a:r>
                      <a:endParaRPr sz="1400" u="none" strike="noStrike" cap="none"/>
                    </a:p>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(0.0030)</a:t>
                      </a:r>
                      <a:endParaRPr sz="2400"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0.0179**</a:t>
                      </a:r>
                      <a:endParaRPr sz="1400" u="none" strike="noStrike" cap="none"/>
                    </a:p>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(0.0091)</a:t>
                      </a:r>
                      <a:endParaRPr sz="2400"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-0.0260**</a:t>
                      </a:r>
                      <a:endParaRPr sz="1400" u="none" strike="noStrike" cap="none"/>
                    </a:p>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(0.0131)</a:t>
                      </a:r>
                      <a:endParaRPr sz="2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2"/>
                  </a:ext>
                </a:extLst>
              </a:tr>
              <a:tr h="718475">
                <a:tc>
                  <a:txBody>
                    <a:bodyPr/>
                    <a:lstStyle/>
                    <a:p>
                      <a:pPr marL="0" marR="0" lvl="0" indent="0" algn="l"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Law Passed but Not Yet Implemented</a:t>
                      </a:r>
                      <a:endParaRPr sz="2400"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0.0011</a:t>
                      </a:r>
                      <a:endParaRPr sz="1400" u="none" strike="noStrike" cap="none"/>
                    </a:p>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(0.0012)</a:t>
                      </a:r>
                      <a:endParaRPr sz="2400"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0.0033</a:t>
                      </a:r>
                      <a:endParaRPr sz="1400" u="none" strike="noStrike" cap="none"/>
                    </a:p>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(0.0035)</a:t>
                      </a:r>
                      <a:endParaRPr sz="2400"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0.0097</a:t>
                      </a:r>
                      <a:endParaRPr sz="1400" u="none" strike="noStrike" cap="none"/>
                    </a:p>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(0.0104)</a:t>
                      </a:r>
                      <a:endParaRPr sz="2400"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-0.0141</a:t>
                      </a:r>
                      <a:endParaRPr sz="1400" u="none" strike="noStrike" cap="none"/>
                    </a:p>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(0.0151)</a:t>
                      </a:r>
                      <a:endParaRPr sz="2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3"/>
                  </a:ext>
                </a:extLst>
              </a:tr>
              <a:tr h="347300">
                <a:tc>
                  <a:txBody>
                    <a:bodyPr/>
                    <a:lstStyle/>
                    <a:p>
                      <a:pPr marL="0" marR="0" lvl="0" indent="0" algn="l"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Mean of Outcome</a:t>
                      </a:r>
                      <a:endParaRPr sz="2400"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0.0121</a:t>
                      </a:r>
                      <a:endParaRPr sz="2400"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0.0496</a:t>
                      </a:r>
                      <a:endParaRPr sz="2400"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0.5256</a:t>
                      </a:r>
                      <a:endParaRPr sz="2400"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2400"/>
                        <a:buFont typeface="Arial"/>
                        <a:buNone/>
                      </a:pPr>
                      <a:r>
                        <a:rPr lang="en-US" sz="2400" u="none" strike="noStrike" cap="none">
                          <a:latin typeface="Calibri"/>
                          <a:ea typeface="Calibri"/>
                          <a:cs typeface="Calibri"/>
                          <a:sym typeface="Calibri"/>
                        </a:rPr>
                        <a:t>0.4127</a:t>
                      </a:r>
                      <a:endParaRPr sz="2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4"/>
                  </a:ext>
                </a:extLst>
              </a:tr>
              <a:tr h="340250">
                <a:tc>
                  <a:txBody>
                    <a:bodyPr/>
                    <a:lstStyle/>
                    <a:p>
                      <a:pPr marL="0" marR="0" lvl="0" indent="0" algn="l" rtl="0">
                        <a:lnSpc>
                          <a:spcPct val="115000"/>
                        </a:lnSpc>
                        <a:spcBef>
                          <a:spcPts val="0"/>
                        </a:spcBef>
                        <a:spcAft>
                          <a:spcPts val="0"/>
                        </a:spcAft>
                        <a:buClr>
                          <a:schemeClr val="dk1"/>
                        </a:buClr>
                        <a:buSzPts val="2400"/>
                        <a:buFont typeface="Calibri"/>
                        <a:buNone/>
                      </a:pPr>
                      <a:r>
                        <a:rPr lang="en-US" sz="2400" u="none" strike="noStrike" cap="none">
                          <a:latin typeface="Calibri"/>
                          <a:ea typeface="Calibri"/>
                          <a:cs typeface="Calibri"/>
                          <a:sym typeface="Calibri"/>
                        </a:rPr>
                        <a:t>n=82,203</a:t>
                      </a:r>
                      <a:endParaRPr sz="2400" u="none" strike="noStrike" cap="none">
                        <a:latin typeface="Calibri"/>
                        <a:ea typeface="Calibri"/>
                        <a:cs typeface="Calibri"/>
                        <a:sym typeface="Calibri"/>
                      </a:endParaRPr>
                    </a:p>
                  </a:txBody>
                  <a:tcPr marL="68575" marR="68575"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400"/>
                        <a:buFont typeface="Arial"/>
                        <a:buNone/>
                      </a:pPr>
                      <a:endParaRPr sz="2400" u="none" strike="noStrike" cap="none">
                        <a:latin typeface="Calibri"/>
                        <a:ea typeface="Calibri"/>
                        <a:cs typeface="Calibri"/>
                        <a:sym typeface="Calibri"/>
                      </a:endParaRPr>
                    </a:p>
                  </a:txBody>
                  <a:tcPr marL="68575" marR="68575"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400"/>
                        <a:buFont typeface="Arial"/>
                        <a:buNone/>
                      </a:pPr>
                      <a:endParaRPr sz="2400" u="none" strike="noStrike" cap="none">
                        <a:latin typeface="Calibri"/>
                        <a:ea typeface="Calibri"/>
                        <a:cs typeface="Calibri"/>
                        <a:sym typeface="Calibri"/>
                      </a:endParaRPr>
                    </a:p>
                  </a:txBody>
                  <a:tcPr marL="68575" marR="68575"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400"/>
                        <a:buFont typeface="Arial"/>
                        <a:buNone/>
                      </a:pPr>
                      <a:endParaRPr sz="2400" u="none" strike="noStrike" cap="none">
                        <a:latin typeface="Calibri"/>
                        <a:ea typeface="Calibri"/>
                        <a:cs typeface="Calibri"/>
                        <a:sym typeface="Calibri"/>
                      </a:endParaRPr>
                    </a:p>
                  </a:txBody>
                  <a:tcPr marL="68575" marR="68575"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2400"/>
                        <a:buFont typeface="Arial"/>
                        <a:buNone/>
                      </a:pPr>
                      <a:endParaRPr sz="2400" u="none" strike="noStrike" cap="none">
                        <a:latin typeface="Calibri"/>
                        <a:ea typeface="Calibri"/>
                        <a:cs typeface="Calibri"/>
                        <a:sym typeface="Calibri"/>
                      </a:endParaRPr>
                    </a:p>
                  </a:txBody>
                  <a:tcPr marL="68575" marR="68575" marT="0" marB="0">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373" name="Google Shape;373;g2d48bd144ee_0_4"/>
          <p:cNvSpPr txBox="1"/>
          <p:nvPr/>
        </p:nvSpPr>
        <p:spPr>
          <a:xfrm>
            <a:off x="10454375" y="6418000"/>
            <a:ext cx="1845900" cy="29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sng" strike="noStrike" cap="none" dirty="0">
                <a:solidFill>
                  <a:schemeClr val="hlink"/>
                </a:solidFill>
                <a:latin typeface="Merriweather"/>
                <a:ea typeface="Merriweather"/>
                <a:cs typeface="Merriweather"/>
                <a:sym typeface="Merriweather"/>
                <a:hlinkClick r:id="rId3" action="ppaction://hlinksldjump"/>
              </a:rPr>
              <a:t>Back to slide</a:t>
            </a:r>
            <a:endParaRPr sz="1200" b="0" i="0" u="none" strike="noStrike" cap="none" dirty="0">
              <a:solidFill>
                <a:schemeClr val="dk1"/>
              </a:solidFill>
              <a:latin typeface="Merriweather"/>
              <a:ea typeface="Merriweather"/>
              <a:cs typeface="Merriweather"/>
              <a:sym typeface="Merriweathe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g2d48bd144ee_0_10"/>
          <p:cNvSpPr txBox="1">
            <a:spLocks noGrp="1"/>
          </p:cNvSpPr>
          <p:nvPr>
            <p:ph type="title"/>
          </p:nvPr>
        </p:nvSpPr>
        <p:spPr>
          <a:xfrm>
            <a:off x="409074" y="125128"/>
            <a:ext cx="10944600" cy="1102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Heterogeneous Effects…Part I</a:t>
            </a:r>
            <a:endParaRPr/>
          </a:p>
        </p:txBody>
      </p:sp>
      <p:graphicFrame>
        <p:nvGraphicFramePr>
          <p:cNvPr id="379" name="Google Shape;379;g2d48bd144ee_0_10"/>
          <p:cNvGraphicFramePr/>
          <p:nvPr>
            <p:extLst>
              <p:ext uri="{D42A27DB-BD31-4B8C-83A1-F6EECF244321}">
                <p14:modId xmlns:p14="http://schemas.microsoft.com/office/powerpoint/2010/main" val="4083454962"/>
              </p:ext>
            </p:extLst>
          </p:nvPr>
        </p:nvGraphicFramePr>
        <p:xfrm>
          <a:off x="409075" y="1139875"/>
          <a:ext cx="11103675" cy="5032380"/>
        </p:xfrm>
        <a:graphic>
          <a:graphicData uri="http://schemas.openxmlformats.org/drawingml/2006/table">
            <a:tbl>
              <a:tblPr firstRow="1" firstCol="1" bandRow="1">
                <a:noFill/>
                <a:tableStyleId>{0633EEE7-4396-416E-98D7-B141DED3B87E}</a:tableStyleId>
              </a:tblPr>
              <a:tblGrid>
                <a:gridCol w="2898050">
                  <a:extLst>
                    <a:ext uri="{9D8B030D-6E8A-4147-A177-3AD203B41FA5}">
                      <a16:colId xmlns:a16="http://schemas.microsoft.com/office/drawing/2014/main" val="20000"/>
                    </a:ext>
                  </a:extLst>
                </a:gridCol>
                <a:gridCol w="2149675">
                  <a:extLst>
                    <a:ext uri="{9D8B030D-6E8A-4147-A177-3AD203B41FA5}">
                      <a16:colId xmlns:a16="http://schemas.microsoft.com/office/drawing/2014/main" val="20001"/>
                    </a:ext>
                  </a:extLst>
                </a:gridCol>
                <a:gridCol w="2149675">
                  <a:extLst>
                    <a:ext uri="{9D8B030D-6E8A-4147-A177-3AD203B41FA5}">
                      <a16:colId xmlns:a16="http://schemas.microsoft.com/office/drawing/2014/main" val="20002"/>
                    </a:ext>
                  </a:extLst>
                </a:gridCol>
                <a:gridCol w="2149675">
                  <a:extLst>
                    <a:ext uri="{9D8B030D-6E8A-4147-A177-3AD203B41FA5}">
                      <a16:colId xmlns:a16="http://schemas.microsoft.com/office/drawing/2014/main" val="20003"/>
                    </a:ext>
                  </a:extLst>
                </a:gridCol>
                <a:gridCol w="1756600">
                  <a:extLst>
                    <a:ext uri="{9D8B030D-6E8A-4147-A177-3AD203B41FA5}">
                      <a16:colId xmlns:a16="http://schemas.microsoft.com/office/drawing/2014/main" val="20004"/>
                    </a:ext>
                  </a:extLst>
                </a:gridCol>
              </a:tblGrid>
              <a:tr h="657500">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 </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P(Very Dissatisfied)</a:t>
                      </a:r>
                      <a:endParaRPr sz="2000" u="none" strike="noStrike" cap="none">
                        <a:latin typeface="Cambria"/>
                        <a:ea typeface="Cambria"/>
                        <a:cs typeface="Cambria"/>
                        <a:sym typeface="Cambria"/>
                      </a:endParaRPr>
                    </a:p>
                  </a:txBody>
                  <a:tcPr marL="67575" marR="67575" marT="0" marB="0" anchor="b"/>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P(Dissatisfied)</a:t>
                      </a:r>
                      <a:endParaRPr sz="2000" u="none" strike="noStrike" cap="none">
                        <a:latin typeface="Cambria"/>
                        <a:ea typeface="Cambria"/>
                        <a:cs typeface="Cambria"/>
                        <a:sym typeface="Cambria"/>
                      </a:endParaRPr>
                    </a:p>
                  </a:txBody>
                  <a:tcPr marL="67575" marR="67575" marT="0" marB="0" anchor="b"/>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P(Satisfied)</a:t>
                      </a:r>
                      <a:endParaRPr sz="2000" u="none" strike="noStrike" cap="none">
                        <a:latin typeface="Cambria"/>
                        <a:ea typeface="Cambria"/>
                        <a:cs typeface="Cambria"/>
                        <a:sym typeface="Cambria"/>
                      </a:endParaRPr>
                    </a:p>
                  </a:txBody>
                  <a:tcPr marL="67575" marR="67575" marT="0" marB="0" anchor="b"/>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P(Very Satisfied)</a:t>
                      </a:r>
                      <a:endParaRPr sz="2000" u="none" strike="noStrike" cap="none">
                        <a:latin typeface="Cambria"/>
                        <a:ea typeface="Cambria"/>
                        <a:cs typeface="Cambria"/>
                        <a:sym typeface="Cambria"/>
                      </a:endParaRPr>
                    </a:p>
                  </a:txBody>
                  <a:tcPr marL="67575" marR="67575" marT="0" marB="0" anchor="b"/>
                </a:tc>
                <a:extLst>
                  <a:ext uri="{0D108BD9-81ED-4DB2-BD59-A6C34878D82A}">
                    <a16:rowId xmlns:a16="http://schemas.microsoft.com/office/drawing/2014/main" val="10000"/>
                  </a:ext>
                </a:extLst>
              </a:tr>
              <a:tr h="326000">
                <a:tc gridSpan="5">
                  <a:txBody>
                    <a:bodyPr/>
                    <a:lstStyle/>
                    <a:p>
                      <a:pPr marL="0" marR="0" lvl="0" indent="0" algn="ctr" rtl="0">
                        <a:lnSpc>
                          <a:spcPct val="115000"/>
                        </a:lnSpc>
                        <a:spcBef>
                          <a:spcPts val="0"/>
                        </a:spcBef>
                        <a:spcAft>
                          <a:spcPts val="0"/>
                        </a:spcAft>
                        <a:buClr>
                          <a:srgbClr val="000000"/>
                        </a:buClr>
                        <a:buSzPts val="2000"/>
                        <a:buFont typeface="Arial"/>
                        <a:buNone/>
                      </a:pPr>
                      <a:r>
                        <a:rPr lang="en-US" sz="2000" u="sng" strike="noStrike" cap="none" dirty="0"/>
                        <a:t>Healthy Weight Subsample (n=30,834)</a:t>
                      </a:r>
                      <a:endParaRPr sz="2000" u="none" strike="noStrike" cap="none" dirty="0">
                        <a:latin typeface="Cambria"/>
                        <a:ea typeface="Cambria"/>
                        <a:cs typeface="Cambria"/>
                        <a:sym typeface="Cambria"/>
                      </a:endParaRPr>
                    </a:p>
                  </a:txBody>
                  <a:tcPr marL="67575" marR="67575"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657500">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Law Implemented</a:t>
                      </a:r>
                      <a:endParaRPr sz="1400" u="none" strike="noStrike" cap="none"/>
                    </a:p>
                    <a:p>
                      <a:pPr marL="0" marR="0" lvl="0" indent="0" algn="l" rtl="0">
                        <a:lnSpc>
                          <a:spcPct val="115000"/>
                        </a:lnSpc>
                        <a:spcBef>
                          <a:spcPts val="0"/>
                        </a:spcBef>
                        <a:spcAft>
                          <a:spcPts val="0"/>
                        </a:spcAft>
                        <a:buClr>
                          <a:srgbClr val="000000"/>
                        </a:buClr>
                        <a:buSzPts val="2000"/>
                        <a:buFont typeface="Arial"/>
                        <a:buNone/>
                      </a:pPr>
                      <a:r>
                        <a:rPr lang="en-US" sz="2000" u="none" strike="noStrike" cap="none"/>
                        <a:t> </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0.0039***</a:t>
                      </a:r>
                      <a:endParaRPr sz="1400" u="none" strike="noStrike" cap="none" dirty="0"/>
                    </a:p>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(0.0012)</a:t>
                      </a:r>
                      <a:endParaRPr sz="2000" u="none" strike="noStrike" cap="none" dirty="0">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0.0138***</a:t>
                      </a:r>
                      <a:endParaRPr sz="1400" u="none" strike="noStrike" cap="none" dirty="0"/>
                    </a:p>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(0.0046)</a:t>
                      </a:r>
                      <a:endParaRPr sz="2000" u="none" strike="noStrike" cap="none" dirty="0">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0.0495***</a:t>
                      </a:r>
                      <a:endParaRPr sz="1400" u="none" strike="noStrike" cap="none" dirty="0"/>
                    </a:p>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(0.0172)</a:t>
                      </a:r>
                      <a:endParaRPr sz="2000" u="none" strike="noStrike" cap="none" dirty="0">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-0.0672***</a:t>
                      </a:r>
                      <a:endParaRPr sz="1400" u="none" strike="noStrike" cap="none" dirty="0"/>
                    </a:p>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(0.0228)</a:t>
                      </a:r>
                      <a:endParaRPr sz="2000" u="none" strike="noStrike" cap="none" dirty="0">
                        <a:latin typeface="Cambria"/>
                        <a:ea typeface="Cambria"/>
                        <a:cs typeface="Cambria"/>
                        <a:sym typeface="Cambria"/>
                      </a:endParaRPr>
                    </a:p>
                  </a:txBody>
                  <a:tcPr marL="67575" marR="67575" marT="0" marB="0"/>
                </a:tc>
                <a:extLst>
                  <a:ext uri="{0D108BD9-81ED-4DB2-BD59-A6C34878D82A}">
                    <a16:rowId xmlns:a16="http://schemas.microsoft.com/office/drawing/2014/main" val="10002"/>
                  </a:ext>
                </a:extLst>
              </a:tr>
              <a:tr h="657500">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Law Passed but Not Yet Implemented</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0.0014</a:t>
                      </a:r>
                      <a:endParaRPr sz="1400" u="none" strike="noStrike" cap="none"/>
                    </a:p>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(0.0010)</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0.0048</a:t>
                      </a:r>
                      <a:endParaRPr sz="1400" u="none" strike="noStrike" cap="none" dirty="0"/>
                    </a:p>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(0.0039)</a:t>
                      </a:r>
                      <a:endParaRPr sz="2000" u="none" strike="noStrike" cap="none" dirty="0">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0.0171</a:t>
                      </a:r>
                      <a:endParaRPr sz="1400" u="none" strike="noStrike" cap="none" dirty="0"/>
                    </a:p>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(0.0137)</a:t>
                      </a:r>
                      <a:endParaRPr sz="2000" u="none" strike="noStrike" cap="none" dirty="0">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-0.0233</a:t>
                      </a:r>
                      <a:endParaRPr sz="1400" u="none" strike="noStrike" cap="none" dirty="0"/>
                    </a:p>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(0.0186)</a:t>
                      </a:r>
                      <a:endParaRPr sz="2000" u="none" strike="noStrike" cap="none" dirty="0">
                        <a:latin typeface="Cambria"/>
                        <a:ea typeface="Cambria"/>
                        <a:cs typeface="Cambria"/>
                        <a:sym typeface="Cambria"/>
                      </a:endParaRPr>
                    </a:p>
                  </a:txBody>
                  <a:tcPr marL="67575" marR="67575" marT="0" marB="0"/>
                </a:tc>
                <a:extLst>
                  <a:ext uri="{0D108BD9-81ED-4DB2-BD59-A6C34878D82A}">
                    <a16:rowId xmlns:a16="http://schemas.microsoft.com/office/drawing/2014/main" val="10003"/>
                  </a:ext>
                </a:extLst>
              </a:tr>
              <a:tr h="326000">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Mean of Outcome</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0.0091</a:t>
                      </a:r>
                      <a:endParaRPr sz="2000" u="none" strike="noStrike" cap="none" dirty="0">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0.0442</a:t>
                      </a:r>
                      <a:endParaRPr sz="2000" u="none" strike="noStrike" cap="none" dirty="0">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0.4756</a:t>
                      </a:r>
                      <a:endParaRPr sz="2000" u="none" strike="noStrike" cap="none" dirty="0">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0.4710</a:t>
                      </a:r>
                      <a:endParaRPr sz="2000" u="none" strike="noStrike" cap="none" dirty="0">
                        <a:latin typeface="Cambria"/>
                        <a:ea typeface="Cambria"/>
                        <a:cs typeface="Cambria"/>
                        <a:sym typeface="Cambria"/>
                      </a:endParaRPr>
                    </a:p>
                  </a:txBody>
                  <a:tcPr marL="67575" marR="67575" marT="0" marB="0"/>
                </a:tc>
                <a:extLst>
                  <a:ext uri="{0D108BD9-81ED-4DB2-BD59-A6C34878D82A}">
                    <a16:rowId xmlns:a16="http://schemas.microsoft.com/office/drawing/2014/main" val="10004"/>
                  </a:ext>
                </a:extLst>
              </a:tr>
              <a:tr h="326000">
                <a:tc gridSpan="5">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 </a:t>
                      </a:r>
                      <a:endParaRPr sz="2000" u="none" strike="noStrike" cap="none">
                        <a:latin typeface="Cambria"/>
                        <a:ea typeface="Cambria"/>
                        <a:cs typeface="Cambria"/>
                        <a:sym typeface="Cambria"/>
                      </a:endParaRPr>
                    </a:p>
                  </a:txBody>
                  <a:tcPr marL="67575" marR="67575"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326000">
                <a:tc gridSpan="5">
                  <a:txBody>
                    <a:bodyPr/>
                    <a:lstStyle/>
                    <a:p>
                      <a:pPr marL="0" marR="0" lvl="0" indent="0" algn="ctr" rtl="0">
                        <a:lnSpc>
                          <a:spcPct val="115000"/>
                        </a:lnSpc>
                        <a:spcBef>
                          <a:spcPts val="0"/>
                        </a:spcBef>
                        <a:spcAft>
                          <a:spcPts val="0"/>
                        </a:spcAft>
                        <a:buClr>
                          <a:srgbClr val="000000"/>
                        </a:buClr>
                        <a:buSzPts val="2000"/>
                        <a:buFont typeface="Arial"/>
                        <a:buNone/>
                      </a:pPr>
                      <a:r>
                        <a:rPr lang="en-US" sz="2000" u="sng" strike="noStrike" cap="none"/>
                        <a:t>Overweight or Obese Subsample (n=50,121)</a:t>
                      </a:r>
                      <a:endParaRPr sz="2000" u="none" strike="noStrike" cap="none">
                        <a:latin typeface="Cambria"/>
                        <a:ea typeface="Cambria"/>
                        <a:cs typeface="Cambria"/>
                        <a:sym typeface="Cambria"/>
                      </a:endParaRPr>
                    </a:p>
                  </a:txBody>
                  <a:tcPr marL="67575" marR="67575"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657500">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Law Implemented</a:t>
                      </a:r>
                      <a:endParaRPr sz="1400" u="none" strike="noStrike" cap="none"/>
                    </a:p>
                    <a:p>
                      <a:pPr marL="0" marR="0" lvl="0" indent="0" algn="l" rtl="0">
                        <a:lnSpc>
                          <a:spcPct val="115000"/>
                        </a:lnSpc>
                        <a:spcBef>
                          <a:spcPts val="0"/>
                        </a:spcBef>
                        <a:spcAft>
                          <a:spcPts val="0"/>
                        </a:spcAft>
                        <a:buClr>
                          <a:srgbClr val="000000"/>
                        </a:buClr>
                        <a:buSzPts val="2000"/>
                        <a:buFont typeface="Arial"/>
                        <a:buNone/>
                      </a:pPr>
                      <a:r>
                        <a:rPr lang="en-US" sz="2000" u="none" strike="noStrike" cap="none"/>
                        <a:t> </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0.0001</a:t>
                      </a:r>
                      <a:endParaRPr sz="1400" u="none" strike="noStrike" cap="none"/>
                    </a:p>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(0.0015)</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0.0002</a:t>
                      </a:r>
                      <a:endParaRPr sz="1400" u="none" strike="noStrike" cap="none"/>
                    </a:p>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(0.0039)</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0.0005</a:t>
                      </a:r>
                      <a:endParaRPr sz="1400" u="none" strike="noStrike" cap="none"/>
                    </a:p>
                    <a:p>
                      <a:pPr marL="0" marR="0" lvl="0" indent="0" algn="ctr" rtl="0">
                        <a:lnSpc>
                          <a:spcPct val="115000"/>
                        </a:lnSpc>
                        <a:spcBef>
                          <a:spcPts val="0"/>
                        </a:spcBef>
                        <a:spcAft>
                          <a:spcPts val="0"/>
                        </a:spcAft>
                        <a:buClr>
                          <a:srgbClr val="000000"/>
                        </a:buClr>
                        <a:buSzPts val="2000"/>
                        <a:buFont typeface="Arial"/>
                        <a:buNone/>
                      </a:pPr>
                      <a:r>
                        <a:rPr lang="en-US" sz="2000" u="none" strike="noStrike" cap="none"/>
                        <a:t>(0.0104)</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-0.0007</a:t>
                      </a:r>
                      <a:endParaRPr sz="1400" u="none" strike="noStrike" cap="none"/>
                    </a:p>
                    <a:p>
                      <a:pPr marL="0" marR="0" lvl="0" indent="0" algn="ctr" rtl="0">
                        <a:lnSpc>
                          <a:spcPct val="115000"/>
                        </a:lnSpc>
                        <a:spcBef>
                          <a:spcPts val="0"/>
                        </a:spcBef>
                        <a:spcAft>
                          <a:spcPts val="0"/>
                        </a:spcAft>
                        <a:buClr>
                          <a:srgbClr val="000000"/>
                        </a:buClr>
                        <a:buSzPts val="2000"/>
                        <a:buFont typeface="Arial"/>
                        <a:buNone/>
                      </a:pPr>
                      <a:r>
                        <a:rPr lang="en-US" sz="2000" u="none" strike="noStrike" cap="none"/>
                        <a:t>(0.0157)</a:t>
                      </a:r>
                      <a:endParaRPr sz="2000" u="none" strike="noStrike" cap="none">
                        <a:latin typeface="Cambria"/>
                        <a:ea typeface="Cambria"/>
                        <a:cs typeface="Cambria"/>
                        <a:sym typeface="Cambria"/>
                      </a:endParaRPr>
                    </a:p>
                  </a:txBody>
                  <a:tcPr marL="67575" marR="67575" marT="0" marB="0"/>
                </a:tc>
                <a:extLst>
                  <a:ext uri="{0D108BD9-81ED-4DB2-BD59-A6C34878D82A}">
                    <a16:rowId xmlns:a16="http://schemas.microsoft.com/office/drawing/2014/main" val="10007"/>
                  </a:ext>
                </a:extLst>
              </a:tr>
              <a:tr h="657500">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Law Passed but Not Yet Implemented</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0.0008</a:t>
                      </a:r>
                      <a:endParaRPr sz="1400" u="none" strike="noStrike" cap="none"/>
                    </a:p>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(0.0016)</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0.0021</a:t>
                      </a:r>
                      <a:endParaRPr sz="1400" u="none" strike="noStrike" cap="none"/>
                    </a:p>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(0.0042)</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0.0056</a:t>
                      </a:r>
                      <a:endParaRPr sz="1400" u="none" strike="noStrike" cap="none" dirty="0"/>
                    </a:p>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(0.0114)</a:t>
                      </a:r>
                      <a:endParaRPr sz="2000" u="none" strike="noStrike" cap="none" dirty="0">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-0.0084</a:t>
                      </a:r>
                      <a:endParaRPr sz="1400" u="none" strike="noStrike" cap="none"/>
                    </a:p>
                    <a:p>
                      <a:pPr marL="0" marR="0" lvl="0" indent="0" algn="ctr" rtl="0">
                        <a:lnSpc>
                          <a:spcPct val="115000"/>
                        </a:lnSpc>
                        <a:spcBef>
                          <a:spcPts val="0"/>
                        </a:spcBef>
                        <a:spcAft>
                          <a:spcPts val="0"/>
                        </a:spcAft>
                        <a:buClr>
                          <a:srgbClr val="000000"/>
                        </a:buClr>
                        <a:buSzPts val="2000"/>
                        <a:buFont typeface="Arial"/>
                        <a:buNone/>
                      </a:pPr>
                      <a:r>
                        <a:rPr lang="en-US" sz="2000" u="none" strike="noStrike" cap="none"/>
                        <a:t>(0.0172)</a:t>
                      </a:r>
                      <a:endParaRPr sz="2000" u="none" strike="noStrike" cap="none">
                        <a:latin typeface="Cambria"/>
                        <a:ea typeface="Cambria"/>
                        <a:cs typeface="Cambria"/>
                        <a:sym typeface="Cambria"/>
                      </a:endParaRPr>
                    </a:p>
                  </a:txBody>
                  <a:tcPr marL="67575" marR="67575" marT="0" marB="0"/>
                </a:tc>
                <a:extLst>
                  <a:ext uri="{0D108BD9-81ED-4DB2-BD59-A6C34878D82A}">
                    <a16:rowId xmlns:a16="http://schemas.microsoft.com/office/drawing/2014/main" val="10008"/>
                  </a:ext>
                </a:extLst>
              </a:tr>
              <a:tr h="326000">
                <a:tc>
                  <a:txBody>
                    <a:bodyPr/>
                    <a:lstStyle/>
                    <a:p>
                      <a:pPr marL="0" marR="0" lvl="0" indent="0" algn="l" rtl="0">
                        <a:lnSpc>
                          <a:spcPct val="115000"/>
                        </a:lnSpc>
                        <a:spcBef>
                          <a:spcPts val="0"/>
                        </a:spcBef>
                        <a:spcAft>
                          <a:spcPts val="0"/>
                        </a:spcAft>
                        <a:buClr>
                          <a:srgbClr val="000000"/>
                        </a:buClr>
                        <a:buSzPts val="2000"/>
                        <a:buFont typeface="Arial"/>
                        <a:buNone/>
                      </a:pPr>
                      <a:r>
                        <a:rPr lang="en-US" sz="2000" u="none" strike="noStrike" cap="none"/>
                        <a:t>Mean of Outcome</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0.0145</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0.0538</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a:t>0.5331</a:t>
                      </a:r>
                      <a:endParaRPr sz="2000" u="none" strike="noStrike" cap="none">
                        <a:latin typeface="Cambria"/>
                        <a:ea typeface="Cambria"/>
                        <a:cs typeface="Cambria"/>
                        <a:sym typeface="Cambria"/>
                      </a:endParaRPr>
                    </a:p>
                  </a:txBody>
                  <a:tcPr marL="67575" marR="67575" marT="0" marB="0"/>
                </a:tc>
                <a:tc>
                  <a:txBody>
                    <a:bodyPr/>
                    <a:lstStyle/>
                    <a:p>
                      <a:pPr marL="0" marR="0" lvl="0" indent="0" algn="ctr" rtl="0">
                        <a:lnSpc>
                          <a:spcPct val="115000"/>
                        </a:lnSpc>
                        <a:spcBef>
                          <a:spcPts val="0"/>
                        </a:spcBef>
                        <a:spcAft>
                          <a:spcPts val="0"/>
                        </a:spcAft>
                        <a:buClr>
                          <a:srgbClr val="000000"/>
                        </a:buClr>
                        <a:buSzPts val="2000"/>
                        <a:buFont typeface="Arial"/>
                        <a:buNone/>
                      </a:pPr>
                      <a:r>
                        <a:rPr lang="en-US" sz="2000" u="none" strike="noStrike" cap="none" dirty="0"/>
                        <a:t>0.3986</a:t>
                      </a:r>
                      <a:endParaRPr sz="2000" u="none" strike="noStrike" cap="none" dirty="0">
                        <a:latin typeface="Cambria"/>
                        <a:ea typeface="Cambria"/>
                        <a:cs typeface="Cambria"/>
                        <a:sym typeface="Cambria"/>
                      </a:endParaRPr>
                    </a:p>
                  </a:txBody>
                  <a:tcPr marL="67575" marR="67575" marT="0" marB="0"/>
                </a:tc>
                <a:extLst>
                  <a:ext uri="{0D108BD9-81ED-4DB2-BD59-A6C34878D82A}">
                    <a16:rowId xmlns:a16="http://schemas.microsoft.com/office/drawing/2014/main" val="10009"/>
                  </a:ext>
                </a:extLst>
              </a:tr>
            </a:tbl>
          </a:graphicData>
        </a:graphic>
      </p:graphicFrame>
      <p:sp>
        <p:nvSpPr>
          <p:cNvPr id="380" name="Google Shape;380;g2d48bd144ee_0_10"/>
          <p:cNvSpPr txBox="1"/>
          <p:nvPr/>
        </p:nvSpPr>
        <p:spPr>
          <a:xfrm>
            <a:off x="10454375" y="6418000"/>
            <a:ext cx="1845900" cy="29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sng" strike="noStrike" cap="none">
                <a:solidFill>
                  <a:schemeClr val="hlink"/>
                </a:solidFill>
                <a:latin typeface="Merriweather"/>
                <a:ea typeface="Merriweather"/>
                <a:cs typeface="Merriweather"/>
                <a:sym typeface="Merriweather"/>
                <a:hlinkClick r:id="rId3" action="ppaction://hlinksldjump"/>
              </a:rPr>
              <a:t>Back to slide</a:t>
            </a:r>
            <a:endParaRPr sz="1200" b="0" i="0" u="none" strike="noStrike" cap="none">
              <a:solidFill>
                <a:schemeClr val="dk1"/>
              </a:solidFill>
              <a:latin typeface="Merriweather"/>
              <a:ea typeface="Merriweather"/>
              <a:cs typeface="Merriweather"/>
              <a:sym typeface="Merriweathe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2d48bd144ee_0_16"/>
          <p:cNvSpPr txBox="1">
            <a:spLocks noGrp="1"/>
          </p:cNvSpPr>
          <p:nvPr>
            <p:ph type="title"/>
          </p:nvPr>
        </p:nvSpPr>
        <p:spPr>
          <a:xfrm>
            <a:off x="409074" y="125128"/>
            <a:ext cx="10944600" cy="1102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Heterogeneous Effects…Part II</a:t>
            </a:r>
            <a:endParaRPr/>
          </a:p>
        </p:txBody>
      </p:sp>
      <p:graphicFrame>
        <p:nvGraphicFramePr>
          <p:cNvPr id="386" name="Google Shape;386;g2d48bd144ee_0_16"/>
          <p:cNvGraphicFramePr/>
          <p:nvPr>
            <p:extLst>
              <p:ext uri="{D42A27DB-BD31-4B8C-83A1-F6EECF244321}">
                <p14:modId xmlns:p14="http://schemas.microsoft.com/office/powerpoint/2010/main" val="1397448790"/>
              </p:ext>
            </p:extLst>
          </p:nvPr>
        </p:nvGraphicFramePr>
        <p:xfrm>
          <a:off x="470099" y="1366515"/>
          <a:ext cx="10883575" cy="2721525"/>
        </p:xfrm>
        <a:graphic>
          <a:graphicData uri="http://schemas.openxmlformats.org/drawingml/2006/table">
            <a:tbl>
              <a:tblPr firstRow="1" firstCol="1" bandRow="1">
                <a:noFill/>
                <a:tableStyleId>{0633EEE7-4396-416E-98D7-B141DED3B87E}</a:tableStyleId>
              </a:tblPr>
              <a:tblGrid>
                <a:gridCol w="2176975">
                  <a:extLst>
                    <a:ext uri="{9D8B030D-6E8A-4147-A177-3AD203B41FA5}">
                      <a16:colId xmlns:a16="http://schemas.microsoft.com/office/drawing/2014/main" val="20000"/>
                    </a:ext>
                  </a:extLst>
                </a:gridCol>
                <a:gridCol w="967400">
                  <a:extLst>
                    <a:ext uri="{9D8B030D-6E8A-4147-A177-3AD203B41FA5}">
                      <a16:colId xmlns:a16="http://schemas.microsoft.com/office/drawing/2014/main" val="20001"/>
                    </a:ext>
                  </a:extLst>
                </a:gridCol>
                <a:gridCol w="967400">
                  <a:extLst>
                    <a:ext uri="{9D8B030D-6E8A-4147-A177-3AD203B41FA5}">
                      <a16:colId xmlns:a16="http://schemas.microsoft.com/office/drawing/2014/main" val="20002"/>
                    </a:ext>
                  </a:extLst>
                </a:gridCol>
                <a:gridCol w="967400">
                  <a:extLst>
                    <a:ext uri="{9D8B030D-6E8A-4147-A177-3AD203B41FA5}">
                      <a16:colId xmlns:a16="http://schemas.microsoft.com/office/drawing/2014/main" val="20003"/>
                    </a:ext>
                  </a:extLst>
                </a:gridCol>
                <a:gridCol w="967400">
                  <a:extLst>
                    <a:ext uri="{9D8B030D-6E8A-4147-A177-3AD203B41FA5}">
                      <a16:colId xmlns:a16="http://schemas.microsoft.com/office/drawing/2014/main" val="20004"/>
                    </a:ext>
                  </a:extLst>
                </a:gridCol>
                <a:gridCol w="967400">
                  <a:extLst>
                    <a:ext uri="{9D8B030D-6E8A-4147-A177-3AD203B41FA5}">
                      <a16:colId xmlns:a16="http://schemas.microsoft.com/office/drawing/2014/main" val="20005"/>
                    </a:ext>
                  </a:extLst>
                </a:gridCol>
                <a:gridCol w="967400">
                  <a:extLst>
                    <a:ext uri="{9D8B030D-6E8A-4147-A177-3AD203B41FA5}">
                      <a16:colId xmlns:a16="http://schemas.microsoft.com/office/drawing/2014/main" val="20006"/>
                    </a:ext>
                  </a:extLst>
                </a:gridCol>
                <a:gridCol w="967400">
                  <a:extLst>
                    <a:ext uri="{9D8B030D-6E8A-4147-A177-3AD203B41FA5}">
                      <a16:colId xmlns:a16="http://schemas.microsoft.com/office/drawing/2014/main" val="20007"/>
                    </a:ext>
                  </a:extLst>
                </a:gridCol>
                <a:gridCol w="967400">
                  <a:extLst>
                    <a:ext uri="{9D8B030D-6E8A-4147-A177-3AD203B41FA5}">
                      <a16:colId xmlns:a16="http://schemas.microsoft.com/office/drawing/2014/main" val="20008"/>
                    </a:ext>
                  </a:extLst>
                </a:gridCol>
                <a:gridCol w="967400">
                  <a:extLst>
                    <a:ext uri="{9D8B030D-6E8A-4147-A177-3AD203B41FA5}">
                      <a16:colId xmlns:a16="http://schemas.microsoft.com/office/drawing/2014/main" val="20009"/>
                    </a:ext>
                  </a:extLst>
                </a:gridCol>
              </a:tblGrid>
              <a:tr h="3017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tc>
                <a:tc gridSpan="9">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Quantile</a:t>
                      </a:r>
                      <a:endParaRPr sz="1800" u="none" strike="noStrike" cap="none">
                        <a:latin typeface="Cambria"/>
                        <a:ea typeface="Cambria"/>
                        <a:cs typeface="Cambria"/>
                        <a:sym typeface="Cambria"/>
                      </a:endParaRPr>
                    </a:p>
                  </a:txBody>
                  <a:tcPr marL="21500" marR="2150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017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tc>
                <a:tc gridSpan="4">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Healthy Weight</a:t>
                      </a:r>
                      <a:endParaRPr sz="1800" u="none" strike="noStrike" cap="none">
                        <a:latin typeface="Cambria"/>
                        <a:ea typeface="Cambria"/>
                        <a:cs typeface="Cambria"/>
                        <a:sym typeface="Cambria"/>
                      </a:endParaRPr>
                    </a:p>
                  </a:txBody>
                  <a:tcPr marL="21500" marR="21500" marT="0" marB="0" anchor="b">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Overweight</a:t>
                      </a:r>
                      <a:endParaRPr sz="1800" u="none" strike="noStrike" cap="none">
                        <a:latin typeface="Cambria"/>
                        <a:ea typeface="Cambria"/>
                        <a:cs typeface="Cambria"/>
                        <a:sym typeface="Cambria"/>
                      </a:endParaRPr>
                    </a:p>
                  </a:txBody>
                  <a:tcPr marL="21500" marR="21500" marT="0" marB="0" anchor="b">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gridSpan="2">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Obese</a:t>
                      </a:r>
                      <a:endParaRPr sz="1800" u="none" strike="noStrike" cap="none">
                        <a:latin typeface="Cambria"/>
                        <a:ea typeface="Cambria"/>
                        <a:cs typeface="Cambria"/>
                        <a:sym typeface="Cambria"/>
                      </a:endParaRPr>
                    </a:p>
                  </a:txBody>
                  <a:tcPr marL="21500" marR="21500" marT="0" marB="0" anchor="b">
                    <a:lnB w="12700"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1"/>
                  </a:ext>
                </a:extLst>
              </a:tr>
              <a:tr h="3017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0.1</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0.2</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0.3</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0.4</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0.5</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0.6</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0.7</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0.8</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0.9</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017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 </a:t>
                      </a:r>
                      <a:endParaRPr sz="1800" u="none" strike="noStrike" cap="none" dirty="0">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3"/>
                  </a:ext>
                </a:extLst>
              </a:tr>
              <a:tr h="876075">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Law Implemented</a:t>
                      </a:r>
                      <a:endParaRPr sz="1800" u="none" strike="noStrike" cap="none">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-0.13</a:t>
                      </a:r>
                      <a:endParaRPr sz="1400" u="none" strike="noStrike" cap="none" dirty="0"/>
                    </a:p>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(0.057)</a:t>
                      </a:r>
                      <a:endParaRPr sz="1800" u="none" strike="noStrike" cap="none" dirty="0">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-0.188</a:t>
                      </a:r>
                      <a:endParaRPr sz="1400" u="none" strike="noStrike" cap="none" dirty="0"/>
                    </a:p>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(0.060)</a:t>
                      </a:r>
                      <a:endParaRPr sz="1800" u="none" strike="noStrike" cap="none" dirty="0">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-0.192</a:t>
                      </a:r>
                      <a:endParaRPr sz="1400" u="none" strike="noStrike" cap="none" dirty="0"/>
                    </a:p>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(0.062)</a:t>
                      </a:r>
                      <a:endParaRPr sz="1800" u="none" strike="noStrike" cap="none" dirty="0">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-0.142</a:t>
                      </a:r>
                      <a:endParaRPr sz="1400" u="none" strike="noStrike" cap="none" dirty="0"/>
                    </a:p>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(0.073)</a:t>
                      </a:r>
                      <a:endParaRPr sz="1800" u="none" strike="noStrike" cap="none" dirty="0">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-0.090</a:t>
                      </a:r>
                      <a:endParaRPr sz="1400" u="none" strike="noStrike" cap="none" dirty="0"/>
                    </a:p>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(0.082)</a:t>
                      </a:r>
                      <a:endParaRPr sz="1800" u="none" strike="noStrike" cap="none" dirty="0">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-0.181</a:t>
                      </a:r>
                      <a:endParaRPr sz="1400" u="none" strike="noStrike" cap="none" dirty="0"/>
                    </a:p>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(0.096)</a:t>
                      </a:r>
                      <a:endParaRPr sz="1800" u="none" strike="noStrike" cap="none" dirty="0">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-0.142</a:t>
                      </a:r>
                      <a:endParaRPr sz="1400" u="none" strike="noStrike" cap="none" dirty="0"/>
                    </a:p>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(0.091)</a:t>
                      </a:r>
                      <a:endParaRPr sz="1800" u="none" strike="noStrike" cap="none" dirty="0">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-0.188</a:t>
                      </a:r>
                      <a:endParaRPr sz="1400" u="none" strike="noStrike" cap="none" dirty="0"/>
                    </a:p>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(0.102)</a:t>
                      </a:r>
                      <a:endParaRPr sz="1800" u="none" strike="noStrike" cap="none" dirty="0">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-0.407</a:t>
                      </a:r>
                      <a:endParaRPr sz="1400" u="none" strike="noStrike" cap="none" dirty="0"/>
                    </a:p>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(0.137)</a:t>
                      </a:r>
                      <a:endParaRPr sz="1800" u="none" strike="noStrike" cap="none" dirty="0">
                        <a:latin typeface="Cambria"/>
                        <a:ea typeface="Cambria"/>
                        <a:cs typeface="Cambria"/>
                        <a:sym typeface="Cambria"/>
                      </a:endParaRPr>
                    </a:p>
                  </a:txBody>
                  <a:tcPr marL="21500" marR="21500" marT="0" marB="0"/>
                </a:tc>
                <a:extLst>
                  <a:ext uri="{0D108BD9-81ED-4DB2-BD59-A6C34878D82A}">
                    <a16:rowId xmlns:a16="http://schemas.microsoft.com/office/drawing/2014/main" val="10004"/>
                  </a:ext>
                </a:extLst>
              </a:tr>
              <a:tr h="30170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 </a:t>
                      </a:r>
                      <a:endParaRPr sz="1800" u="none" strike="noStrike" cap="none">
                        <a:latin typeface="Cambria"/>
                        <a:ea typeface="Cambria"/>
                        <a:cs typeface="Cambria"/>
                        <a:sym typeface="Cambria"/>
                      </a:endParaRPr>
                    </a:p>
                  </a:txBody>
                  <a:tcPr marL="21500" marR="21500" marT="0" marB="0"/>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 </a:t>
                      </a:r>
                      <a:endParaRPr sz="1800" u="none" strike="noStrike" cap="none" dirty="0">
                        <a:latin typeface="Cambria"/>
                        <a:ea typeface="Cambria"/>
                        <a:cs typeface="Cambria"/>
                        <a:sym typeface="Cambria"/>
                      </a:endParaRPr>
                    </a:p>
                  </a:txBody>
                  <a:tcPr marL="21500" marR="21500" marT="0" marB="0"/>
                </a:tc>
                <a:extLst>
                  <a:ext uri="{0D108BD9-81ED-4DB2-BD59-A6C34878D82A}">
                    <a16:rowId xmlns:a16="http://schemas.microsoft.com/office/drawing/2014/main" val="10007"/>
                  </a:ext>
                </a:extLst>
              </a:tr>
              <a:tr h="336950">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t>BMI at Quantile</a:t>
                      </a:r>
                      <a:endParaRPr sz="1800" u="none" strike="noStrike" cap="none">
                        <a:latin typeface="Cambria"/>
                        <a:ea typeface="Cambria"/>
                        <a:cs typeface="Cambria"/>
                        <a:sym typeface="Cambria"/>
                      </a:endParaRPr>
                    </a:p>
                  </a:txBody>
                  <a:tcPr marL="21500" marR="21500"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20.80</a:t>
                      </a:r>
                      <a:endParaRPr sz="1800" u="none" strike="noStrike" cap="none">
                        <a:latin typeface="Cambria"/>
                        <a:ea typeface="Cambria"/>
                        <a:cs typeface="Cambria"/>
                        <a:sym typeface="Cambria"/>
                      </a:endParaRPr>
                    </a:p>
                  </a:txBody>
                  <a:tcPr marL="21500" marR="21500"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22.35</a:t>
                      </a:r>
                      <a:endParaRPr sz="1800" u="none" strike="noStrike" cap="none">
                        <a:latin typeface="Cambria"/>
                        <a:ea typeface="Cambria"/>
                        <a:cs typeface="Cambria"/>
                        <a:sym typeface="Cambria"/>
                      </a:endParaRPr>
                    </a:p>
                  </a:txBody>
                  <a:tcPr marL="21500" marR="21500"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23.54</a:t>
                      </a:r>
                      <a:endParaRPr sz="1800" u="none" strike="noStrike" cap="none">
                        <a:latin typeface="Cambria"/>
                        <a:ea typeface="Cambria"/>
                        <a:cs typeface="Cambria"/>
                        <a:sym typeface="Cambria"/>
                      </a:endParaRPr>
                    </a:p>
                  </a:txBody>
                  <a:tcPr marL="21500" marR="21500"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24.61</a:t>
                      </a:r>
                      <a:endParaRPr sz="1800" u="none" strike="noStrike" cap="none">
                        <a:latin typeface="Cambria"/>
                        <a:ea typeface="Cambria"/>
                        <a:cs typeface="Cambria"/>
                        <a:sym typeface="Cambria"/>
                      </a:endParaRPr>
                    </a:p>
                  </a:txBody>
                  <a:tcPr marL="21500" marR="21500"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25.80</a:t>
                      </a:r>
                      <a:endParaRPr sz="1800" u="none" strike="noStrike" cap="none">
                        <a:latin typeface="Cambria"/>
                        <a:ea typeface="Cambria"/>
                        <a:cs typeface="Cambria"/>
                        <a:sym typeface="Cambria"/>
                      </a:endParaRPr>
                    </a:p>
                  </a:txBody>
                  <a:tcPr marL="21500" marR="21500"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27.02</a:t>
                      </a:r>
                      <a:endParaRPr sz="1800" u="none" strike="noStrike" cap="none">
                        <a:latin typeface="Cambria"/>
                        <a:ea typeface="Cambria"/>
                        <a:cs typeface="Cambria"/>
                        <a:sym typeface="Cambria"/>
                      </a:endParaRPr>
                    </a:p>
                  </a:txBody>
                  <a:tcPr marL="21500" marR="21500"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28.40</a:t>
                      </a:r>
                      <a:endParaRPr sz="1800" u="none" strike="noStrike" cap="none">
                        <a:latin typeface="Cambria"/>
                        <a:ea typeface="Cambria"/>
                        <a:cs typeface="Cambria"/>
                        <a:sym typeface="Cambria"/>
                      </a:endParaRPr>
                    </a:p>
                  </a:txBody>
                  <a:tcPr marL="21500" marR="21500"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a:t>30.36</a:t>
                      </a:r>
                      <a:endParaRPr sz="1800" u="none" strike="noStrike" cap="none">
                        <a:latin typeface="Cambria"/>
                        <a:ea typeface="Cambria"/>
                        <a:cs typeface="Cambria"/>
                        <a:sym typeface="Cambria"/>
                      </a:endParaRPr>
                    </a:p>
                  </a:txBody>
                  <a:tcPr marL="21500" marR="21500" marT="0" marB="0">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800"/>
                        <a:buFont typeface="Arial"/>
                        <a:buNone/>
                      </a:pPr>
                      <a:r>
                        <a:rPr lang="en-US" sz="1800" u="none" strike="noStrike" cap="none" dirty="0"/>
                        <a:t>33.55</a:t>
                      </a:r>
                      <a:endParaRPr sz="1800" u="none" strike="noStrike" cap="none" dirty="0">
                        <a:latin typeface="Cambria"/>
                        <a:ea typeface="Cambria"/>
                        <a:cs typeface="Cambria"/>
                        <a:sym typeface="Cambria"/>
                      </a:endParaRPr>
                    </a:p>
                  </a:txBody>
                  <a:tcPr marL="21500" marR="21500" marT="0" marB="0">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
        <p:nvSpPr>
          <p:cNvPr id="387" name="Google Shape;387;g2d48bd144ee_0_16"/>
          <p:cNvSpPr txBox="1"/>
          <p:nvPr/>
        </p:nvSpPr>
        <p:spPr>
          <a:xfrm>
            <a:off x="10454375" y="6418000"/>
            <a:ext cx="1845900" cy="29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sng" strike="noStrike" cap="none">
                <a:solidFill>
                  <a:schemeClr val="hlink"/>
                </a:solidFill>
                <a:latin typeface="Merriweather"/>
                <a:ea typeface="Merriweather"/>
                <a:cs typeface="Merriweather"/>
                <a:sym typeface="Merriweather"/>
                <a:hlinkClick r:id="rId3" action="ppaction://hlinksldjump"/>
              </a:rPr>
              <a:t>Back to slide</a:t>
            </a:r>
            <a:endParaRPr sz="1200" b="0" i="0" u="none" strike="noStrike" cap="none">
              <a:solidFill>
                <a:schemeClr val="dk1"/>
              </a:solidFill>
              <a:latin typeface="Merriweather"/>
              <a:ea typeface="Merriweather"/>
              <a:cs typeface="Merriweather"/>
              <a:sym typeface="Merriweathe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5"/>
          <p:cNvSpPr txBox="1">
            <a:spLocks noGrp="1"/>
          </p:cNvSpPr>
          <p:nvPr>
            <p:ph type="title"/>
          </p:nvPr>
        </p:nvSpPr>
        <p:spPr>
          <a:xfrm>
            <a:off x="250257" y="365125"/>
            <a:ext cx="11103543"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What We Do</a:t>
            </a:r>
            <a:endParaRPr/>
          </a:p>
        </p:txBody>
      </p:sp>
      <p:sp>
        <p:nvSpPr>
          <p:cNvPr id="109" name="Google Shape;109;p5"/>
          <p:cNvSpPr txBox="1">
            <a:spLocks noGrp="1"/>
          </p:cNvSpPr>
          <p:nvPr>
            <p:ph type="body" idx="1"/>
          </p:nvPr>
        </p:nvSpPr>
        <p:spPr>
          <a:xfrm>
            <a:off x="623500" y="1996775"/>
            <a:ext cx="11175000" cy="4689000"/>
          </a:xfrm>
          <a:prstGeom prst="rect">
            <a:avLst/>
          </a:prstGeom>
          <a:noFill/>
          <a:ln>
            <a:noFill/>
          </a:ln>
        </p:spPr>
        <p:txBody>
          <a:bodyPr spcFirstLastPara="1" wrap="square" lIns="91425" tIns="45700" rIns="91425" bIns="45700" anchor="t" anchorCtr="0">
            <a:normAutofit/>
          </a:bodyPr>
          <a:lstStyle/>
          <a:p>
            <a:pPr marL="228600" lvl="0" indent="-228600" algn="l" rtl="0">
              <a:lnSpc>
                <a:spcPct val="115000"/>
              </a:lnSpc>
              <a:spcBef>
                <a:spcPts val="0"/>
              </a:spcBef>
              <a:spcAft>
                <a:spcPts val="0"/>
              </a:spcAft>
              <a:buClr>
                <a:schemeClr val="dk1"/>
              </a:buClr>
              <a:buSzPts val="2400"/>
              <a:buChar char="●"/>
            </a:pPr>
            <a:r>
              <a:rPr lang="en-US" sz="2400" dirty="0"/>
              <a:t>Explore these issues in the context of mandates for chain restaurants to post calorie counts on menus/menu boards</a:t>
            </a:r>
            <a:endParaRPr dirty="0"/>
          </a:p>
          <a:p>
            <a:pPr marL="685800" lvl="1" indent="-228600" algn="l" rtl="0">
              <a:lnSpc>
                <a:spcPct val="115000"/>
              </a:lnSpc>
              <a:spcBef>
                <a:spcPts val="500"/>
              </a:spcBef>
              <a:spcAft>
                <a:spcPts val="0"/>
              </a:spcAft>
              <a:buClr>
                <a:schemeClr val="dk1"/>
              </a:buClr>
              <a:buSzPts val="2000"/>
              <a:buChar char="○"/>
            </a:pPr>
            <a:r>
              <a:rPr lang="en-US" sz="2000" dirty="0"/>
              <a:t>Salience of the information “nudges” individuals to make healthier choices</a:t>
            </a:r>
            <a:endParaRPr dirty="0"/>
          </a:p>
          <a:p>
            <a:pPr marL="228600" lvl="0" indent="-228600" algn="l" rtl="0">
              <a:lnSpc>
                <a:spcPct val="115000"/>
              </a:lnSpc>
              <a:spcBef>
                <a:spcPts val="1000"/>
              </a:spcBef>
              <a:spcAft>
                <a:spcPts val="0"/>
              </a:spcAft>
              <a:buClr>
                <a:schemeClr val="dk1"/>
              </a:buClr>
              <a:buSzPts val="2400"/>
              <a:buChar char="●"/>
            </a:pPr>
            <a:r>
              <a:rPr lang="en-US" sz="2400" dirty="0"/>
              <a:t>Calorie posting provision in the Affordable Care Act (ACA) took effect in 2018</a:t>
            </a:r>
            <a:endParaRPr dirty="0"/>
          </a:p>
          <a:p>
            <a:pPr marL="685800" lvl="1" indent="-228600" algn="l" rtl="0">
              <a:lnSpc>
                <a:spcPct val="115000"/>
              </a:lnSpc>
              <a:spcBef>
                <a:spcPts val="500"/>
              </a:spcBef>
              <a:spcAft>
                <a:spcPts val="0"/>
              </a:spcAft>
              <a:buClr>
                <a:schemeClr val="dk1"/>
              </a:buClr>
              <a:buSzPts val="2000"/>
              <a:buChar char="○"/>
            </a:pPr>
            <a:r>
              <a:rPr lang="en-US" sz="2000" dirty="0"/>
              <a:t>We study local/state mandates that took effect prior to the ACA</a:t>
            </a:r>
            <a:endParaRPr sz="900" dirty="0"/>
          </a:p>
          <a:p>
            <a:pPr marL="228600" lvl="0" indent="-228600" algn="l" rtl="0">
              <a:lnSpc>
                <a:spcPct val="115000"/>
              </a:lnSpc>
              <a:spcBef>
                <a:spcPts val="1000"/>
              </a:spcBef>
              <a:spcAft>
                <a:spcPts val="0"/>
              </a:spcAft>
              <a:buClr>
                <a:schemeClr val="dk1"/>
              </a:buClr>
              <a:buSzPts val="2400"/>
              <a:buChar char="●"/>
            </a:pPr>
            <a:r>
              <a:rPr lang="en-US" sz="2400" dirty="0"/>
              <a:t>Our main objectives:</a:t>
            </a:r>
            <a:endParaRPr dirty="0"/>
          </a:p>
          <a:p>
            <a:pPr marL="685800" lvl="1" indent="-214870" algn="l" rtl="0">
              <a:lnSpc>
                <a:spcPct val="115000"/>
              </a:lnSpc>
              <a:spcBef>
                <a:spcPts val="500"/>
              </a:spcBef>
              <a:spcAft>
                <a:spcPts val="0"/>
              </a:spcAft>
              <a:buClr>
                <a:schemeClr val="dk1"/>
              </a:buClr>
              <a:buSzPts val="1784"/>
              <a:buChar char="○"/>
            </a:pPr>
            <a:r>
              <a:rPr lang="en-US" sz="1783" dirty="0"/>
              <a:t>Develop theoretical model of calorie labels to guide empirical analysis and interpretation of results</a:t>
            </a:r>
            <a:endParaRPr sz="2183" dirty="0"/>
          </a:p>
          <a:p>
            <a:pPr marL="685800" lvl="1" indent="-214870" algn="l" rtl="0">
              <a:lnSpc>
                <a:spcPct val="115000"/>
              </a:lnSpc>
              <a:spcBef>
                <a:spcPts val="500"/>
              </a:spcBef>
              <a:spcAft>
                <a:spcPts val="0"/>
              </a:spcAft>
              <a:buClr>
                <a:schemeClr val="dk1"/>
              </a:buClr>
              <a:buSzPts val="1784"/>
              <a:buChar char="○"/>
            </a:pPr>
            <a:r>
              <a:rPr lang="en-US" sz="1783" dirty="0"/>
              <a:t>Examine patterns of impacts on obesity and consumer well-being in an attempt to begin to understand not just </a:t>
            </a:r>
            <a:r>
              <a:rPr lang="en-US" sz="1783" i="1" dirty="0"/>
              <a:t>whether</a:t>
            </a:r>
            <a:r>
              <a:rPr lang="en-US" sz="1783" dirty="0"/>
              <a:t> calorie labeling nudges “work”, but also </a:t>
            </a:r>
            <a:r>
              <a:rPr lang="en-US" sz="1783" i="1" dirty="0"/>
              <a:t>why</a:t>
            </a:r>
            <a:endParaRPr sz="2183"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g30c204b0555_0_6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Overview of empirical results</a:t>
            </a:r>
            <a:endParaRPr/>
          </a:p>
        </p:txBody>
      </p:sp>
      <p:sp>
        <p:nvSpPr>
          <p:cNvPr id="115" name="Google Shape;115;g30c204b0555_0_6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457200" lvl="0" indent="0" algn="l" rtl="0">
              <a:lnSpc>
                <a:spcPct val="90000"/>
              </a:lnSpc>
              <a:spcBef>
                <a:spcPts val="1000"/>
              </a:spcBef>
              <a:spcAft>
                <a:spcPts val="0"/>
              </a:spcAft>
              <a:buSzPts val="1800"/>
              <a:buNone/>
            </a:pPr>
            <a:endParaRPr dirty="0"/>
          </a:p>
          <a:p>
            <a:pPr marL="457200" lvl="0" indent="-342900" algn="l" rtl="0">
              <a:lnSpc>
                <a:spcPct val="90000"/>
              </a:lnSpc>
              <a:spcBef>
                <a:spcPts val="1000"/>
              </a:spcBef>
              <a:spcAft>
                <a:spcPts val="0"/>
              </a:spcAft>
              <a:buSzPts val="1800"/>
              <a:buAutoNum type="arabicPeriod"/>
            </a:pPr>
            <a:r>
              <a:rPr lang="en-US" dirty="0"/>
              <a:t>Calorie labels reduce calorie consumption for everyone</a:t>
            </a:r>
            <a:br>
              <a:rPr lang="en-US" dirty="0"/>
            </a:br>
            <a:br>
              <a:rPr lang="en-US" dirty="0"/>
            </a:br>
            <a:br>
              <a:rPr lang="en-US" dirty="0"/>
            </a:br>
            <a:endParaRPr dirty="0"/>
          </a:p>
          <a:p>
            <a:pPr marL="457200" lvl="0" indent="-342900" algn="l" rtl="0">
              <a:lnSpc>
                <a:spcPct val="90000"/>
              </a:lnSpc>
              <a:spcBef>
                <a:spcPts val="0"/>
              </a:spcBef>
              <a:spcAft>
                <a:spcPts val="0"/>
              </a:spcAft>
              <a:buSzPts val="1800"/>
              <a:buAutoNum type="arabicPeriod"/>
            </a:pPr>
            <a:r>
              <a:rPr lang="en-US" dirty="0"/>
              <a:t>Calorie labels have heterogeneous welfare effects:</a:t>
            </a:r>
            <a:br>
              <a:rPr lang="en-US" dirty="0"/>
            </a:br>
            <a:endParaRPr dirty="0"/>
          </a:p>
          <a:p>
            <a:pPr marL="914400" lvl="1" indent="-342900" algn="l" rtl="0">
              <a:lnSpc>
                <a:spcPct val="90000"/>
              </a:lnSpc>
              <a:spcBef>
                <a:spcPts val="0"/>
              </a:spcBef>
              <a:spcAft>
                <a:spcPts val="0"/>
              </a:spcAft>
              <a:buSzPts val="1800"/>
              <a:buAutoNum type="alphaLcPeriod"/>
            </a:pPr>
            <a:r>
              <a:rPr lang="en-US" dirty="0"/>
              <a:t>Welfare is reduced for those with healthy BMI</a:t>
            </a:r>
            <a:br>
              <a:rPr lang="en-US" dirty="0"/>
            </a:br>
            <a:endParaRPr dirty="0"/>
          </a:p>
          <a:p>
            <a:pPr marL="914400" lvl="1" indent="-342900" algn="l" rtl="0">
              <a:lnSpc>
                <a:spcPct val="90000"/>
              </a:lnSpc>
              <a:spcBef>
                <a:spcPts val="0"/>
              </a:spcBef>
              <a:spcAft>
                <a:spcPts val="0"/>
              </a:spcAft>
              <a:buSzPts val="1800"/>
              <a:buAutoNum type="alphaLcPeriod"/>
            </a:pPr>
            <a:r>
              <a:rPr lang="en-US" dirty="0"/>
              <a:t>But not for those who are overweight/obese</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g30bbd6cc532_1_151"/>
          <p:cNvSpPr txBox="1">
            <a:spLocks noGrp="1"/>
          </p:cNvSpPr>
          <p:nvPr>
            <p:ph type="title"/>
          </p:nvPr>
        </p:nvSpPr>
        <p:spPr>
          <a:xfrm>
            <a:off x="831850" y="642938"/>
            <a:ext cx="10515600" cy="2852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SzPts val="6000"/>
              <a:buNone/>
            </a:pPr>
            <a:r>
              <a:rPr lang="en-US"/>
              <a:t>Theoretical model</a:t>
            </a:r>
            <a:endParaRPr/>
          </a:p>
        </p:txBody>
      </p:sp>
      <p:sp>
        <p:nvSpPr>
          <p:cNvPr id="121" name="Google Shape;121;g30bbd6cc532_1_151"/>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2400"/>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g30bbd6cc532_1_10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sz="4300"/>
              <a:t>A Theory of Calories and Meal Choices</a:t>
            </a:r>
            <a:endParaRPr sz="4300"/>
          </a:p>
        </p:txBody>
      </p:sp>
      <p:sp>
        <p:nvSpPr>
          <p:cNvPr id="127" name="Google Shape;127;g30bbd6cc532_1_10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fontScale="92500" lnSpcReduction="10000"/>
          </a:bodyPr>
          <a:lstStyle/>
          <a:p>
            <a:pPr marL="457200" lvl="0" indent="-393065" algn="l" rtl="0">
              <a:lnSpc>
                <a:spcPct val="115000"/>
              </a:lnSpc>
              <a:spcBef>
                <a:spcPts val="0"/>
              </a:spcBef>
              <a:spcAft>
                <a:spcPts val="0"/>
              </a:spcAft>
              <a:buSzPct val="100000"/>
              <a:buFont typeface="Merriweather"/>
              <a:buChar char="●"/>
            </a:pPr>
            <a:r>
              <a:rPr lang="en-US" dirty="0"/>
              <a:t>Individuals select a meal </a:t>
            </a:r>
            <a:r>
              <a:rPr lang="en-US" i="1" dirty="0"/>
              <a:t>x</a:t>
            </a:r>
            <a:r>
              <a:rPr lang="en-US" dirty="0"/>
              <a:t> given a menu and also choose outside calories      in a given choice environment </a:t>
            </a:r>
            <a:r>
              <a:rPr lang="en-US" i="1" dirty="0"/>
              <a:t>e</a:t>
            </a:r>
            <a:endParaRPr dirty="0"/>
          </a:p>
          <a:p>
            <a:pPr marL="914400" lvl="1" indent="-393065" algn="l" rtl="0">
              <a:lnSpc>
                <a:spcPct val="115000"/>
              </a:lnSpc>
              <a:spcBef>
                <a:spcPts val="0"/>
              </a:spcBef>
              <a:spcAft>
                <a:spcPts val="0"/>
              </a:spcAft>
              <a:buSzPct val="100000"/>
              <a:buFont typeface="Merriweather"/>
              <a:buChar char="○"/>
            </a:pPr>
            <a:r>
              <a:rPr lang="en-US" sz="2800" dirty="0"/>
              <a:t>Meal calories</a:t>
            </a:r>
            <a:endParaRPr sz="2800" dirty="0"/>
          </a:p>
          <a:p>
            <a:pPr marL="914400" lvl="1" indent="-393065" algn="l" rtl="0">
              <a:lnSpc>
                <a:spcPct val="115000"/>
              </a:lnSpc>
              <a:spcBef>
                <a:spcPts val="0"/>
              </a:spcBef>
              <a:spcAft>
                <a:spcPts val="0"/>
              </a:spcAft>
              <a:buSzPct val="100000"/>
              <a:buFont typeface="Merriweather"/>
              <a:buChar char="○"/>
            </a:pPr>
            <a:r>
              <a:rPr lang="en-US" sz="2800" dirty="0"/>
              <a:t>Total calories</a:t>
            </a:r>
            <a:br>
              <a:rPr lang="en-US" sz="2800" dirty="0"/>
            </a:br>
            <a:endParaRPr sz="2800" dirty="0"/>
          </a:p>
          <a:p>
            <a:pPr marL="457200" lvl="0" indent="-334327" algn="l" rtl="0">
              <a:lnSpc>
                <a:spcPct val="115000"/>
              </a:lnSpc>
              <a:spcBef>
                <a:spcPts val="0"/>
              </a:spcBef>
              <a:spcAft>
                <a:spcPts val="0"/>
              </a:spcAft>
              <a:buSzPct val="64285"/>
              <a:buChar char="●"/>
            </a:pPr>
            <a:r>
              <a:rPr lang="en-US" dirty="0"/>
              <a:t>Environment </a:t>
            </a:r>
            <a:r>
              <a:rPr lang="en-US" i="1" dirty="0"/>
              <a:t>e = </a:t>
            </a:r>
            <a:r>
              <a:rPr lang="en-US" dirty="0"/>
              <a:t>0 means no nudge, and </a:t>
            </a:r>
            <a:r>
              <a:rPr lang="en-US" i="1" dirty="0"/>
              <a:t>e = </a:t>
            </a:r>
            <a:r>
              <a:rPr lang="en-US" dirty="0"/>
              <a:t>1</a:t>
            </a:r>
            <a:r>
              <a:rPr lang="en-US" i="1" dirty="0"/>
              <a:t> </a:t>
            </a:r>
            <a:r>
              <a:rPr lang="en-US" dirty="0"/>
              <a:t>means that the nudge (calorie labels) is active</a:t>
            </a:r>
            <a:br>
              <a:rPr lang="en-US" dirty="0"/>
            </a:br>
            <a:endParaRPr dirty="0"/>
          </a:p>
          <a:p>
            <a:pPr marL="457200" lvl="0" indent="-334327" algn="l" rtl="0">
              <a:lnSpc>
                <a:spcPct val="115000"/>
              </a:lnSpc>
              <a:spcBef>
                <a:spcPts val="0"/>
              </a:spcBef>
              <a:spcAft>
                <a:spcPts val="0"/>
              </a:spcAft>
              <a:buSzPct val="64285"/>
              <a:buChar char="●"/>
            </a:pPr>
            <a:r>
              <a:rPr lang="en-US" dirty="0"/>
              <a:t>The individual has beliefs 	  about the calories of the meal, and these depend on the environment</a:t>
            </a:r>
            <a:endParaRPr i="1" dirty="0"/>
          </a:p>
        </p:txBody>
      </p:sp>
      <p:pic>
        <p:nvPicPr>
          <p:cNvPr id="128" name="Google Shape;128;g30bbd6cc532_1_105"/>
          <p:cNvPicPr preferRelativeResize="0"/>
          <p:nvPr/>
        </p:nvPicPr>
        <p:blipFill rotWithShape="1">
          <a:blip r:embed="rId3">
            <a:alphaModFix/>
          </a:blip>
          <a:srcRect/>
          <a:stretch/>
        </p:blipFill>
        <p:spPr>
          <a:xfrm>
            <a:off x="5618076" y="5167100"/>
            <a:ext cx="895900" cy="419375"/>
          </a:xfrm>
          <a:prstGeom prst="rect">
            <a:avLst/>
          </a:prstGeom>
          <a:noFill/>
          <a:ln>
            <a:noFill/>
          </a:ln>
        </p:spPr>
      </p:pic>
      <p:pic>
        <p:nvPicPr>
          <p:cNvPr id="129" name="Google Shape;129;g30bbd6cc532_1_105"/>
          <p:cNvPicPr preferRelativeResize="0"/>
          <p:nvPr/>
        </p:nvPicPr>
        <p:blipFill rotWithShape="1">
          <a:blip r:embed="rId4">
            <a:alphaModFix/>
          </a:blip>
          <a:srcRect/>
          <a:stretch/>
        </p:blipFill>
        <p:spPr>
          <a:xfrm>
            <a:off x="4161863" y="2675213"/>
            <a:ext cx="1724025" cy="885825"/>
          </a:xfrm>
          <a:prstGeom prst="rect">
            <a:avLst/>
          </a:prstGeom>
          <a:noFill/>
          <a:ln>
            <a:noFill/>
          </a:ln>
        </p:spPr>
      </p:pic>
      <p:pic>
        <p:nvPicPr>
          <p:cNvPr id="130" name="Google Shape;130;g30bbd6cc532_1_105"/>
          <p:cNvPicPr preferRelativeResize="0"/>
          <p:nvPr/>
        </p:nvPicPr>
        <p:blipFill rotWithShape="1">
          <a:blip r:embed="rId5">
            <a:alphaModFix/>
          </a:blip>
          <a:srcRect/>
          <a:stretch/>
        </p:blipFill>
        <p:spPr>
          <a:xfrm>
            <a:off x="4024375" y="2352950"/>
            <a:ext cx="249500" cy="3222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g30bbd6cc532_1_11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sz="4300"/>
              <a:t>A Theory of Calories and Meal Choices</a:t>
            </a:r>
            <a:endParaRPr sz="4300"/>
          </a:p>
        </p:txBody>
      </p:sp>
      <p:sp>
        <p:nvSpPr>
          <p:cNvPr id="136" name="Google Shape;136;g30bbd6cc532_1_112"/>
          <p:cNvSpPr txBox="1">
            <a:spLocks noGrp="1"/>
          </p:cNvSpPr>
          <p:nvPr>
            <p:ph type="body" idx="1"/>
          </p:nvPr>
        </p:nvSpPr>
        <p:spPr>
          <a:xfrm>
            <a:off x="790375" y="1825625"/>
            <a:ext cx="10515600" cy="43512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t>Experienced utility:</a:t>
            </a:r>
            <a:endParaRPr/>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r>
              <a:rPr lang="en-US"/>
              <a:t>Decision utility:</a:t>
            </a:r>
            <a:endParaRPr/>
          </a:p>
        </p:txBody>
      </p:sp>
      <p:pic>
        <p:nvPicPr>
          <p:cNvPr id="137" name="Google Shape;137;g30bbd6cc532_1_112"/>
          <p:cNvPicPr preferRelativeResize="0"/>
          <p:nvPr/>
        </p:nvPicPr>
        <p:blipFill rotWithShape="1">
          <a:blip r:embed="rId3">
            <a:alphaModFix/>
          </a:blip>
          <a:srcRect/>
          <a:stretch/>
        </p:blipFill>
        <p:spPr>
          <a:xfrm>
            <a:off x="1192425" y="2647652"/>
            <a:ext cx="7607250" cy="897425"/>
          </a:xfrm>
          <a:prstGeom prst="rect">
            <a:avLst/>
          </a:prstGeom>
          <a:noFill/>
          <a:ln>
            <a:noFill/>
          </a:ln>
        </p:spPr>
      </p:pic>
      <p:pic>
        <p:nvPicPr>
          <p:cNvPr id="138" name="Google Shape;138;g30bbd6cc532_1_112"/>
          <p:cNvPicPr preferRelativeResize="0"/>
          <p:nvPr/>
        </p:nvPicPr>
        <p:blipFill rotWithShape="1">
          <a:blip r:embed="rId4">
            <a:alphaModFix/>
          </a:blip>
          <a:srcRect/>
          <a:stretch/>
        </p:blipFill>
        <p:spPr>
          <a:xfrm>
            <a:off x="1192425" y="5048450"/>
            <a:ext cx="10218449" cy="827950"/>
          </a:xfrm>
          <a:prstGeom prst="rect">
            <a:avLst/>
          </a:prstGeom>
          <a:noFill/>
          <a:ln>
            <a:noFill/>
          </a:ln>
        </p:spPr>
      </p:pic>
      <p:cxnSp>
        <p:nvCxnSpPr>
          <p:cNvPr id="139" name="Google Shape;139;g30bbd6cc532_1_112"/>
          <p:cNvCxnSpPr/>
          <p:nvPr/>
        </p:nvCxnSpPr>
        <p:spPr>
          <a:xfrm flipH="1">
            <a:off x="4036900" y="3491500"/>
            <a:ext cx="28800" cy="526200"/>
          </a:xfrm>
          <a:prstGeom prst="straightConnector1">
            <a:avLst/>
          </a:prstGeom>
          <a:noFill/>
          <a:ln w="28575" cap="flat" cmpd="sng">
            <a:solidFill>
              <a:schemeClr val="dk2"/>
            </a:solidFill>
            <a:prstDash val="solid"/>
            <a:round/>
            <a:headEnd type="none" w="sm" len="sm"/>
            <a:tailEnd type="triangle" w="med" len="med"/>
          </a:ln>
        </p:spPr>
      </p:cxnSp>
      <p:cxnSp>
        <p:nvCxnSpPr>
          <p:cNvPr id="140" name="Google Shape;140;g30bbd6cc532_1_112"/>
          <p:cNvCxnSpPr/>
          <p:nvPr/>
        </p:nvCxnSpPr>
        <p:spPr>
          <a:xfrm flipH="1">
            <a:off x="5221675" y="3500750"/>
            <a:ext cx="28800" cy="526200"/>
          </a:xfrm>
          <a:prstGeom prst="straightConnector1">
            <a:avLst/>
          </a:prstGeom>
          <a:noFill/>
          <a:ln w="28575" cap="flat" cmpd="sng">
            <a:solidFill>
              <a:schemeClr val="dk2"/>
            </a:solidFill>
            <a:prstDash val="solid"/>
            <a:round/>
            <a:headEnd type="none" w="sm" len="sm"/>
            <a:tailEnd type="triangle" w="med" len="med"/>
          </a:ln>
        </p:spPr>
      </p:cxnSp>
      <p:cxnSp>
        <p:nvCxnSpPr>
          <p:cNvPr id="141" name="Google Shape;141;g30bbd6cc532_1_112"/>
          <p:cNvCxnSpPr/>
          <p:nvPr/>
        </p:nvCxnSpPr>
        <p:spPr>
          <a:xfrm flipH="1">
            <a:off x="7363850" y="3531325"/>
            <a:ext cx="28800" cy="526200"/>
          </a:xfrm>
          <a:prstGeom prst="straightConnector1">
            <a:avLst/>
          </a:prstGeom>
          <a:noFill/>
          <a:ln w="28575" cap="flat" cmpd="sng">
            <a:solidFill>
              <a:schemeClr val="dk2"/>
            </a:solidFill>
            <a:prstDash val="solid"/>
            <a:round/>
            <a:headEnd type="none" w="sm" len="sm"/>
            <a:tailEnd type="triangle" w="med" len="med"/>
          </a:ln>
        </p:spPr>
      </p:cxnSp>
      <p:cxnSp>
        <p:nvCxnSpPr>
          <p:cNvPr id="142" name="Google Shape;142;g30bbd6cc532_1_112"/>
          <p:cNvCxnSpPr/>
          <p:nvPr/>
        </p:nvCxnSpPr>
        <p:spPr>
          <a:xfrm rot="10800000" flipH="1">
            <a:off x="9306925" y="4477150"/>
            <a:ext cx="103200" cy="642600"/>
          </a:xfrm>
          <a:prstGeom prst="straightConnector1">
            <a:avLst/>
          </a:prstGeom>
          <a:noFill/>
          <a:ln w="28575" cap="flat" cmpd="sng">
            <a:solidFill>
              <a:schemeClr val="dk2"/>
            </a:solidFill>
            <a:prstDash val="solid"/>
            <a:round/>
            <a:headEnd type="none" w="sm" len="sm"/>
            <a:tailEnd type="triangle" w="med" len="med"/>
          </a:ln>
        </p:spPr>
      </p:cxnSp>
      <p:sp>
        <p:nvSpPr>
          <p:cNvPr id="143" name="Google Shape;143;g30bbd6cc532_1_112"/>
          <p:cNvSpPr txBox="1"/>
          <p:nvPr/>
        </p:nvSpPr>
        <p:spPr>
          <a:xfrm>
            <a:off x="3473950" y="3998750"/>
            <a:ext cx="1290600" cy="32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libri"/>
                <a:ea typeface="Calibri"/>
                <a:cs typeface="Calibri"/>
                <a:sym typeface="Calibri"/>
              </a:rPr>
              <a:t>meal utility</a:t>
            </a:r>
            <a:endParaRPr sz="1200" b="0" i="0" u="none" strike="noStrike" cap="none">
              <a:solidFill>
                <a:schemeClr val="dk1"/>
              </a:solidFill>
              <a:latin typeface="Calibri"/>
              <a:ea typeface="Calibri"/>
              <a:cs typeface="Calibri"/>
              <a:sym typeface="Calibri"/>
            </a:endParaRPr>
          </a:p>
        </p:txBody>
      </p:sp>
      <p:sp>
        <p:nvSpPr>
          <p:cNvPr id="144" name="Google Shape;144;g30bbd6cc532_1_112"/>
          <p:cNvSpPr txBox="1"/>
          <p:nvPr/>
        </p:nvSpPr>
        <p:spPr>
          <a:xfrm>
            <a:off x="4935775" y="4057513"/>
            <a:ext cx="1290600" cy="32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libri"/>
                <a:ea typeface="Calibri"/>
                <a:cs typeface="Calibri"/>
                <a:sym typeface="Calibri"/>
              </a:rPr>
              <a:t>optimal weight function</a:t>
            </a:r>
            <a:endParaRPr sz="1200" b="0" i="0" u="none" strike="noStrike" cap="none">
              <a:solidFill>
                <a:schemeClr val="dk1"/>
              </a:solidFill>
              <a:latin typeface="Calibri"/>
              <a:ea typeface="Calibri"/>
              <a:cs typeface="Calibri"/>
              <a:sym typeface="Calibri"/>
            </a:endParaRPr>
          </a:p>
        </p:txBody>
      </p:sp>
      <p:sp>
        <p:nvSpPr>
          <p:cNvPr id="145" name="Google Shape;145;g30bbd6cc532_1_112"/>
          <p:cNvSpPr txBox="1"/>
          <p:nvPr/>
        </p:nvSpPr>
        <p:spPr>
          <a:xfrm>
            <a:off x="6923300" y="4057513"/>
            <a:ext cx="1290600" cy="32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libri"/>
                <a:ea typeface="Calibri"/>
                <a:cs typeface="Calibri"/>
                <a:sym typeface="Calibri"/>
              </a:rPr>
              <a:t>moral cost</a:t>
            </a:r>
            <a:endParaRPr sz="1200" b="0" i="0" u="none" strike="noStrike" cap="none">
              <a:solidFill>
                <a:schemeClr val="dk1"/>
              </a:solidFill>
              <a:latin typeface="Calibri"/>
              <a:ea typeface="Calibri"/>
              <a:cs typeface="Calibri"/>
              <a:sym typeface="Calibri"/>
            </a:endParaRPr>
          </a:p>
        </p:txBody>
      </p:sp>
      <p:sp>
        <p:nvSpPr>
          <p:cNvPr id="146" name="Google Shape;146;g30bbd6cc532_1_112"/>
          <p:cNvSpPr txBox="1"/>
          <p:nvPr/>
        </p:nvSpPr>
        <p:spPr>
          <a:xfrm>
            <a:off x="8981075" y="3981325"/>
            <a:ext cx="1827000" cy="32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Calibri"/>
                <a:ea typeface="Calibri"/>
                <a:cs typeface="Calibri"/>
                <a:sym typeface="Calibri"/>
              </a:rPr>
              <a:t>non-informational internality</a:t>
            </a:r>
            <a:endParaRPr sz="1200" b="0" i="0" u="none" strike="noStrike" cap="non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TotalTime>
  <Words>3450</Words>
  <Application>Microsoft Office PowerPoint</Application>
  <PresentationFormat>Widescreen</PresentationFormat>
  <Paragraphs>566</Paragraphs>
  <Slides>46</Slides>
  <Notes>46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Merriweather</vt:lpstr>
      <vt:lpstr>Times New Roman</vt:lpstr>
      <vt:lpstr>Arial</vt:lpstr>
      <vt:lpstr>Cambria</vt:lpstr>
      <vt:lpstr>Calibri</vt:lpstr>
      <vt:lpstr>Office Theme</vt:lpstr>
      <vt:lpstr>Chain Restaurant Calorie Posting Mandates, Obesity, and Consumer Welfare</vt:lpstr>
      <vt:lpstr>Motivation</vt:lpstr>
      <vt:lpstr>Motivating Problem: Why Do Nudges Work</vt:lpstr>
      <vt:lpstr>Calorie Labels Matter</vt:lpstr>
      <vt:lpstr>What We Do</vt:lpstr>
      <vt:lpstr>Overview of empirical results</vt:lpstr>
      <vt:lpstr>Theoretical model</vt:lpstr>
      <vt:lpstr>A Theory of Calories and Meal Choices</vt:lpstr>
      <vt:lpstr>A Theory of Calories and Meal Choices</vt:lpstr>
      <vt:lpstr>A Theory of Calories and Meal Choices</vt:lpstr>
      <vt:lpstr>Empirical result I:   Nudge decreases calories consumed</vt:lpstr>
      <vt:lpstr>Background on Calorie Labels</vt:lpstr>
      <vt:lpstr>Empirical Strategy:  Exploit Geographic Heterogeneity</vt:lpstr>
      <vt:lpstr>Empirical Strategy: Local Mandates</vt:lpstr>
      <vt:lpstr>Identification Strategy: BRFSS Data</vt:lpstr>
      <vt:lpstr>Sample Frame: BRFSS Data</vt:lpstr>
      <vt:lpstr>Expand Data: Role of Information Content</vt:lpstr>
      <vt:lpstr>BMI Effects: Regression Analysis</vt:lpstr>
      <vt:lpstr>BMI Trends</vt:lpstr>
      <vt:lpstr>BMI Effects: Regression Analysis </vt:lpstr>
      <vt:lpstr>BMI Effects: Interpreting the Magnitude</vt:lpstr>
      <vt:lpstr>Results are robust</vt:lpstr>
      <vt:lpstr>BMI Effects: Ruling out Compensating Behavior</vt:lpstr>
      <vt:lpstr>BMI Effects: Comparison to Field Experiments</vt:lpstr>
      <vt:lpstr>Empirical result II:   Heterogeneous effect on welfare</vt:lpstr>
      <vt:lpstr>Population Heterogeneity and Predictions</vt:lpstr>
      <vt:lpstr>Population Heterogeneity and Predictions</vt:lpstr>
      <vt:lpstr>Empirical Strategy: Moral Costs</vt:lpstr>
      <vt:lpstr>Step 1. Evidence on Moral Costs</vt:lpstr>
      <vt:lpstr>Step 1. Survey results on guilt and calories</vt:lpstr>
      <vt:lpstr>Step 1. Survey results on social appropriateness </vt:lpstr>
      <vt:lpstr>Step 2. Heterogeneous Effects on BMI</vt:lpstr>
      <vt:lpstr>Step 2. Effect of nudge on life satisfaction</vt:lpstr>
      <vt:lpstr>Discussion  &amp;  Conclusion</vt:lpstr>
      <vt:lpstr>Putting It All Together: A Quick Summary</vt:lpstr>
      <vt:lpstr>Literature review</vt:lpstr>
      <vt:lpstr>Discussion</vt:lpstr>
      <vt:lpstr>Conclusion</vt:lpstr>
      <vt:lpstr>Appendix</vt:lpstr>
      <vt:lpstr>BMI Estimates: Event Study Results</vt:lpstr>
      <vt:lpstr>BMI Effects: Artifact or Information</vt:lpstr>
      <vt:lpstr>Ruling out alternative interpretations</vt:lpstr>
      <vt:lpstr>Step 2. Effect of nudge on life satisfaction</vt:lpstr>
      <vt:lpstr>Life Satisfaction</vt:lpstr>
      <vt:lpstr>Heterogeneous Effects…Part I</vt:lpstr>
      <vt:lpstr>Heterogeneous Effects…Part II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Michael Home</dc:creator>
  <cp:lastModifiedBy>David Frisvold</cp:lastModifiedBy>
  <cp:revision>6</cp:revision>
  <dcterms:created xsi:type="dcterms:W3CDTF">2019-03-06T10:34:49Z</dcterms:created>
  <dcterms:modified xsi:type="dcterms:W3CDTF">2024-12-13T20:33:29Z</dcterms:modified>
</cp:coreProperties>
</file>