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3"/>
  </p:notesMasterIdLst>
  <p:sldIdLst>
    <p:sldId id="292" r:id="rId2"/>
    <p:sldId id="306" r:id="rId3"/>
    <p:sldId id="395" r:id="rId4"/>
    <p:sldId id="307" r:id="rId5"/>
    <p:sldId id="377" r:id="rId6"/>
    <p:sldId id="471" r:id="rId7"/>
    <p:sldId id="475" r:id="rId8"/>
    <p:sldId id="476" r:id="rId9"/>
    <p:sldId id="381" r:id="rId10"/>
    <p:sldId id="396" r:id="rId11"/>
    <p:sldId id="313" r:id="rId12"/>
    <p:sldId id="322" r:id="rId13"/>
    <p:sldId id="444" r:id="rId14"/>
    <p:sldId id="321" r:id="rId15"/>
    <p:sldId id="445" r:id="rId16"/>
    <p:sldId id="446" r:id="rId17"/>
    <p:sldId id="397" r:id="rId18"/>
    <p:sldId id="451" r:id="rId19"/>
    <p:sldId id="441" r:id="rId20"/>
    <p:sldId id="447" r:id="rId21"/>
    <p:sldId id="398" r:id="rId22"/>
    <p:sldId id="401" r:id="rId23"/>
    <p:sldId id="402" r:id="rId24"/>
    <p:sldId id="485" r:id="rId25"/>
    <p:sldId id="477" r:id="rId26"/>
    <p:sldId id="315" r:id="rId27"/>
    <p:sldId id="486" r:id="rId28"/>
    <p:sldId id="453" r:id="rId29"/>
    <p:sldId id="482" r:id="rId30"/>
    <p:sldId id="483" r:id="rId31"/>
    <p:sldId id="405" r:id="rId32"/>
    <p:sldId id="484" r:id="rId33"/>
    <p:sldId id="407" r:id="rId34"/>
    <p:sldId id="454" r:id="rId35"/>
    <p:sldId id="317" r:id="rId36"/>
    <p:sldId id="478" r:id="rId37"/>
    <p:sldId id="458" r:id="rId38"/>
    <p:sldId id="459" r:id="rId39"/>
    <p:sldId id="460" r:id="rId40"/>
    <p:sldId id="334" r:id="rId41"/>
    <p:sldId id="333" r:id="rId42"/>
    <p:sldId id="487" r:id="rId43"/>
    <p:sldId id="488" r:id="rId44"/>
    <p:sldId id="489" r:id="rId45"/>
    <p:sldId id="490" r:id="rId46"/>
    <p:sldId id="491" r:id="rId47"/>
    <p:sldId id="479" r:id="rId48"/>
    <p:sldId id="463" r:id="rId49"/>
    <p:sldId id="492" r:id="rId50"/>
    <p:sldId id="467" r:id="rId51"/>
    <p:sldId id="464" r:id="rId52"/>
    <p:sldId id="468" r:id="rId53"/>
    <p:sldId id="493" r:id="rId54"/>
    <p:sldId id="465" r:id="rId55"/>
    <p:sldId id="466" r:id="rId56"/>
    <p:sldId id="369" r:id="rId57"/>
    <p:sldId id="350" r:id="rId58"/>
    <p:sldId id="394" r:id="rId59"/>
    <p:sldId id="469" r:id="rId60"/>
    <p:sldId id="470" r:id="rId61"/>
    <p:sldId id="330" r:id="rId62"/>
    <p:sldId id="373" r:id="rId63"/>
    <p:sldId id="351" r:id="rId64"/>
    <p:sldId id="472" r:id="rId65"/>
    <p:sldId id="473" r:id="rId66"/>
    <p:sldId id="474" r:id="rId67"/>
    <p:sldId id="452" r:id="rId68"/>
    <p:sldId id="438" r:id="rId69"/>
    <p:sldId id="437" r:id="rId70"/>
    <p:sldId id="435" r:id="rId71"/>
    <p:sldId id="434" r:id="rId72"/>
    <p:sldId id="418" r:id="rId73"/>
    <p:sldId id="408" r:id="rId74"/>
    <p:sldId id="374" r:id="rId75"/>
    <p:sldId id="433" r:id="rId76"/>
    <p:sldId id="429" r:id="rId77"/>
    <p:sldId id="430" r:id="rId78"/>
    <p:sldId id="428" r:id="rId79"/>
    <p:sldId id="427" r:id="rId80"/>
    <p:sldId id="426" r:id="rId81"/>
    <p:sldId id="423" r:id="rId82"/>
    <p:sldId id="424" r:id="rId83"/>
    <p:sldId id="425" r:id="rId84"/>
    <p:sldId id="421" r:id="rId85"/>
    <p:sldId id="422" r:id="rId86"/>
    <p:sldId id="413" r:id="rId87"/>
    <p:sldId id="414" r:id="rId88"/>
    <p:sldId id="419" r:id="rId89"/>
    <p:sldId id="420" r:id="rId90"/>
    <p:sldId id="409" r:id="rId91"/>
    <p:sldId id="410" r:id="rId92"/>
    <p:sldId id="411" r:id="rId93"/>
    <p:sldId id="412" r:id="rId94"/>
    <p:sldId id="389" r:id="rId95"/>
    <p:sldId id="331" r:id="rId96"/>
    <p:sldId id="370" r:id="rId97"/>
    <p:sldId id="347" r:id="rId98"/>
    <p:sldId id="387" r:id="rId99"/>
    <p:sldId id="318" r:id="rId100"/>
    <p:sldId id="337" r:id="rId101"/>
    <p:sldId id="340" r:id="rId102"/>
    <p:sldId id="335" r:id="rId103"/>
    <p:sldId id="341" r:id="rId104"/>
    <p:sldId id="365" r:id="rId105"/>
    <p:sldId id="368" r:id="rId106"/>
    <p:sldId id="342" r:id="rId107"/>
    <p:sldId id="380" r:id="rId108"/>
    <p:sldId id="376" r:id="rId109"/>
    <p:sldId id="375" r:id="rId110"/>
    <p:sldId id="378" r:id="rId111"/>
    <p:sldId id="354" r:id="rId112"/>
    <p:sldId id="379" r:id="rId113"/>
    <p:sldId id="355" r:id="rId114"/>
    <p:sldId id="356" r:id="rId115"/>
    <p:sldId id="357" r:id="rId116"/>
    <p:sldId id="358" r:id="rId117"/>
    <p:sldId id="359" r:id="rId118"/>
    <p:sldId id="285" r:id="rId119"/>
    <p:sldId id="286" r:id="rId120"/>
    <p:sldId id="287" r:id="rId121"/>
    <p:sldId id="288" r:id="rId122"/>
    <p:sldId id="259" r:id="rId123"/>
    <p:sldId id="273" r:id="rId124"/>
    <p:sldId id="275" r:id="rId125"/>
    <p:sldId id="274" r:id="rId126"/>
    <p:sldId id="263" r:id="rId127"/>
    <p:sldId id="262" r:id="rId128"/>
    <p:sldId id="260" r:id="rId129"/>
    <p:sldId id="264" r:id="rId130"/>
    <p:sldId id="291" r:id="rId131"/>
    <p:sldId id="290" r:id="rId1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12" autoAdjust="0"/>
    <p:restoredTop sz="94660"/>
  </p:normalViewPr>
  <p:slideViewPr>
    <p:cSldViewPr snapToGrid="0">
      <p:cViewPr varScale="1">
        <p:scale>
          <a:sx n="65" d="100"/>
          <a:sy n="65" d="100"/>
        </p:scale>
        <p:origin x="864" y="36"/>
      </p:cViewPr>
      <p:guideLst>
        <p:guide orient="horz" pos="2160"/>
        <p:guide pos="2880"/>
      </p:guideLst>
    </p:cSldViewPr>
  </p:slideViewPr>
  <p:notesTextViewPr>
    <p:cViewPr>
      <p:scale>
        <a:sx n="1" d="1"/>
        <a:sy n="1" d="1"/>
      </p:scale>
      <p:origin x="0" y="0"/>
    </p:cViewPr>
  </p:notesTextViewPr>
  <p:sorterViewPr>
    <p:cViewPr>
      <p:scale>
        <a:sx n="150" d="100"/>
        <a:sy n="150" d="100"/>
      </p:scale>
      <p:origin x="0" y="-27042"/>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viewProps" Target="viewProp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7124CD-9518-4F69-8E6E-C432D93E06FA}" type="datetimeFigureOut">
              <a:rPr lang="en-US" smtClean="0"/>
              <a:t>12/6/2023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9FB5C7-EE84-4291-B645-DC8CDC5F0C43}" type="slidenum">
              <a:rPr lang="en-US" smtClean="0"/>
              <a:t>‹#›</a:t>
            </a:fld>
            <a:endParaRPr lang="en-US"/>
          </a:p>
        </p:txBody>
      </p:sp>
    </p:spTree>
    <p:extLst>
      <p:ext uri="{BB962C8B-B14F-4D97-AF65-F5344CB8AC3E}">
        <p14:creationId xmlns:p14="http://schemas.microsoft.com/office/powerpoint/2010/main" val="1165567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a:t>
            </a:fld>
            <a:endParaRPr lang="en-US"/>
          </a:p>
        </p:txBody>
      </p:sp>
    </p:spTree>
    <p:extLst>
      <p:ext uri="{BB962C8B-B14F-4D97-AF65-F5344CB8AC3E}">
        <p14:creationId xmlns:p14="http://schemas.microsoft.com/office/powerpoint/2010/main" val="3106267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a:t>
            </a:fld>
            <a:endParaRPr lang="en-US"/>
          </a:p>
        </p:txBody>
      </p:sp>
    </p:spTree>
    <p:extLst>
      <p:ext uri="{BB962C8B-B14F-4D97-AF65-F5344CB8AC3E}">
        <p14:creationId xmlns:p14="http://schemas.microsoft.com/office/powerpoint/2010/main" val="231410680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108</a:t>
            </a:fld>
            <a:endParaRPr lang="en-US"/>
          </a:p>
        </p:txBody>
      </p:sp>
    </p:spTree>
    <p:extLst>
      <p:ext uri="{BB962C8B-B14F-4D97-AF65-F5344CB8AC3E}">
        <p14:creationId xmlns:p14="http://schemas.microsoft.com/office/powerpoint/2010/main" val="727383638"/>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109</a:t>
            </a:fld>
            <a:endParaRPr lang="en-US"/>
          </a:p>
        </p:txBody>
      </p:sp>
    </p:spTree>
    <p:extLst>
      <p:ext uri="{BB962C8B-B14F-4D97-AF65-F5344CB8AC3E}">
        <p14:creationId xmlns:p14="http://schemas.microsoft.com/office/powerpoint/2010/main" val="458017083"/>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110</a:t>
            </a:fld>
            <a:endParaRPr lang="en-US"/>
          </a:p>
        </p:txBody>
      </p:sp>
    </p:spTree>
    <p:extLst>
      <p:ext uri="{BB962C8B-B14F-4D97-AF65-F5344CB8AC3E}">
        <p14:creationId xmlns:p14="http://schemas.microsoft.com/office/powerpoint/2010/main" val="871424445"/>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118</a:t>
            </a:fld>
            <a:endParaRPr lang="en-US"/>
          </a:p>
        </p:txBody>
      </p:sp>
    </p:spTree>
    <p:extLst>
      <p:ext uri="{BB962C8B-B14F-4D97-AF65-F5344CB8AC3E}">
        <p14:creationId xmlns:p14="http://schemas.microsoft.com/office/powerpoint/2010/main" val="3705680857"/>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119</a:t>
            </a:fld>
            <a:endParaRPr lang="en-US"/>
          </a:p>
        </p:txBody>
      </p:sp>
    </p:spTree>
    <p:extLst>
      <p:ext uri="{BB962C8B-B14F-4D97-AF65-F5344CB8AC3E}">
        <p14:creationId xmlns:p14="http://schemas.microsoft.com/office/powerpoint/2010/main" val="208688847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120</a:t>
            </a:fld>
            <a:endParaRPr lang="en-US"/>
          </a:p>
        </p:txBody>
      </p:sp>
    </p:spTree>
    <p:extLst>
      <p:ext uri="{BB962C8B-B14F-4D97-AF65-F5344CB8AC3E}">
        <p14:creationId xmlns:p14="http://schemas.microsoft.com/office/powerpoint/2010/main" val="220162218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121</a:t>
            </a:fld>
            <a:endParaRPr lang="en-US"/>
          </a:p>
        </p:txBody>
      </p:sp>
    </p:spTree>
    <p:extLst>
      <p:ext uri="{BB962C8B-B14F-4D97-AF65-F5344CB8AC3E}">
        <p14:creationId xmlns:p14="http://schemas.microsoft.com/office/powerpoint/2010/main" val="2580892774"/>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122</a:t>
            </a:fld>
            <a:endParaRPr lang="en-US"/>
          </a:p>
        </p:txBody>
      </p:sp>
    </p:spTree>
    <p:extLst>
      <p:ext uri="{BB962C8B-B14F-4D97-AF65-F5344CB8AC3E}">
        <p14:creationId xmlns:p14="http://schemas.microsoft.com/office/powerpoint/2010/main" val="2575465084"/>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123</a:t>
            </a:fld>
            <a:endParaRPr lang="en-US"/>
          </a:p>
        </p:txBody>
      </p:sp>
    </p:spTree>
    <p:extLst>
      <p:ext uri="{BB962C8B-B14F-4D97-AF65-F5344CB8AC3E}">
        <p14:creationId xmlns:p14="http://schemas.microsoft.com/office/powerpoint/2010/main" val="3915412441"/>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124</a:t>
            </a:fld>
            <a:endParaRPr lang="en-US"/>
          </a:p>
        </p:txBody>
      </p:sp>
    </p:spTree>
    <p:extLst>
      <p:ext uri="{BB962C8B-B14F-4D97-AF65-F5344CB8AC3E}">
        <p14:creationId xmlns:p14="http://schemas.microsoft.com/office/powerpoint/2010/main" val="361185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13</a:t>
            </a:fld>
            <a:endParaRPr lang="en-US"/>
          </a:p>
        </p:txBody>
      </p:sp>
    </p:spTree>
    <p:extLst>
      <p:ext uri="{BB962C8B-B14F-4D97-AF65-F5344CB8AC3E}">
        <p14:creationId xmlns:p14="http://schemas.microsoft.com/office/powerpoint/2010/main" val="399124574"/>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125</a:t>
            </a:fld>
            <a:endParaRPr lang="en-US"/>
          </a:p>
        </p:txBody>
      </p:sp>
    </p:spTree>
    <p:extLst>
      <p:ext uri="{BB962C8B-B14F-4D97-AF65-F5344CB8AC3E}">
        <p14:creationId xmlns:p14="http://schemas.microsoft.com/office/powerpoint/2010/main" val="750408731"/>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126</a:t>
            </a:fld>
            <a:endParaRPr lang="en-US"/>
          </a:p>
        </p:txBody>
      </p:sp>
    </p:spTree>
    <p:extLst>
      <p:ext uri="{BB962C8B-B14F-4D97-AF65-F5344CB8AC3E}">
        <p14:creationId xmlns:p14="http://schemas.microsoft.com/office/powerpoint/2010/main" val="47866198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127</a:t>
            </a:fld>
            <a:endParaRPr lang="en-US"/>
          </a:p>
        </p:txBody>
      </p:sp>
    </p:spTree>
    <p:extLst>
      <p:ext uri="{BB962C8B-B14F-4D97-AF65-F5344CB8AC3E}">
        <p14:creationId xmlns:p14="http://schemas.microsoft.com/office/powerpoint/2010/main" val="79252652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128</a:t>
            </a:fld>
            <a:endParaRPr lang="en-US"/>
          </a:p>
        </p:txBody>
      </p:sp>
    </p:spTree>
    <p:extLst>
      <p:ext uri="{BB962C8B-B14F-4D97-AF65-F5344CB8AC3E}">
        <p14:creationId xmlns:p14="http://schemas.microsoft.com/office/powerpoint/2010/main" val="34414982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129</a:t>
            </a:fld>
            <a:endParaRPr lang="en-US"/>
          </a:p>
        </p:txBody>
      </p:sp>
    </p:spTree>
    <p:extLst>
      <p:ext uri="{BB962C8B-B14F-4D97-AF65-F5344CB8AC3E}">
        <p14:creationId xmlns:p14="http://schemas.microsoft.com/office/powerpoint/2010/main" val="3620854633"/>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130</a:t>
            </a:fld>
            <a:endParaRPr lang="en-US"/>
          </a:p>
        </p:txBody>
      </p:sp>
    </p:spTree>
    <p:extLst>
      <p:ext uri="{BB962C8B-B14F-4D97-AF65-F5344CB8AC3E}">
        <p14:creationId xmlns:p14="http://schemas.microsoft.com/office/powerpoint/2010/main" val="1045555701"/>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131</a:t>
            </a:fld>
            <a:endParaRPr lang="en-US"/>
          </a:p>
        </p:txBody>
      </p:sp>
    </p:spTree>
    <p:extLst>
      <p:ext uri="{BB962C8B-B14F-4D97-AF65-F5344CB8AC3E}">
        <p14:creationId xmlns:p14="http://schemas.microsoft.com/office/powerpoint/2010/main" val="1397456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14</a:t>
            </a:fld>
            <a:endParaRPr lang="en-US"/>
          </a:p>
        </p:txBody>
      </p:sp>
    </p:spTree>
    <p:extLst>
      <p:ext uri="{BB962C8B-B14F-4D97-AF65-F5344CB8AC3E}">
        <p14:creationId xmlns:p14="http://schemas.microsoft.com/office/powerpoint/2010/main" val="2989876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15</a:t>
            </a:fld>
            <a:endParaRPr lang="en-US"/>
          </a:p>
        </p:txBody>
      </p:sp>
    </p:spTree>
    <p:extLst>
      <p:ext uri="{BB962C8B-B14F-4D97-AF65-F5344CB8AC3E}">
        <p14:creationId xmlns:p14="http://schemas.microsoft.com/office/powerpoint/2010/main" val="16137235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16</a:t>
            </a:fld>
            <a:endParaRPr lang="en-US"/>
          </a:p>
        </p:txBody>
      </p:sp>
    </p:spTree>
    <p:extLst>
      <p:ext uri="{BB962C8B-B14F-4D97-AF65-F5344CB8AC3E}">
        <p14:creationId xmlns:p14="http://schemas.microsoft.com/office/powerpoint/2010/main" val="91068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17</a:t>
            </a:fld>
            <a:endParaRPr lang="en-US"/>
          </a:p>
        </p:txBody>
      </p:sp>
    </p:spTree>
    <p:extLst>
      <p:ext uri="{BB962C8B-B14F-4D97-AF65-F5344CB8AC3E}">
        <p14:creationId xmlns:p14="http://schemas.microsoft.com/office/powerpoint/2010/main" val="23862578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18</a:t>
            </a:fld>
            <a:endParaRPr lang="en-US"/>
          </a:p>
        </p:txBody>
      </p:sp>
    </p:spTree>
    <p:extLst>
      <p:ext uri="{BB962C8B-B14F-4D97-AF65-F5344CB8AC3E}">
        <p14:creationId xmlns:p14="http://schemas.microsoft.com/office/powerpoint/2010/main" val="31050187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19</a:t>
            </a:fld>
            <a:endParaRPr lang="en-US"/>
          </a:p>
        </p:txBody>
      </p:sp>
    </p:spTree>
    <p:extLst>
      <p:ext uri="{BB962C8B-B14F-4D97-AF65-F5344CB8AC3E}">
        <p14:creationId xmlns:p14="http://schemas.microsoft.com/office/powerpoint/2010/main" val="24433164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20</a:t>
            </a:fld>
            <a:endParaRPr lang="en-US"/>
          </a:p>
        </p:txBody>
      </p:sp>
    </p:spTree>
    <p:extLst>
      <p:ext uri="{BB962C8B-B14F-4D97-AF65-F5344CB8AC3E}">
        <p14:creationId xmlns:p14="http://schemas.microsoft.com/office/powerpoint/2010/main" val="26205049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ic</a:t>
            </a:r>
            <a:r>
              <a:rPr lang="en-US" dirty="0"/>
              <a:t>-com</a:t>
            </a:r>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21</a:t>
            </a:fld>
            <a:endParaRPr lang="en-US"/>
          </a:p>
        </p:txBody>
      </p:sp>
    </p:spTree>
    <p:extLst>
      <p:ext uri="{BB962C8B-B14F-4D97-AF65-F5344CB8AC3E}">
        <p14:creationId xmlns:p14="http://schemas.microsoft.com/office/powerpoint/2010/main" val="3593521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a:t>
            </a:fld>
            <a:endParaRPr lang="en-US"/>
          </a:p>
        </p:txBody>
      </p:sp>
    </p:spTree>
    <p:extLst>
      <p:ext uri="{BB962C8B-B14F-4D97-AF65-F5344CB8AC3E}">
        <p14:creationId xmlns:p14="http://schemas.microsoft.com/office/powerpoint/2010/main" val="7230819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a:t>
            </a:r>
            <a:r>
              <a:rPr lang="en-US" dirty="0"/>
              <a:t>-mark</a:t>
            </a:r>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22</a:t>
            </a:fld>
            <a:endParaRPr lang="en-US"/>
          </a:p>
        </p:txBody>
      </p:sp>
    </p:spTree>
    <p:extLst>
      <p:ext uri="{BB962C8B-B14F-4D97-AF65-F5344CB8AC3E}">
        <p14:creationId xmlns:p14="http://schemas.microsoft.com/office/powerpoint/2010/main" val="8368440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effectLst/>
              </a:rPr>
              <a:t>ic</a:t>
            </a:r>
            <a:r>
              <a:rPr lang="en-US" dirty="0">
                <a:effectLst/>
              </a:rPr>
              <a:t>-constraints</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23</a:t>
            </a:fld>
            <a:endParaRPr lang="en-US"/>
          </a:p>
        </p:txBody>
      </p:sp>
    </p:spTree>
    <p:extLst>
      <p:ext uri="{BB962C8B-B14F-4D97-AF65-F5344CB8AC3E}">
        <p14:creationId xmlns:p14="http://schemas.microsoft.com/office/powerpoint/2010/main" val="35935217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feasible-set</a:t>
            </a:r>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24</a:t>
            </a:fld>
            <a:endParaRPr lang="en-US"/>
          </a:p>
        </p:txBody>
      </p:sp>
    </p:spTree>
    <p:extLst>
      <p:ext uri="{BB962C8B-B14F-4D97-AF65-F5344CB8AC3E}">
        <p14:creationId xmlns:p14="http://schemas.microsoft.com/office/powerpoint/2010/main" val="3584153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25</a:t>
            </a:fld>
            <a:endParaRPr lang="en-US"/>
          </a:p>
        </p:txBody>
      </p:sp>
    </p:spTree>
    <p:extLst>
      <p:ext uri="{BB962C8B-B14F-4D97-AF65-F5344CB8AC3E}">
        <p14:creationId xmlns:p14="http://schemas.microsoft.com/office/powerpoint/2010/main" val="1958505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26</a:t>
            </a:fld>
            <a:endParaRPr lang="en-US"/>
          </a:p>
        </p:txBody>
      </p:sp>
    </p:spTree>
    <p:extLst>
      <p:ext uri="{BB962C8B-B14F-4D97-AF65-F5344CB8AC3E}">
        <p14:creationId xmlns:p14="http://schemas.microsoft.com/office/powerpoint/2010/main" val="22499339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obj-linear</a:t>
            </a:r>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27</a:t>
            </a:fld>
            <a:endParaRPr lang="en-US"/>
          </a:p>
        </p:txBody>
      </p:sp>
    </p:spTree>
    <p:extLst>
      <p:ext uri="{BB962C8B-B14F-4D97-AF65-F5344CB8AC3E}">
        <p14:creationId xmlns:p14="http://schemas.microsoft.com/office/powerpoint/2010/main" val="319116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28</a:t>
            </a:fld>
            <a:endParaRPr lang="en-US"/>
          </a:p>
        </p:txBody>
      </p:sp>
    </p:spTree>
    <p:extLst>
      <p:ext uri="{BB962C8B-B14F-4D97-AF65-F5344CB8AC3E}">
        <p14:creationId xmlns:p14="http://schemas.microsoft.com/office/powerpoint/2010/main" val="419884191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potential-optima</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29</a:t>
            </a:fld>
            <a:endParaRPr lang="en-US"/>
          </a:p>
        </p:txBody>
      </p:sp>
    </p:spTree>
    <p:extLst>
      <p:ext uri="{BB962C8B-B14F-4D97-AF65-F5344CB8AC3E}">
        <p14:creationId xmlns:p14="http://schemas.microsoft.com/office/powerpoint/2010/main" val="3213370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30</a:t>
            </a:fld>
            <a:endParaRPr lang="en-US"/>
          </a:p>
        </p:txBody>
      </p:sp>
    </p:spTree>
    <p:extLst>
      <p:ext uri="{BB962C8B-B14F-4D97-AF65-F5344CB8AC3E}">
        <p14:creationId xmlns:p14="http://schemas.microsoft.com/office/powerpoint/2010/main" val="14121362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31</a:t>
            </a:fld>
            <a:endParaRPr lang="en-US"/>
          </a:p>
        </p:txBody>
      </p:sp>
    </p:spTree>
    <p:extLst>
      <p:ext uri="{BB962C8B-B14F-4D97-AF65-F5344CB8AC3E}">
        <p14:creationId xmlns:p14="http://schemas.microsoft.com/office/powerpoint/2010/main" val="3315664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a:t>
            </a:fld>
            <a:endParaRPr lang="en-US"/>
          </a:p>
        </p:txBody>
      </p:sp>
    </p:spTree>
    <p:extLst>
      <p:ext uri="{BB962C8B-B14F-4D97-AF65-F5344CB8AC3E}">
        <p14:creationId xmlns:p14="http://schemas.microsoft.com/office/powerpoint/2010/main" val="14333622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32</a:t>
            </a:fld>
            <a:endParaRPr lang="en-US"/>
          </a:p>
        </p:txBody>
      </p:sp>
    </p:spTree>
    <p:extLst>
      <p:ext uri="{BB962C8B-B14F-4D97-AF65-F5344CB8AC3E}">
        <p14:creationId xmlns:p14="http://schemas.microsoft.com/office/powerpoint/2010/main" val="26286454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33</a:t>
            </a:fld>
            <a:endParaRPr lang="en-US"/>
          </a:p>
        </p:txBody>
      </p:sp>
    </p:spTree>
    <p:extLst>
      <p:ext uri="{BB962C8B-B14F-4D97-AF65-F5344CB8AC3E}">
        <p14:creationId xmlns:p14="http://schemas.microsoft.com/office/powerpoint/2010/main" val="41774721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34</a:t>
            </a:fld>
            <a:endParaRPr lang="en-US"/>
          </a:p>
        </p:txBody>
      </p:sp>
    </p:spTree>
    <p:extLst>
      <p:ext uri="{BB962C8B-B14F-4D97-AF65-F5344CB8AC3E}">
        <p14:creationId xmlns:p14="http://schemas.microsoft.com/office/powerpoint/2010/main" val="30175569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35</a:t>
            </a:fld>
            <a:endParaRPr lang="en-US"/>
          </a:p>
        </p:txBody>
      </p:sp>
    </p:spTree>
    <p:extLst>
      <p:ext uri="{BB962C8B-B14F-4D97-AF65-F5344CB8AC3E}">
        <p14:creationId xmlns:p14="http://schemas.microsoft.com/office/powerpoint/2010/main" val="38599170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36</a:t>
            </a:fld>
            <a:endParaRPr lang="en-US"/>
          </a:p>
        </p:txBody>
      </p:sp>
    </p:spTree>
    <p:extLst>
      <p:ext uri="{BB962C8B-B14F-4D97-AF65-F5344CB8AC3E}">
        <p14:creationId xmlns:p14="http://schemas.microsoft.com/office/powerpoint/2010/main" val="27083997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37</a:t>
            </a:fld>
            <a:endParaRPr lang="en-US"/>
          </a:p>
        </p:txBody>
      </p:sp>
    </p:spTree>
    <p:extLst>
      <p:ext uri="{BB962C8B-B14F-4D97-AF65-F5344CB8AC3E}">
        <p14:creationId xmlns:p14="http://schemas.microsoft.com/office/powerpoint/2010/main" val="13969847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38</a:t>
            </a:fld>
            <a:endParaRPr lang="en-US"/>
          </a:p>
        </p:txBody>
      </p:sp>
    </p:spTree>
    <p:extLst>
      <p:ext uri="{BB962C8B-B14F-4D97-AF65-F5344CB8AC3E}">
        <p14:creationId xmlns:p14="http://schemas.microsoft.com/office/powerpoint/2010/main" val="28658791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39</a:t>
            </a:fld>
            <a:endParaRPr lang="en-US"/>
          </a:p>
        </p:txBody>
      </p:sp>
    </p:spTree>
    <p:extLst>
      <p:ext uri="{BB962C8B-B14F-4D97-AF65-F5344CB8AC3E}">
        <p14:creationId xmlns:p14="http://schemas.microsoft.com/office/powerpoint/2010/main" val="2085209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complements-</a:t>
            </a:r>
            <a:r>
              <a:rPr lang="en-US" dirty="0" err="1"/>
              <a:t>ic</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40</a:t>
            </a:fld>
            <a:endParaRPr lang="en-US"/>
          </a:p>
        </p:txBody>
      </p:sp>
    </p:spTree>
    <p:extLst>
      <p:ext uri="{BB962C8B-B14F-4D97-AF65-F5344CB8AC3E}">
        <p14:creationId xmlns:p14="http://schemas.microsoft.com/office/powerpoint/2010/main" val="7397623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complements</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41</a:t>
            </a:fld>
            <a:endParaRPr lang="en-US"/>
          </a:p>
        </p:txBody>
      </p:sp>
    </p:spTree>
    <p:extLst>
      <p:ext uri="{BB962C8B-B14F-4D97-AF65-F5344CB8AC3E}">
        <p14:creationId xmlns:p14="http://schemas.microsoft.com/office/powerpoint/2010/main" val="3750467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a:t>
            </a:fld>
            <a:endParaRPr lang="en-US"/>
          </a:p>
        </p:txBody>
      </p:sp>
    </p:spTree>
    <p:extLst>
      <p:ext uri="{BB962C8B-B14F-4D97-AF65-F5344CB8AC3E}">
        <p14:creationId xmlns:p14="http://schemas.microsoft.com/office/powerpoint/2010/main" val="40674571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rPr>
              <a:t>no-complements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42</a:t>
            </a:fld>
            <a:endParaRPr lang="en-US"/>
          </a:p>
        </p:txBody>
      </p:sp>
    </p:spTree>
    <p:extLst>
      <p:ext uri="{BB962C8B-B14F-4D97-AF65-F5344CB8AC3E}">
        <p14:creationId xmlns:p14="http://schemas.microsoft.com/office/powerpoint/2010/main" val="4319459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comp-stats-psi</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43</a:t>
            </a:fld>
            <a:endParaRPr lang="en-US"/>
          </a:p>
        </p:txBody>
      </p:sp>
    </p:spTree>
    <p:extLst>
      <p:ext uri="{BB962C8B-B14F-4D97-AF65-F5344CB8AC3E}">
        <p14:creationId xmlns:p14="http://schemas.microsoft.com/office/powerpoint/2010/main" val="23467340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fig-enforcement-savings</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44</a:t>
            </a:fld>
            <a:endParaRPr lang="en-US"/>
          </a:p>
        </p:txBody>
      </p:sp>
    </p:spTree>
    <p:extLst>
      <p:ext uri="{BB962C8B-B14F-4D97-AF65-F5344CB8AC3E}">
        <p14:creationId xmlns:p14="http://schemas.microsoft.com/office/powerpoint/2010/main" val="17347607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fig-welfare-savings</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45</a:t>
            </a:fld>
            <a:endParaRPr lang="en-US"/>
          </a:p>
        </p:txBody>
      </p:sp>
    </p:spTree>
    <p:extLst>
      <p:ext uri="{BB962C8B-B14F-4D97-AF65-F5344CB8AC3E}">
        <p14:creationId xmlns:p14="http://schemas.microsoft.com/office/powerpoint/2010/main" val="24127818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46</a:t>
            </a:fld>
            <a:endParaRPr lang="en-US"/>
          </a:p>
        </p:txBody>
      </p:sp>
    </p:spTree>
    <p:extLst>
      <p:ext uri="{BB962C8B-B14F-4D97-AF65-F5344CB8AC3E}">
        <p14:creationId xmlns:p14="http://schemas.microsoft.com/office/powerpoint/2010/main" val="288881085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47</a:t>
            </a:fld>
            <a:endParaRPr lang="en-US"/>
          </a:p>
        </p:txBody>
      </p:sp>
    </p:spTree>
    <p:extLst>
      <p:ext uri="{BB962C8B-B14F-4D97-AF65-F5344CB8AC3E}">
        <p14:creationId xmlns:p14="http://schemas.microsoft.com/office/powerpoint/2010/main" val="4157100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48</a:t>
            </a:fld>
            <a:endParaRPr lang="en-US"/>
          </a:p>
        </p:txBody>
      </p:sp>
    </p:spTree>
    <p:extLst>
      <p:ext uri="{BB962C8B-B14F-4D97-AF65-F5344CB8AC3E}">
        <p14:creationId xmlns:p14="http://schemas.microsoft.com/office/powerpoint/2010/main" val="255754006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a:t>
            </a:r>
            <a:r>
              <a:rPr lang="en-US" dirty="0"/>
              <a:t>-s</a:t>
            </a:r>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49</a:t>
            </a:fld>
            <a:endParaRPr lang="en-US"/>
          </a:p>
        </p:txBody>
      </p:sp>
    </p:spTree>
    <p:extLst>
      <p:ext uri="{BB962C8B-B14F-4D97-AF65-F5344CB8AC3E}">
        <p14:creationId xmlns:p14="http://schemas.microsoft.com/office/powerpoint/2010/main" val="398177576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50</a:t>
            </a:fld>
            <a:endParaRPr lang="en-US"/>
          </a:p>
        </p:txBody>
      </p:sp>
    </p:spTree>
    <p:extLst>
      <p:ext uri="{BB962C8B-B14F-4D97-AF65-F5344CB8AC3E}">
        <p14:creationId xmlns:p14="http://schemas.microsoft.com/office/powerpoint/2010/main" val="13133943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51</a:t>
            </a:fld>
            <a:endParaRPr lang="en-US"/>
          </a:p>
        </p:txBody>
      </p:sp>
    </p:spTree>
    <p:extLst>
      <p:ext uri="{BB962C8B-B14F-4D97-AF65-F5344CB8AC3E}">
        <p14:creationId xmlns:p14="http://schemas.microsoft.com/office/powerpoint/2010/main" val="32427917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a:t>
            </a:fld>
            <a:endParaRPr lang="en-US"/>
          </a:p>
        </p:txBody>
      </p:sp>
    </p:spTree>
    <p:extLst>
      <p:ext uri="{BB962C8B-B14F-4D97-AF65-F5344CB8AC3E}">
        <p14:creationId xmlns:p14="http://schemas.microsoft.com/office/powerpoint/2010/main" val="96793159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52</a:t>
            </a:fld>
            <a:endParaRPr lang="en-US"/>
          </a:p>
        </p:txBody>
      </p:sp>
    </p:spTree>
    <p:extLst>
      <p:ext uri="{BB962C8B-B14F-4D97-AF65-F5344CB8AC3E}">
        <p14:creationId xmlns:p14="http://schemas.microsoft.com/office/powerpoint/2010/main" val="7609385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corrupt-1</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53</a:t>
            </a:fld>
            <a:endParaRPr lang="en-US"/>
          </a:p>
        </p:txBody>
      </p:sp>
    </p:spTree>
    <p:extLst>
      <p:ext uri="{BB962C8B-B14F-4D97-AF65-F5344CB8AC3E}">
        <p14:creationId xmlns:p14="http://schemas.microsoft.com/office/powerpoint/2010/main" val="39592126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54</a:t>
            </a:fld>
            <a:endParaRPr lang="en-US"/>
          </a:p>
        </p:txBody>
      </p:sp>
    </p:spTree>
    <p:extLst>
      <p:ext uri="{BB962C8B-B14F-4D97-AF65-F5344CB8AC3E}">
        <p14:creationId xmlns:p14="http://schemas.microsoft.com/office/powerpoint/2010/main" val="23286797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55</a:t>
            </a:fld>
            <a:endParaRPr lang="en-US"/>
          </a:p>
        </p:txBody>
      </p:sp>
    </p:spTree>
    <p:extLst>
      <p:ext uri="{BB962C8B-B14F-4D97-AF65-F5344CB8AC3E}">
        <p14:creationId xmlns:p14="http://schemas.microsoft.com/office/powerpoint/2010/main" val="63887772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56</a:t>
            </a:fld>
            <a:endParaRPr lang="en-US"/>
          </a:p>
        </p:txBody>
      </p:sp>
    </p:spTree>
    <p:extLst>
      <p:ext uri="{BB962C8B-B14F-4D97-AF65-F5344CB8AC3E}">
        <p14:creationId xmlns:p14="http://schemas.microsoft.com/office/powerpoint/2010/main" val="361875238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57</a:t>
            </a:fld>
            <a:endParaRPr lang="en-US"/>
          </a:p>
        </p:txBody>
      </p:sp>
    </p:spTree>
    <p:extLst>
      <p:ext uri="{BB962C8B-B14F-4D97-AF65-F5344CB8AC3E}">
        <p14:creationId xmlns:p14="http://schemas.microsoft.com/office/powerpoint/2010/main" val="34883962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58</a:t>
            </a:fld>
            <a:endParaRPr lang="en-US"/>
          </a:p>
        </p:txBody>
      </p:sp>
    </p:spTree>
    <p:extLst>
      <p:ext uri="{BB962C8B-B14F-4D97-AF65-F5344CB8AC3E}">
        <p14:creationId xmlns:p14="http://schemas.microsoft.com/office/powerpoint/2010/main" val="400863291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59</a:t>
            </a:fld>
            <a:endParaRPr lang="en-US"/>
          </a:p>
        </p:txBody>
      </p:sp>
    </p:spTree>
    <p:extLst>
      <p:ext uri="{BB962C8B-B14F-4D97-AF65-F5344CB8AC3E}">
        <p14:creationId xmlns:p14="http://schemas.microsoft.com/office/powerpoint/2010/main" val="94685400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60</a:t>
            </a:fld>
            <a:endParaRPr lang="en-US"/>
          </a:p>
        </p:txBody>
      </p:sp>
    </p:spTree>
    <p:extLst>
      <p:ext uri="{BB962C8B-B14F-4D97-AF65-F5344CB8AC3E}">
        <p14:creationId xmlns:p14="http://schemas.microsoft.com/office/powerpoint/2010/main" val="135826027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61</a:t>
            </a:fld>
            <a:endParaRPr lang="en-US"/>
          </a:p>
        </p:txBody>
      </p:sp>
    </p:spTree>
    <p:extLst>
      <p:ext uri="{BB962C8B-B14F-4D97-AF65-F5344CB8AC3E}">
        <p14:creationId xmlns:p14="http://schemas.microsoft.com/office/powerpoint/2010/main" val="1784350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8</a:t>
            </a:fld>
            <a:endParaRPr lang="en-US"/>
          </a:p>
        </p:txBody>
      </p:sp>
    </p:spTree>
    <p:extLst>
      <p:ext uri="{BB962C8B-B14F-4D97-AF65-F5344CB8AC3E}">
        <p14:creationId xmlns:p14="http://schemas.microsoft.com/office/powerpoint/2010/main" val="25684786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62</a:t>
            </a:fld>
            <a:endParaRPr lang="en-US"/>
          </a:p>
        </p:txBody>
      </p:sp>
    </p:spTree>
    <p:extLst>
      <p:ext uri="{BB962C8B-B14F-4D97-AF65-F5344CB8AC3E}">
        <p14:creationId xmlns:p14="http://schemas.microsoft.com/office/powerpoint/2010/main" val="140694928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63</a:t>
            </a:fld>
            <a:endParaRPr lang="en-US"/>
          </a:p>
        </p:txBody>
      </p:sp>
    </p:spTree>
    <p:extLst>
      <p:ext uri="{BB962C8B-B14F-4D97-AF65-F5344CB8AC3E}">
        <p14:creationId xmlns:p14="http://schemas.microsoft.com/office/powerpoint/2010/main" val="120880456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64</a:t>
            </a:fld>
            <a:endParaRPr lang="en-US"/>
          </a:p>
        </p:txBody>
      </p:sp>
    </p:spTree>
    <p:extLst>
      <p:ext uri="{BB962C8B-B14F-4D97-AF65-F5344CB8AC3E}">
        <p14:creationId xmlns:p14="http://schemas.microsoft.com/office/powerpoint/2010/main" val="137719732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67</a:t>
            </a:fld>
            <a:endParaRPr lang="en-US"/>
          </a:p>
        </p:txBody>
      </p:sp>
    </p:spTree>
    <p:extLst>
      <p:ext uri="{BB962C8B-B14F-4D97-AF65-F5344CB8AC3E}">
        <p14:creationId xmlns:p14="http://schemas.microsoft.com/office/powerpoint/2010/main" val="17746213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68</a:t>
            </a:fld>
            <a:endParaRPr lang="en-US"/>
          </a:p>
        </p:txBody>
      </p:sp>
    </p:spTree>
    <p:extLst>
      <p:ext uri="{BB962C8B-B14F-4D97-AF65-F5344CB8AC3E}">
        <p14:creationId xmlns:p14="http://schemas.microsoft.com/office/powerpoint/2010/main" val="23177737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69</a:t>
            </a:fld>
            <a:endParaRPr lang="en-US"/>
          </a:p>
        </p:txBody>
      </p:sp>
    </p:spTree>
    <p:extLst>
      <p:ext uri="{BB962C8B-B14F-4D97-AF65-F5344CB8AC3E}">
        <p14:creationId xmlns:p14="http://schemas.microsoft.com/office/powerpoint/2010/main" val="146135616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70</a:t>
            </a:fld>
            <a:endParaRPr lang="en-US"/>
          </a:p>
        </p:txBody>
      </p:sp>
    </p:spTree>
    <p:extLst>
      <p:ext uri="{BB962C8B-B14F-4D97-AF65-F5344CB8AC3E}">
        <p14:creationId xmlns:p14="http://schemas.microsoft.com/office/powerpoint/2010/main" val="393360932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71</a:t>
            </a:fld>
            <a:endParaRPr lang="en-US"/>
          </a:p>
        </p:txBody>
      </p:sp>
    </p:spTree>
    <p:extLst>
      <p:ext uri="{BB962C8B-B14F-4D97-AF65-F5344CB8AC3E}">
        <p14:creationId xmlns:p14="http://schemas.microsoft.com/office/powerpoint/2010/main" val="227761731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72</a:t>
            </a:fld>
            <a:endParaRPr lang="en-US"/>
          </a:p>
        </p:txBody>
      </p:sp>
    </p:spTree>
    <p:extLst>
      <p:ext uri="{BB962C8B-B14F-4D97-AF65-F5344CB8AC3E}">
        <p14:creationId xmlns:p14="http://schemas.microsoft.com/office/powerpoint/2010/main" val="323253598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73</a:t>
            </a:fld>
            <a:endParaRPr lang="en-US"/>
          </a:p>
        </p:txBody>
      </p:sp>
    </p:spTree>
    <p:extLst>
      <p:ext uri="{BB962C8B-B14F-4D97-AF65-F5344CB8AC3E}">
        <p14:creationId xmlns:p14="http://schemas.microsoft.com/office/powerpoint/2010/main" val="59015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a:t>
            </a:fld>
            <a:endParaRPr lang="en-US"/>
          </a:p>
        </p:txBody>
      </p:sp>
    </p:spTree>
    <p:extLst>
      <p:ext uri="{BB962C8B-B14F-4D97-AF65-F5344CB8AC3E}">
        <p14:creationId xmlns:p14="http://schemas.microsoft.com/office/powerpoint/2010/main" val="330556268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74</a:t>
            </a:fld>
            <a:endParaRPr lang="en-US"/>
          </a:p>
        </p:txBody>
      </p:sp>
    </p:spTree>
    <p:extLst>
      <p:ext uri="{BB962C8B-B14F-4D97-AF65-F5344CB8AC3E}">
        <p14:creationId xmlns:p14="http://schemas.microsoft.com/office/powerpoint/2010/main" val="344206996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75</a:t>
            </a:fld>
            <a:endParaRPr lang="en-US"/>
          </a:p>
        </p:txBody>
      </p:sp>
    </p:spTree>
    <p:extLst>
      <p:ext uri="{BB962C8B-B14F-4D97-AF65-F5344CB8AC3E}">
        <p14:creationId xmlns:p14="http://schemas.microsoft.com/office/powerpoint/2010/main" val="401291468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76</a:t>
            </a:fld>
            <a:endParaRPr lang="en-US"/>
          </a:p>
        </p:txBody>
      </p:sp>
    </p:spTree>
    <p:extLst>
      <p:ext uri="{BB962C8B-B14F-4D97-AF65-F5344CB8AC3E}">
        <p14:creationId xmlns:p14="http://schemas.microsoft.com/office/powerpoint/2010/main" val="43982558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77</a:t>
            </a:fld>
            <a:endParaRPr lang="en-US"/>
          </a:p>
        </p:txBody>
      </p:sp>
    </p:spTree>
    <p:extLst>
      <p:ext uri="{BB962C8B-B14F-4D97-AF65-F5344CB8AC3E}">
        <p14:creationId xmlns:p14="http://schemas.microsoft.com/office/powerpoint/2010/main" val="7916442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78</a:t>
            </a:fld>
            <a:endParaRPr lang="en-US"/>
          </a:p>
        </p:txBody>
      </p:sp>
    </p:spTree>
    <p:extLst>
      <p:ext uri="{BB962C8B-B14F-4D97-AF65-F5344CB8AC3E}">
        <p14:creationId xmlns:p14="http://schemas.microsoft.com/office/powerpoint/2010/main" val="229338972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79</a:t>
            </a:fld>
            <a:endParaRPr lang="en-US"/>
          </a:p>
        </p:txBody>
      </p:sp>
    </p:spTree>
    <p:extLst>
      <p:ext uri="{BB962C8B-B14F-4D97-AF65-F5344CB8AC3E}">
        <p14:creationId xmlns:p14="http://schemas.microsoft.com/office/powerpoint/2010/main" val="137946542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80</a:t>
            </a:fld>
            <a:endParaRPr lang="en-US"/>
          </a:p>
        </p:txBody>
      </p:sp>
    </p:spTree>
    <p:extLst>
      <p:ext uri="{BB962C8B-B14F-4D97-AF65-F5344CB8AC3E}">
        <p14:creationId xmlns:p14="http://schemas.microsoft.com/office/powerpoint/2010/main" val="155158822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84</a:t>
            </a:fld>
            <a:endParaRPr lang="en-US"/>
          </a:p>
        </p:txBody>
      </p:sp>
    </p:spTree>
    <p:extLst>
      <p:ext uri="{BB962C8B-B14F-4D97-AF65-F5344CB8AC3E}">
        <p14:creationId xmlns:p14="http://schemas.microsoft.com/office/powerpoint/2010/main" val="73976234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85</a:t>
            </a:fld>
            <a:endParaRPr lang="en-US"/>
          </a:p>
        </p:txBody>
      </p:sp>
    </p:spTree>
    <p:extLst>
      <p:ext uri="{BB962C8B-B14F-4D97-AF65-F5344CB8AC3E}">
        <p14:creationId xmlns:p14="http://schemas.microsoft.com/office/powerpoint/2010/main" val="3750467711"/>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86</a:t>
            </a:fld>
            <a:endParaRPr lang="en-US"/>
          </a:p>
        </p:txBody>
      </p:sp>
    </p:spTree>
    <p:extLst>
      <p:ext uri="{BB962C8B-B14F-4D97-AF65-F5344CB8AC3E}">
        <p14:creationId xmlns:p14="http://schemas.microsoft.com/office/powerpoint/2010/main" val="94170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a:t>
            </a:fld>
            <a:endParaRPr lang="en-US"/>
          </a:p>
        </p:txBody>
      </p:sp>
    </p:spTree>
    <p:extLst>
      <p:ext uri="{BB962C8B-B14F-4D97-AF65-F5344CB8AC3E}">
        <p14:creationId xmlns:p14="http://schemas.microsoft.com/office/powerpoint/2010/main" val="314038992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88</a:t>
            </a:fld>
            <a:endParaRPr lang="en-US"/>
          </a:p>
        </p:txBody>
      </p:sp>
    </p:spTree>
    <p:extLst>
      <p:ext uri="{BB962C8B-B14F-4D97-AF65-F5344CB8AC3E}">
        <p14:creationId xmlns:p14="http://schemas.microsoft.com/office/powerpoint/2010/main" val="3593521736"/>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89</a:t>
            </a:fld>
            <a:endParaRPr lang="en-US"/>
          </a:p>
        </p:txBody>
      </p:sp>
    </p:spTree>
    <p:extLst>
      <p:ext uri="{BB962C8B-B14F-4D97-AF65-F5344CB8AC3E}">
        <p14:creationId xmlns:p14="http://schemas.microsoft.com/office/powerpoint/2010/main" val="83684409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90</a:t>
            </a:fld>
            <a:endParaRPr lang="en-US"/>
          </a:p>
        </p:txBody>
      </p:sp>
    </p:spTree>
    <p:extLst>
      <p:ext uri="{BB962C8B-B14F-4D97-AF65-F5344CB8AC3E}">
        <p14:creationId xmlns:p14="http://schemas.microsoft.com/office/powerpoint/2010/main" val="144367868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91</a:t>
            </a:fld>
            <a:endParaRPr lang="en-US"/>
          </a:p>
        </p:txBody>
      </p:sp>
    </p:spTree>
    <p:extLst>
      <p:ext uri="{BB962C8B-B14F-4D97-AF65-F5344CB8AC3E}">
        <p14:creationId xmlns:p14="http://schemas.microsoft.com/office/powerpoint/2010/main" val="334226047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92</a:t>
            </a:fld>
            <a:endParaRPr lang="en-US"/>
          </a:p>
        </p:txBody>
      </p:sp>
    </p:spTree>
    <p:extLst>
      <p:ext uri="{BB962C8B-B14F-4D97-AF65-F5344CB8AC3E}">
        <p14:creationId xmlns:p14="http://schemas.microsoft.com/office/powerpoint/2010/main" val="357637731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93</a:t>
            </a:fld>
            <a:endParaRPr lang="en-US"/>
          </a:p>
        </p:txBody>
      </p:sp>
    </p:spTree>
    <p:extLst>
      <p:ext uri="{BB962C8B-B14F-4D97-AF65-F5344CB8AC3E}">
        <p14:creationId xmlns:p14="http://schemas.microsoft.com/office/powerpoint/2010/main" val="146426993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94</a:t>
            </a:fld>
            <a:endParaRPr lang="en-US"/>
          </a:p>
        </p:txBody>
      </p:sp>
    </p:spTree>
    <p:extLst>
      <p:ext uri="{BB962C8B-B14F-4D97-AF65-F5344CB8AC3E}">
        <p14:creationId xmlns:p14="http://schemas.microsoft.com/office/powerpoint/2010/main" val="3638742383"/>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95</a:t>
            </a:fld>
            <a:endParaRPr lang="en-US"/>
          </a:p>
        </p:txBody>
      </p:sp>
    </p:spTree>
    <p:extLst>
      <p:ext uri="{BB962C8B-B14F-4D97-AF65-F5344CB8AC3E}">
        <p14:creationId xmlns:p14="http://schemas.microsoft.com/office/powerpoint/2010/main" val="135321125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96</a:t>
            </a:fld>
            <a:endParaRPr lang="en-US"/>
          </a:p>
        </p:txBody>
      </p:sp>
    </p:spTree>
    <p:extLst>
      <p:ext uri="{BB962C8B-B14F-4D97-AF65-F5344CB8AC3E}">
        <p14:creationId xmlns:p14="http://schemas.microsoft.com/office/powerpoint/2010/main" val="4182709200"/>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97</a:t>
            </a:fld>
            <a:endParaRPr lang="en-US"/>
          </a:p>
        </p:txBody>
      </p:sp>
    </p:spTree>
    <p:extLst>
      <p:ext uri="{BB962C8B-B14F-4D97-AF65-F5344CB8AC3E}">
        <p14:creationId xmlns:p14="http://schemas.microsoft.com/office/powerpoint/2010/main" val="305306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11</a:t>
            </a:fld>
            <a:endParaRPr lang="en-US"/>
          </a:p>
        </p:txBody>
      </p:sp>
    </p:spTree>
    <p:extLst>
      <p:ext uri="{BB962C8B-B14F-4D97-AF65-F5344CB8AC3E}">
        <p14:creationId xmlns:p14="http://schemas.microsoft.com/office/powerpoint/2010/main" val="3305562680"/>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98</a:t>
            </a:fld>
            <a:endParaRPr lang="en-US"/>
          </a:p>
        </p:txBody>
      </p:sp>
    </p:spTree>
    <p:extLst>
      <p:ext uri="{BB962C8B-B14F-4D97-AF65-F5344CB8AC3E}">
        <p14:creationId xmlns:p14="http://schemas.microsoft.com/office/powerpoint/2010/main" val="12143212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99</a:t>
            </a:fld>
            <a:endParaRPr lang="en-US"/>
          </a:p>
        </p:txBody>
      </p:sp>
    </p:spTree>
    <p:extLst>
      <p:ext uri="{BB962C8B-B14F-4D97-AF65-F5344CB8AC3E}">
        <p14:creationId xmlns:p14="http://schemas.microsoft.com/office/powerpoint/2010/main" val="338278221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100</a:t>
            </a:fld>
            <a:endParaRPr lang="en-US"/>
          </a:p>
        </p:txBody>
      </p:sp>
    </p:spTree>
    <p:extLst>
      <p:ext uri="{BB962C8B-B14F-4D97-AF65-F5344CB8AC3E}">
        <p14:creationId xmlns:p14="http://schemas.microsoft.com/office/powerpoint/2010/main" val="2586135661"/>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101</a:t>
            </a:fld>
            <a:endParaRPr lang="en-US"/>
          </a:p>
        </p:txBody>
      </p:sp>
    </p:spTree>
    <p:extLst>
      <p:ext uri="{BB962C8B-B14F-4D97-AF65-F5344CB8AC3E}">
        <p14:creationId xmlns:p14="http://schemas.microsoft.com/office/powerpoint/2010/main" val="197696275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102</a:t>
            </a:fld>
            <a:endParaRPr lang="en-US"/>
          </a:p>
        </p:txBody>
      </p:sp>
    </p:spTree>
    <p:extLst>
      <p:ext uri="{BB962C8B-B14F-4D97-AF65-F5344CB8AC3E}">
        <p14:creationId xmlns:p14="http://schemas.microsoft.com/office/powerpoint/2010/main" val="1376581436"/>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103</a:t>
            </a:fld>
            <a:endParaRPr lang="en-US"/>
          </a:p>
        </p:txBody>
      </p:sp>
    </p:spTree>
    <p:extLst>
      <p:ext uri="{BB962C8B-B14F-4D97-AF65-F5344CB8AC3E}">
        <p14:creationId xmlns:p14="http://schemas.microsoft.com/office/powerpoint/2010/main" val="426547062"/>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104</a:t>
            </a:fld>
            <a:endParaRPr lang="en-US"/>
          </a:p>
        </p:txBody>
      </p:sp>
    </p:spTree>
    <p:extLst>
      <p:ext uri="{BB962C8B-B14F-4D97-AF65-F5344CB8AC3E}">
        <p14:creationId xmlns:p14="http://schemas.microsoft.com/office/powerpoint/2010/main" val="127246718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105</a:t>
            </a:fld>
            <a:endParaRPr lang="en-US"/>
          </a:p>
        </p:txBody>
      </p:sp>
    </p:spTree>
    <p:extLst>
      <p:ext uri="{BB962C8B-B14F-4D97-AF65-F5344CB8AC3E}">
        <p14:creationId xmlns:p14="http://schemas.microsoft.com/office/powerpoint/2010/main" val="3067372875"/>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106</a:t>
            </a:fld>
            <a:endParaRPr lang="en-US"/>
          </a:p>
        </p:txBody>
      </p:sp>
    </p:spTree>
    <p:extLst>
      <p:ext uri="{BB962C8B-B14F-4D97-AF65-F5344CB8AC3E}">
        <p14:creationId xmlns:p14="http://schemas.microsoft.com/office/powerpoint/2010/main" val="3719448145"/>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107</a:t>
            </a:fld>
            <a:endParaRPr lang="en-US"/>
          </a:p>
        </p:txBody>
      </p:sp>
    </p:spTree>
    <p:extLst>
      <p:ext uri="{BB962C8B-B14F-4D97-AF65-F5344CB8AC3E}">
        <p14:creationId xmlns:p14="http://schemas.microsoft.com/office/powerpoint/2010/main" val="1020344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37CCBBB-9E80-4372-A204-900862A654A5}"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2965889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7CCBBB-9E80-4372-A204-900862A654A5}"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1751914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7CCBBB-9E80-4372-A204-900862A654A5}"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3158744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37CCBBB-9E80-4372-A204-900862A654A5}"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2662797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7CCBBB-9E80-4372-A204-900862A654A5}" type="datetimeFigureOut">
              <a:rPr lang="en-US" smtClean="0"/>
              <a:t>12/6/2023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1455305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37CCBBB-9E80-4372-A204-900862A654A5}" type="datetimeFigureOut">
              <a:rPr lang="en-US" smtClean="0"/>
              <a:t>12/6/2023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2670038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37CCBBB-9E80-4372-A204-900862A654A5}" type="datetimeFigureOut">
              <a:rPr lang="en-US" smtClean="0"/>
              <a:t>12/6/2023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3915246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7CCBBB-9E80-4372-A204-900862A654A5}" type="datetimeFigureOut">
              <a:rPr lang="en-US" smtClean="0"/>
              <a:t>12/6/2023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4060508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7CCBBB-9E80-4372-A204-900862A654A5}" type="datetimeFigureOut">
              <a:rPr lang="en-US" smtClean="0"/>
              <a:t>12/6/2023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213013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7CCBBB-9E80-4372-A204-900862A654A5}" type="datetimeFigureOut">
              <a:rPr lang="en-US" smtClean="0"/>
              <a:t>12/6/2023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1058952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7CCBBB-9E80-4372-A204-900862A654A5}" type="datetimeFigureOut">
              <a:rPr lang="en-US" smtClean="0"/>
              <a:t>12/6/2023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5F6F4A-88DC-41E7-ACFD-053F7716F9A5}" type="slidenum">
              <a:rPr lang="en-US" smtClean="0"/>
              <a:t>‹#›</a:t>
            </a:fld>
            <a:endParaRPr lang="en-US"/>
          </a:p>
        </p:txBody>
      </p:sp>
    </p:spTree>
    <p:extLst>
      <p:ext uri="{BB962C8B-B14F-4D97-AF65-F5344CB8AC3E}">
        <p14:creationId xmlns:p14="http://schemas.microsoft.com/office/powerpoint/2010/main" val="4360756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7CCBBB-9E80-4372-A204-900862A654A5}" type="datetimeFigureOut">
              <a:rPr lang="en-US" smtClean="0"/>
              <a:t>12/6/2023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5F6F4A-88DC-41E7-ACFD-053F7716F9A5}" type="slidenum">
              <a:rPr lang="en-US" smtClean="0"/>
              <a:t>‹#›</a:t>
            </a:fld>
            <a:endParaRPr lang="en-US"/>
          </a:p>
        </p:txBody>
      </p:sp>
    </p:spTree>
    <p:extLst>
      <p:ext uri="{BB962C8B-B14F-4D97-AF65-F5344CB8AC3E}">
        <p14:creationId xmlns:p14="http://schemas.microsoft.com/office/powerpoint/2010/main" val="24661673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9.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7.png"/></Relationships>
</file>

<file path=ppt/slides/_rels/slide10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0.png"/><Relationship Id="rId7"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2.png"/><Relationship Id="rId7" Type="http://schemas.openxmlformats.org/officeDocument/2006/relationships/image" Target="../media/image70.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3.png"/><Relationship Id="rId9" Type="http://schemas.openxmlformats.org/officeDocument/2006/relationships/image" Target="../media/image38.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7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7"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7"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7"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7"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3.png"/></Relationships>
</file>

<file path=ppt/slides/_rels/slide4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40.png"/><Relationship Id="rId7" Type="http://schemas.openxmlformats.org/officeDocument/2006/relationships/image" Target="../media/image4.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2.png"/><Relationship Id="rId4" Type="http://schemas.openxmlformats.org/officeDocument/2006/relationships/image" Target="../media/image150.pn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13.png"/></Relationships>
</file>

<file path=ppt/slides/_rels/slide43.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160.png"/><Relationship Id="rId7"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openxmlformats.org/officeDocument/2006/relationships/image" Target="../media/image170.png"/><Relationship Id="rId7"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20.png"/><Relationship Id="rId7" Type="http://schemas.openxmlformats.org/officeDocument/2006/relationships/image" Target="../media/image21.png"/><Relationship Id="rId2" Type="http://schemas.openxmlformats.org/officeDocument/2006/relationships/notesSlide" Target="../notesSlides/notesSlide47.xml"/><Relationship Id="rId1" Type="http://schemas.openxmlformats.org/officeDocument/2006/relationships/slideLayout" Target="../slideLayouts/slideLayout7.xml"/><Relationship Id="rId11" Type="http://schemas.openxmlformats.org/officeDocument/2006/relationships/image" Target="../media/image24.png"/><Relationship Id="rId5" Type="http://schemas.openxmlformats.org/officeDocument/2006/relationships/image" Target="../media/image13.png"/><Relationship Id="rId10" Type="http://schemas.openxmlformats.org/officeDocument/2006/relationships/image" Target="../media/image23.png"/><Relationship Id="rId4" Type="http://schemas.openxmlformats.org/officeDocument/2006/relationships/image" Target="../media/image2.pn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40.png"/><Relationship Id="rId7" Type="http://schemas.openxmlformats.org/officeDocument/2006/relationships/image" Target="../media/image26.png"/><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13.png"/><Relationship Id="rId10" Type="http://schemas.openxmlformats.org/officeDocument/2006/relationships/image" Target="../media/image29.png"/><Relationship Id="rId4" Type="http://schemas.openxmlformats.org/officeDocument/2006/relationships/image" Target="../media/image2.png"/><Relationship Id="rId9" Type="http://schemas.openxmlformats.org/officeDocument/2006/relationships/image" Target="../media/image28.png"/></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01328"/>
            <a:ext cx="9143999" cy="4856672"/>
          </a:xfrm>
          <a:prstGeom prst="rect">
            <a:avLst/>
          </a:prstGeom>
        </p:spPr>
      </p:pic>
      <p:sp>
        <p:nvSpPr>
          <p:cNvPr id="8" name="Title 1"/>
          <p:cNvSpPr>
            <a:spLocks noGrp="1"/>
          </p:cNvSpPr>
          <p:nvPr>
            <p:ph type="ctrTitle"/>
          </p:nvPr>
        </p:nvSpPr>
        <p:spPr>
          <a:xfrm>
            <a:off x="0" y="-305248"/>
            <a:ext cx="9144000" cy="2387600"/>
          </a:xfrm>
        </p:spPr>
        <p:txBody>
          <a:bodyPr>
            <a:noAutofit/>
          </a:bodyPr>
          <a:lstStyle/>
          <a:p>
            <a:r>
              <a:rPr lang="en-US" sz="3200" b="1" dirty="0">
                <a:solidFill>
                  <a:srgbClr val="002060"/>
                </a:solidFill>
              </a:rPr>
              <a:t>The Incentive Complementarity between </a:t>
            </a:r>
            <a:br>
              <a:rPr lang="en-US" sz="3200" b="1" dirty="0">
                <a:solidFill>
                  <a:srgbClr val="002060"/>
                </a:solidFill>
              </a:rPr>
            </a:br>
            <a:r>
              <a:rPr lang="en-US" sz="3200" b="1" dirty="0">
                <a:solidFill>
                  <a:srgbClr val="002060"/>
                </a:solidFill>
              </a:rPr>
              <a:t>Formal and Informal Enforcement</a:t>
            </a:r>
            <a:br>
              <a:rPr lang="en-US" sz="3600" b="1" dirty="0">
                <a:solidFill>
                  <a:srgbClr val="002060"/>
                </a:solidFill>
              </a:rPr>
            </a:br>
            <a:br>
              <a:rPr lang="en-US" sz="3600" b="1" dirty="0">
                <a:solidFill>
                  <a:srgbClr val="002060"/>
                </a:solidFill>
              </a:rPr>
            </a:br>
            <a:r>
              <a:rPr lang="en-US" sz="3600" b="1" dirty="0">
                <a:solidFill>
                  <a:srgbClr val="002060"/>
                </a:solidFill>
              </a:rPr>
              <a:t>Matthew O. Jackson and Yiqing Xing</a:t>
            </a:r>
          </a:p>
        </p:txBody>
      </p:sp>
    </p:spTree>
    <p:extLst>
      <p:ext uri="{BB962C8B-B14F-4D97-AF65-F5344CB8AC3E}">
        <p14:creationId xmlns:p14="http://schemas.microsoft.com/office/powerpoint/2010/main" val="174022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Tasks</a:t>
            </a:r>
          </a:p>
        </p:txBody>
      </p:sp>
      <p:sp>
        <p:nvSpPr>
          <p:cNvPr id="5" name="Rectangle 2"/>
          <p:cNvSpPr txBox="1">
            <a:spLocks/>
          </p:cNvSpPr>
          <p:nvPr/>
        </p:nvSpPr>
        <p:spPr bwMode="auto">
          <a:xfrm>
            <a:off x="318304" y="1389888"/>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2800" dirty="0">
                <a:cs typeface="Arial" charset="0"/>
              </a:rPr>
              <a:t>Some tasks only done on market, some only in community</a:t>
            </a:r>
          </a:p>
          <a:p>
            <a:pPr marL="342900" indent="-342900" eaLnBrk="0" hangingPunct="0">
              <a:spcBef>
                <a:spcPct val="20000"/>
              </a:spcBef>
              <a:buFont typeface="Arial" pitchFamily="34" charset="0"/>
              <a:buChar char="•"/>
              <a:defRPr/>
            </a:pPr>
            <a:endParaRPr lang="en-US" sz="2800" dirty="0">
              <a:cs typeface="Arial" charset="0"/>
            </a:endParaRPr>
          </a:p>
          <a:p>
            <a:pPr marL="342900" indent="-342900" eaLnBrk="0" hangingPunct="0">
              <a:spcBef>
                <a:spcPct val="20000"/>
              </a:spcBef>
              <a:buFont typeface="Arial" pitchFamily="34" charset="0"/>
              <a:buChar char="•"/>
              <a:defRPr/>
            </a:pPr>
            <a:r>
              <a:rPr lang="en-US" sz="2800" dirty="0">
                <a:cs typeface="Arial" charset="0"/>
              </a:rPr>
              <a:t>Some on margin, could be done by either (moving, repairs, borrowing money, watching kids…)</a:t>
            </a:r>
          </a:p>
          <a:p>
            <a:pPr marL="342900" indent="-342900" eaLnBrk="0" hangingPunct="0">
              <a:spcBef>
                <a:spcPct val="20000"/>
              </a:spcBef>
              <a:buFont typeface="Arial" pitchFamily="34" charset="0"/>
              <a:buChar char="•"/>
              <a:defRPr/>
            </a:pPr>
            <a:endParaRPr lang="en-US" sz="2800" dirty="0">
              <a:cs typeface="Arial" charset="0"/>
            </a:endParaRPr>
          </a:p>
          <a:p>
            <a:pPr marL="342900" indent="-342900" eaLnBrk="0" hangingPunct="0">
              <a:spcBef>
                <a:spcPct val="20000"/>
              </a:spcBef>
              <a:buFont typeface="Arial" pitchFamily="34" charset="0"/>
              <a:buChar char="•"/>
              <a:defRPr/>
            </a:pPr>
            <a:r>
              <a:rPr lang="en-US" sz="2800" dirty="0">
                <a:cs typeface="Arial" charset="0"/>
              </a:rPr>
              <a:t>Will examine how society works depending on that mix:   q is fraction within community, 1-q market</a:t>
            </a:r>
          </a:p>
          <a:p>
            <a:pPr eaLnBrk="0" hangingPunct="0">
              <a:spcBef>
                <a:spcPct val="20000"/>
              </a:spcBef>
              <a:defRPr/>
            </a:pPr>
            <a:endParaRPr lang="en-US" sz="2800" dirty="0">
              <a:cs typeface="Arial" charset="0"/>
            </a:endParaRPr>
          </a:p>
          <a:p>
            <a:pPr marL="342900" indent="-342900" eaLnBrk="0" hangingPunct="0">
              <a:spcBef>
                <a:spcPct val="20000"/>
              </a:spcBef>
              <a:buFont typeface="Arial" pitchFamily="34" charset="0"/>
              <a:buChar char="•"/>
              <a:defRPr/>
            </a:pPr>
            <a:endParaRPr lang="en-US" sz="2800" dirty="0">
              <a:cs typeface="Arial" charset="0"/>
            </a:endParaRPr>
          </a:p>
          <a:p>
            <a:pPr marL="342900" indent="-342900" eaLnBrk="0" hangingPunct="0">
              <a:spcBef>
                <a:spcPct val="20000"/>
              </a:spcBef>
              <a:buFont typeface="Arial" pitchFamily="34" charset="0"/>
              <a:buChar char="•"/>
              <a:defRPr/>
            </a:pPr>
            <a:endParaRPr lang="en-US" sz="2800" dirty="0"/>
          </a:p>
          <a:p>
            <a:pPr marL="342900" indent="-342900" eaLnBrk="0" hangingPunct="0">
              <a:spcBef>
                <a:spcPct val="20000"/>
              </a:spcBef>
              <a:buFont typeface="Arial" pitchFamily="34" charset="0"/>
              <a:buChar char="•"/>
              <a:defRPr/>
            </a:pPr>
            <a:endParaRPr lang="en-US" sz="3600" dirty="0"/>
          </a:p>
          <a:p>
            <a:pPr eaLnBrk="0" hangingPunct="0">
              <a:spcBef>
                <a:spcPct val="20000"/>
              </a:spcBef>
              <a:defRPr/>
            </a:pPr>
            <a:endParaRPr lang="en-US" sz="3600" baseline="-25000" dirty="0"/>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40765633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85" y="-465826"/>
            <a:ext cx="9273395" cy="7323826"/>
          </a:xfrm>
          <a:prstGeom prst="rect">
            <a:avLst/>
          </a:prstGeom>
        </p:spPr>
      </p:pic>
      <p:sp>
        <p:nvSpPr>
          <p:cNvPr id="4" name="TextBox 3"/>
          <p:cNvSpPr txBox="1"/>
          <p:nvPr/>
        </p:nvSpPr>
        <p:spPr>
          <a:xfrm>
            <a:off x="6435305" y="5727940"/>
            <a:ext cx="2898475" cy="523220"/>
          </a:xfrm>
          <a:prstGeom prst="rect">
            <a:avLst/>
          </a:prstGeom>
          <a:noFill/>
        </p:spPr>
        <p:txBody>
          <a:bodyPr wrap="square" rtlCol="0">
            <a:spAutoFit/>
          </a:bodyPr>
          <a:lstStyle/>
          <a:p>
            <a:r>
              <a:rPr lang="en-US" sz="2800" dirty="0"/>
              <a:t>Cost Policing: c</a:t>
            </a:r>
          </a:p>
        </p:txBody>
      </p:sp>
      <p:sp>
        <p:nvSpPr>
          <p:cNvPr id="8" name="TextBox 7"/>
          <p:cNvSpPr txBox="1"/>
          <p:nvPr/>
        </p:nvSpPr>
        <p:spPr>
          <a:xfrm>
            <a:off x="756248" y="247291"/>
            <a:ext cx="2898475" cy="523220"/>
          </a:xfrm>
          <a:prstGeom prst="rect">
            <a:avLst/>
          </a:prstGeom>
          <a:noFill/>
        </p:spPr>
        <p:txBody>
          <a:bodyPr wrap="square" rtlCol="0">
            <a:spAutoFit/>
          </a:bodyPr>
          <a:lstStyle/>
          <a:p>
            <a:r>
              <a:rPr lang="en-US" sz="2800" dirty="0"/>
              <a:t>Community: q</a:t>
            </a:r>
          </a:p>
        </p:txBody>
      </p:sp>
      <p:cxnSp>
        <p:nvCxnSpPr>
          <p:cNvPr id="9" name="Straight Arrow Connector 8"/>
          <p:cNvCxnSpPr/>
          <p:nvPr/>
        </p:nvCxnSpPr>
        <p:spPr>
          <a:xfrm flipH="1">
            <a:off x="2441275" y="2704813"/>
            <a:ext cx="345057" cy="220361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938787" y="2166326"/>
            <a:ext cx="4172015" cy="523220"/>
          </a:xfrm>
          <a:prstGeom prst="rect">
            <a:avLst/>
          </a:prstGeom>
          <a:noFill/>
        </p:spPr>
        <p:txBody>
          <a:bodyPr wrap="square" rtlCol="0">
            <a:spAutoFit/>
          </a:bodyPr>
          <a:lstStyle/>
          <a:p>
            <a:r>
              <a:rPr lang="en-US" sz="2800" dirty="0"/>
              <a:t>Discontinuities</a:t>
            </a:r>
          </a:p>
        </p:txBody>
      </p:sp>
      <p:cxnSp>
        <p:nvCxnSpPr>
          <p:cNvPr id="12" name="Straight Arrow Connector 11"/>
          <p:cNvCxnSpPr/>
          <p:nvPr/>
        </p:nvCxnSpPr>
        <p:spPr>
          <a:xfrm flipV="1">
            <a:off x="4399472" y="1362974"/>
            <a:ext cx="2596551" cy="90577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101983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85" y="-465826"/>
            <a:ext cx="9273395" cy="7323826"/>
          </a:xfrm>
          <a:prstGeom prst="rect">
            <a:avLst/>
          </a:prstGeom>
        </p:spPr>
      </p:pic>
      <p:sp>
        <p:nvSpPr>
          <p:cNvPr id="4" name="TextBox 3"/>
          <p:cNvSpPr txBox="1"/>
          <p:nvPr/>
        </p:nvSpPr>
        <p:spPr>
          <a:xfrm>
            <a:off x="6435305" y="5727940"/>
            <a:ext cx="2898475" cy="523220"/>
          </a:xfrm>
          <a:prstGeom prst="rect">
            <a:avLst/>
          </a:prstGeom>
          <a:noFill/>
        </p:spPr>
        <p:txBody>
          <a:bodyPr wrap="square" rtlCol="0">
            <a:spAutoFit/>
          </a:bodyPr>
          <a:lstStyle/>
          <a:p>
            <a:r>
              <a:rPr lang="en-US" sz="2800" dirty="0"/>
              <a:t>Cost Policing: c</a:t>
            </a:r>
          </a:p>
        </p:txBody>
      </p:sp>
      <p:sp>
        <p:nvSpPr>
          <p:cNvPr id="8" name="TextBox 7"/>
          <p:cNvSpPr txBox="1"/>
          <p:nvPr/>
        </p:nvSpPr>
        <p:spPr>
          <a:xfrm>
            <a:off x="756248" y="247291"/>
            <a:ext cx="2898475" cy="523220"/>
          </a:xfrm>
          <a:prstGeom prst="rect">
            <a:avLst/>
          </a:prstGeom>
          <a:noFill/>
        </p:spPr>
        <p:txBody>
          <a:bodyPr wrap="square" rtlCol="0">
            <a:spAutoFit/>
          </a:bodyPr>
          <a:lstStyle/>
          <a:p>
            <a:r>
              <a:rPr lang="en-US" sz="2800" dirty="0"/>
              <a:t>Community: q</a:t>
            </a:r>
          </a:p>
        </p:txBody>
      </p:sp>
      <p:sp>
        <p:nvSpPr>
          <p:cNvPr id="10" name="TextBox 9"/>
          <p:cNvSpPr txBox="1"/>
          <p:nvPr/>
        </p:nvSpPr>
        <p:spPr>
          <a:xfrm>
            <a:off x="3198243" y="3552645"/>
            <a:ext cx="4172015" cy="523220"/>
          </a:xfrm>
          <a:prstGeom prst="rect">
            <a:avLst/>
          </a:prstGeom>
          <a:noFill/>
        </p:spPr>
        <p:txBody>
          <a:bodyPr wrap="square" rtlCol="0">
            <a:spAutoFit/>
          </a:bodyPr>
          <a:lstStyle/>
          <a:p>
            <a:r>
              <a:rPr lang="en-US" sz="2800" dirty="0"/>
              <a:t>Complementarity</a:t>
            </a:r>
          </a:p>
        </p:txBody>
      </p:sp>
      <p:sp>
        <p:nvSpPr>
          <p:cNvPr id="11" name="Left Brace 10"/>
          <p:cNvSpPr/>
          <p:nvPr/>
        </p:nvSpPr>
        <p:spPr>
          <a:xfrm rot="4614521">
            <a:off x="4482673" y="2107945"/>
            <a:ext cx="378354" cy="4670238"/>
          </a:xfrm>
          <a:prstGeom prst="leftBrace">
            <a:avLst>
              <a:gd name="adj1" fmla="val 229537"/>
              <a:gd name="adj2" fmla="val 50000"/>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0932403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6649"/>
            <a:ext cx="9402791" cy="5995358"/>
          </a:xfrm>
          <a:prstGeom prst="rect">
            <a:avLst/>
          </a:prstGeom>
        </p:spPr>
      </p:pic>
      <p:sp>
        <p:nvSpPr>
          <p:cNvPr id="6" name="TextBox 5"/>
          <p:cNvSpPr txBox="1"/>
          <p:nvPr/>
        </p:nvSpPr>
        <p:spPr>
          <a:xfrm>
            <a:off x="6694098" y="6183560"/>
            <a:ext cx="2898475" cy="523220"/>
          </a:xfrm>
          <a:prstGeom prst="rect">
            <a:avLst/>
          </a:prstGeom>
          <a:noFill/>
        </p:spPr>
        <p:txBody>
          <a:bodyPr wrap="square" rtlCol="0">
            <a:spAutoFit/>
          </a:bodyPr>
          <a:lstStyle/>
          <a:p>
            <a:r>
              <a:rPr lang="en-US" sz="2800" dirty="0"/>
              <a:t>Cost Policing: c</a:t>
            </a:r>
          </a:p>
        </p:txBody>
      </p:sp>
      <p:sp>
        <p:nvSpPr>
          <p:cNvPr id="7" name="TextBox 6"/>
          <p:cNvSpPr txBox="1"/>
          <p:nvPr/>
        </p:nvSpPr>
        <p:spPr>
          <a:xfrm>
            <a:off x="86263" y="105096"/>
            <a:ext cx="2225615" cy="461665"/>
          </a:xfrm>
          <a:prstGeom prst="rect">
            <a:avLst/>
          </a:prstGeom>
          <a:solidFill>
            <a:schemeClr val="bg1"/>
          </a:solidFill>
        </p:spPr>
        <p:txBody>
          <a:bodyPr wrap="square" rtlCol="0">
            <a:spAutoFit/>
          </a:bodyPr>
          <a:lstStyle/>
          <a:p>
            <a:r>
              <a:rPr lang="en-US" sz="2400" dirty="0"/>
              <a:t>Community: q</a:t>
            </a:r>
          </a:p>
        </p:txBody>
      </p:sp>
      <p:cxnSp>
        <p:nvCxnSpPr>
          <p:cNvPr id="8" name="Straight Arrow Connector 7"/>
          <p:cNvCxnSpPr/>
          <p:nvPr/>
        </p:nvCxnSpPr>
        <p:spPr>
          <a:xfrm>
            <a:off x="2536166" y="1828343"/>
            <a:ext cx="1077428" cy="44903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447081" y="1263570"/>
            <a:ext cx="2166513" cy="523220"/>
          </a:xfrm>
          <a:prstGeom prst="rect">
            <a:avLst/>
          </a:prstGeom>
          <a:noFill/>
        </p:spPr>
        <p:txBody>
          <a:bodyPr wrap="square" rtlCol="0">
            <a:spAutoFit/>
          </a:bodyPr>
          <a:lstStyle/>
          <a:p>
            <a:r>
              <a:rPr lang="en-US" sz="2800" dirty="0"/>
              <a:t>No religion</a:t>
            </a:r>
          </a:p>
        </p:txBody>
      </p:sp>
      <p:cxnSp>
        <p:nvCxnSpPr>
          <p:cNvPr id="13" name="Straight Arrow Connector 12"/>
          <p:cNvCxnSpPr/>
          <p:nvPr/>
        </p:nvCxnSpPr>
        <p:spPr>
          <a:xfrm>
            <a:off x="5949351" y="3128056"/>
            <a:ext cx="1077428" cy="44903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860266" y="2563283"/>
            <a:ext cx="2166513" cy="523220"/>
          </a:xfrm>
          <a:prstGeom prst="rect">
            <a:avLst/>
          </a:prstGeom>
          <a:noFill/>
        </p:spPr>
        <p:txBody>
          <a:bodyPr wrap="square" rtlCol="0">
            <a:spAutoFit/>
          </a:bodyPr>
          <a:lstStyle/>
          <a:p>
            <a:r>
              <a:rPr lang="en-US" sz="2800" dirty="0"/>
              <a:t>Religion S=.2</a:t>
            </a:r>
          </a:p>
        </p:txBody>
      </p:sp>
      <p:cxnSp>
        <p:nvCxnSpPr>
          <p:cNvPr id="15" name="Straight Arrow Connector 14"/>
          <p:cNvCxnSpPr/>
          <p:nvPr/>
        </p:nvCxnSpPr>
        <p:spPr>
          <a:xfrm>
            <a:off x="8115864" y="5103765"/>
            <a:ext cx="158151" cy="56100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03365" y="4580545"/>
            <a:ext cx="2246617" cy="523220"/>
          </a:xfrm>
          <a:prstGeom prst="rect">
            <a:avLst/>
          </a:prstGeom>
          <a:noFill/>
        </p:spPr>
        <p:txBody>
          <a:bodyPr wrap="square" rtlCol="0">
            <a:spAutoFit/>
          </a:bodyPr>
          <a:lstStyle/>
          <a:p>
            <a:r>
              <a:rPr lang="en-US" sz="2800" dirty="0"/>
              <a:t>Religion S = .4</a:t>
            </a:r>
          </a:p>
        </p:txBody>
      </p:sp>
    </p:spTree>
    <p:extLst>
      <p:ext uri="{BB962C8B-B14F-4D97-AF65-F5344CB8AC3E}">
        <p14:creationId xmlns:p14="http://schemas.microsoft.com/office/powerpoint/2010/main" val="1403328409"/>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6649"/>
            <a:ext cx="9402791" cy="5995358"/>
          </a:xfrm>
          <a:prstGeom prst="rect">
            <a:avLst/>
          </a:prstGeom>
        </p:spPr>
      </p:pic>
      <p:sp>
        <p:nvSpPr>
          <p:cNvPr id="6" name="TextBox 5"/>
          <p:cNvSpPr txBox="1"/>
          <p:nvPr/>
        </p:nvSpPr>
        <p:spPr>
          <a:xfrm>
            <a:off x="6694098" y="6183560"/>
            <a:ext cx="2898475" cy="523220"/>
          </a:xfrm>
          <a:prstGeom prst="rect">
            <a:avLst/>
          </a:prstGeom>
          <a:noFill/>
        </p:spPr>
        <p:txBody>
          <a:bodyPr wrap="square" rtlCol="0">
            <a:spAutoFit/>
          </a:bodyPr>
          <a:lstStyle/>
          <a:p>
            <a:r>
              <a:rPr lang="en-US" sz="2800" dirty="0"/>
              <a:t>Cost Policing: c</a:t>
            </a:r>
          </a:p>
        </p:txBody>
      </p:sp>
      <p:sp>
        <p:nvSpPr>
          <p:cNvPr id="7" name="TextBox 6"/>
          <p:cNvSpPr txBox="1"/>
          <p:nvPr/>
        </p:nvSpPr>
        <p:spPr>
          <a:xfrm>
            <a:off x="86263" y="105096"/>
            <a:ext cx="2225615" cy="461665"/>
          </a:xfrm>
          <a:prstGeom prst="rect">
            <a:avLst/>
          </a:prstGeom>
          <a:solidFill>
            <a:schemeClr val="bg1"/>
          </a:solidFill>
        </p:spPr>
        <p:txBody>
          <a:bodyPr wrap="square" rtlCol="0">
            <a:spAutoFit/>
          </a:bodyPr>
          <a:lstStyle/>
          <a:p>
            <a:r>
              <a:rPr lang="en-US" sz="2400" dirty="0"/>
              <a:t>Community: q</a:t>
            </a:r>
          </a:p>
        </p:txBody>
      </p:sp>
      <p:sp>
        <p:nvSpPr>
          <p:cNvPr id="14" name="TextBox 13"/>
          <p:cNvSpPr txBox="1"/>
          <p:nvPr/>
        </p:nvSpPr>
        <p:spPr>
          <a:xfrm>
            <a:off x="4132053" y="2481920"/>
            <a:ext cx="2894726" cy="954107"/>
          </a:xfrm>
          <a:prstGeom prst="rect">
            <a:avLst/>
          </a:prstGeom>
          <a:noFill/>
        </p:spPr>
        <p:txBody>
          <a:bodyPr wrap="square" rtlCol="0">
            <a:spAutoFit/>
          </a:bodyPr>
          <a:lstStyle/>
          <a:p>
            <a:r>
              <a:rPr lang="en-US" sz="2800" dirty="0"/>
              <a:t>`Religion’ extends complementarity</a:t>
            </a:r>
          </a:p>
        </p:txBody>
      </p:sp>
      <p:sp>
        <p:nvSpPr>
          <p:cNvPr id="12" name="Left Brace 11"/>
          <p:cNvSpPr/>
          <p:nvPr/>
        </p:nvSpPr>
        <p:spPr>
          <a:xfrm rot="5400000">
            <a:off x="5199766" y="2049136"/>
            <a:ext cx="440121" cy="3213904"/>
          </a:xfrm>
          <a:prstGeom prst="leftBrace">
            <a:avLst>
              <a:gd name="adj1" fmla="val 229537"/>
              <a:gd name="adj2" fmla="val 50000"/>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618663" y="3144328"/>
            <a:ext cx="3106669" cy="954107"/>
          </a:xfrm>
          <a:prstGeom prst="rect">
            <a:avLst/>
          </a:prstGeom>
          <a:noFill/>
        </p:spPr>
        <p:txBody>
          <a:bodyPr wrap="square" rtlCol="0">
            <a:spAutoFit/>
          </a:bodyPr>
          <a:lstStyle/>
          <a:p>
            <a:r>
              <a:rPr lang="en-US" sz="2800" dirty="0"/>
              <a:t>`Religion’ displaces community</a:t>
            </a:r>
          </a:p>
        </p:txBody>
      </p:sp>
      <p:sp>
        <p:nvSpPr>
          <p:cNvPr id="22" name="Left Brace 21"/>
          <p:cNvSpPr/>
          <p:nvPr/>
        </p:nvSpPr>
        <p:spPr>
          <a:xfrm rot="5400000">
            <a:off x="1621678" y="3951872"/>
            <a:ext cx="440121" cy="733247"/>
          </a:xfrm>
          <a:prstGeom prst="leftBrace">
            <a:avLst>
              <a:gd name="adj1" fmla="val 229537"/>
              <a:gd name="adj2" fmla="val 50000"/>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27732612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8948" name="Rectangle 2"/>
          <p:cNvSpPr>
            <a:spLocks noGrp="1" noChangeArrowheads="1"/>
          </p:cNvSpPr>
          <p:nvPr>
            <p:ph type="title"/>
          </p:nvPr>
        </p:nvSpPr>
        <p:spPr>
          <a:xfrm>
            <a:off x="609600" y="152400"/>
            <a:ext cx="6369934" cy="658483"/>
          </a:xfrm>
          <a:noFill/>
          <a:ln>
            <a:solidFill>
              <a:srgbClr val="0000FF"/>
            </a:solidFill>
          </a:ln>
        </p:spPr>
        <p:txBody>
          <a:bodyPr/>
          <a:lstStyle/>
          <a:p>
            <a:pPr algn="ctr" eaLnBrk="1" hangingPunct="1"/>
            <a:r>
              <a:rPr lang="en-US" sz="4000" b="1" dirty="0">
                <a:latin typeface="+mn-lt"/>
              </a:rPr>
              <a:t>Example: Corruption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01404"/>
            <a:ext cx="9480429" cy="5399396"/>
          </a:xfrm>
          <a:prstGeom prst="rect">
            <a:avLst/>
          </a:prstGeom>
        </p:spPr>
      </p:pic>
      <p:cxnSp>
        <p:nvCxnSpPr>
          <p:cNvPr id="16" name="Straight Arrow Connector 15"/>
          <p:cNvCxnSpPr/>
          <p:nvPr/>
        </p:nvCxnSpPr>
        <p:spPr>
          <a:xfrm>
            <a:off x="4445478" y="1506546"/>
            <a:ext cx="1077428" cy="44903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291750" y="1001403"/>
            <a:ext cx="2899349" cy="523220"/>
          </a:xfrm>
          <a:prstGeom prst="rect">
            <a:avLst/>
          </a:prstGeom>
          <a:noFill/>
        </p:spPr>
        <p:txBody>
          <a:bodyPr wrap="square" rtlCol="0">
            <a:spAutoFit/>
          </a:bodyPr>
          <a:lstStyle/>
          <a:p>
            <a:r>
              <a:rPr lang="en-US" sz="2800" dirty="0"/>
              <a:t>Corruption </a:t>
            </a:r>
            <a:r>
              <a:rPr lang="el-GR" sz="2800" i="1" dirty="0">
                <a:cs typeface="Arial" panose="020B0604020202020204" pitchFamily="34" charset="0"/>
              </a:rPr>
              <a:t>γ</a:t>
            </a:r>
            <a:r>
              <a:rPr lang="en-US" sz="2800" dirty="0"/>
              <a:t>= .02</a:t>
            </a:r>
          </a:p>
        </p:txBody>
      </p:sp>
      <p:cxnSp>
        <p:nvCxnSpPr>
          <p:cNvPr id="18" name="Straight Arrow Connector 17"/>
          <p:cNvCxnSpPr/>
          <p:nvPr/>
        </p:nvCxnSpPr>
        <p:spPr>
          <a:xfrm flipH="1" flipV="1">
            <a:off x="7358333" y="3830129"/>
            <a:ext cx="396814" cy="109316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762236" y="4852757"/>
            <a:ext cx="2899349" cy="523220"/>
          </a:xfrm>
          <a:prstGeom prst="rect">
            <a:avLst/>
          </a:prstGeom>
          <a:noFill/>
        </p:spPr>
        <p:txBody>
          <a:bodyPr wrap="square" rtlCol="0">
            <a:spAutoFit/>
          </a:bodyPr>
          <a:lstStyle/>
          <a:p>
            <a:r>
              <a:rPr lang="en-US" sz="2800" dirty="0"/>
              <a:t>No Corruption</a:t>
            </a:r>
          </a:p>
        </p:txBody>
      </p:sp>
      <p:sp>
        <p:nvSpPr>
          <p:cNvPr id="20" name="TextBox 19"/>
          <p:cNvSpPr txBox="1"/>
          <p:nvPr/>
        </p:nvSpPr>
        <p:spPr>
          <a:xfrm>
            <a:off x="6762236" y="6334780"/>
            <a:ext cx="2898475" cy="523220"/>
          </a:xfrm>
          <a:prstGeom prst="rect">
            <a:avLst/>
          </a:prstGeom>
          <a:noFill/>
        </p:spPr>
        <p:txBody>
          <a:bodyPr wrap="square" rtlCol="0">
            <a:spAutoFit/>
          </a:bodyPr>
          <a:lstStyle/>
          <a:p>
            <a:r>
              <a:rPr lang="en-US" sz="2800" dirty="0"/>
              <a:t>Cost Policing: c</a:t>
            </a:r>
          </a:p>
        </p:txBody>
      </p:sp>
    </p:spTree>
    <p:extLst>
      <p:ext uri="{BB962C8B-B14F-4D97-AF65-F5344CB8AC3E}">
        <p14:creationId xmlns:p14="http://schemas.microsoft.com/office/powerpoint/2010/main" val="265146730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8948" name="Rectangle 2"/>
          <p:cNvSpPr>
            <a:spLocks noGrp="1" noChangeArrowheads="1"/>
          </p:cNvSpPr>
          <p:nvPr>
            <p:ph type="title"/>
          </p:nvPr>
        </p:nvSpPr>
        <p:spPr>
          <a:xfrm>
            <a:off x="609600" y="152400"/>
            <a:ext cx="6369934" cy="658483"/>
          </a:xfrm>
          <a:noFill/>
          <a:ln>
            <a:solidFill>
              <a:srgbClr val="0000FF"/>
            </a:solidFill>
          </a:ln>
        </p:spPr>
        <p:txBody>
          <a:bodyPr/>
          <a:lstStyle/>
          <a:p>
            <a:pPr algn="ctr" eaLnBrk="1" hangingPunct="1"/>
            <a:r>
              <a:rPr lang="en-US" sz="4000" b="1" dirty="0">
                <a:latin typeface="+mn-lt"/>
              </a:rPr>
              <a:t>Example: Corruption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01404"/>
            <a:ext cx="9480429" cy="5399396"/>
          </a:xfrm>
          <a:prstGeom prst="rect">
            <a:avLst/>
          </a:prstGeom>
        </p:spPr>
      </p:pic>
      <p:cxnSp>
        <p:nvCxnSpPr>
          <p:cNvPr id="16" name="Straight Arrow Connector 15"/>
          <p:cNvCxnSpPr/>
          <p:nvPr/>
        </p:nvCxnSpPr>
        <p:spPr>
          <a:xfrm flipH="1" flipV="1">
            <a:off x="6400800" y="1763802"/>
            <a:ext cx="1113740" cy="141600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514539" y="2560826"/>
            <a:ext cx="2899349" cy="1815882"/>
          </a:xfrm>
          <a:prstGeom prst="rect">
            <a:avLst/>
          </a:prstGeom>
          <a:noFill/>
        </p:spPr>
        <p:txBody>
          <a:bodyPr wrap="square" rtlCol="0">
            <a:spAutoFit/>
          </a:bodyPr>
          <a:lstStyle/>
          <a:p>
            <a:r>
              <a:rPr lang="en-US" sz="2800" dirty="0"/>
              <a:t>Corruption increases community</a:t>
            </a:r>
          </a:p>
          <a:p>
            <a:r>
              <a:rPr lang="en-US" sz="2800" dirty="0"/>
              <a:t>use</a:t>
            </a:r>
          </a:p>
        </p:txBody>
      </p:sp>
      <p:cxnSp>
        <p:nvCxnSpPr>
          <p:cNvPr id="18" name="Straight Arrow Connector 17"/>
          <p:cNvCxnSpPr>
            <a:stCxn id="19" idx="2"/>
          </p:cNvCxnSpPr>
          <p:nvPr/>
        </p:nvCxnSpPr>
        <p:spPr>
          <a:xfrm>
            <a:off x="3043623" y="4973945"/>
            <a:ext cx="202085" cy="94906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593948" y="3588950"/>
            <a:ext cx="2899349" cy="1384995"/>
          </a:xfrm>
          <a:prstGeom prst="rect">
            <a:avLst/>
          </a:prstGeom>
          <a:noFill/>
        </p:spPr>
        <p:txBody>
          <a:bodyPr wrap="square" rtlCol="0">
            <a:spAutoFit/>
          </a:bodyPr>
          <a:lstStyle/>
          <a:p>
            <a:r>
              <a:rPr lang="en-US" sz="2800" dirty="0"/>
              <a:t>Corruption decreases community use</a:t>
            </a:r>
          </a:p>
        </p:txBody>
      </p:sp>
      <p:sp>
        <p:nvSpPr>
          <p:cNvPr id="20" name="TextBox 19"/>
          <p:cNvSpPr txBox="1"/>
          <p:nvPr/>
        </p:nvSpPr>
        <p:spPr>
          <a:xfrm>
            <a:off x="6762236" y="6334780"/>
            <a:ext cx="2898475" cy="523220"/>
          </a:xfrm>
          <a:prstGeom prst="rect">
            <a:avLst/>
          </a:prstGeom>
          <a:noFill/>
        </p:spPr>
        <p:txBody>
          <a:bodyPr wrap="square" rtlCol="0">
            <a:spAutoFit/>
          </a:bodyPr>
          <a:lstStyle/>
          <a:p>
            <a:r>
              <a:rPr lang="en-US" sz="2800" dirty="0"/>
              <a:t>Cost Policing: c</a:t>
            </a:r>
          </a:p>
        </p:txBody>
      </p:sp>
    </p:spTree>
    <p:extLst>
      <p:ext uri="{BB962C8B-B14F-4D97-AF65-F5344CB8AC3E}">
        <p14:creationId xmlns:p14="http://schemas.microsoft.com/office/powerpoint/2010/main" val="56943593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8948" name="Rectangle 2"/>
          <p:cNvSpPr>
            <a:spLocks noGrp="1" noChangeArrowheads="1"/>
          </p:cNvSpPr>
          <p:nvPr>
            <p:ph type="title"/>
          </p:nvPr>
        </p:nvSpPr>
        <p:spPr>
          <a:xfrm>
            <a:off x="609600" y="152400"/>
            <a:ext cx="6369934" cy="658483"/>
          </a:xfrm>
          <a:noFill/>
          <a:ln>
            <a:solidFill>
              <a:srgbClr val="0000FF"/>
            </a:solidFill>
          </a:ln>
        </p:spPr>
        <p:txBody>
          <a:bodyPr/>
          <a:lstStyle/>
          <a:p>
            <a:pPr algn="ctr" eaLnBrk="1" hangingPunct="1"/>
            <a:r>
              <a:rPr lang="en-US" sz="4000" b="1" dirty="0">
                <a:latin typeface="+mn-lt"/>
              </a:rPr>
              <a:t>Example: Corruption</a:t>
            </a:r>
          </a:p>
        </p:txBody>
      </p:sp>
      <p:sp>
        <p:nvSpPr>
          <p:cNvPr id="5" name="Rectangle 2"/>
          <p:cNvSpPr txBox="1">
            <a:spLocks/>
          </p:cNvSpPr>
          <p:nvPr/>
        </p:nvSpPr>
        <p:spPr bwMode="auto">
          <a:xfrm>
            <a:off x="0" y="918513"/>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01403"/>
            <a:ext cx="9514936" cy="5433902"/>
          </a:xfrm>
          <a:prstGeom prst="rect">
            <a:avLst/>
          </a:prstGeom>
        </p:spPr>
      </p:pic>
      <p:cxnSp>
        <p:nvCxnSpPr>
          <p:cNvPr id="6" name="Straight Arrow Connector 5"/>
          <p:cNvCxnSpPr/>
          <p:nvPr/>
        </p:nvCxnSpPr>
        <p:spPr>
          <a:xfrm>
            <a:off x="3508075" y="2446569"/>
            <a:ext cx="1077428" cy="44903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255493" y="1978586"/>
            <a:ext cx="2899349" cy="1384995"/>
          </a:xfrm>
          <a:prstGeom prst="rect">
            <a:avLst/>
          </a:prstGeom>
          <a:noFill/>
        </p:spPr>
        <p:txBody>
          <a:bodyPr wrap="square" rtlCol="0">
            <a:spAutoFit/>
          </a:bodyPr>
          <a:lstStyle/>
          <a:p>
            <a:r>
              <a:rPr lang="en-US" sz="2800" dirty="0"/>
              <a:t>Corruption </a:t>
            </a:r>
            <a:r>
              <a:rPr lang="el-GR" sz="2800" i="1" dirty="0">
                <a:cs typeface="Arial" panose="020B0604020202020204" pitchFamily="34" charset="0"/>
              </a:rPr>
              <a:t>γ</a:t>
            </a:r>
            <a:r>
              <a:rPr lang="en-US" sz="2800" dirty="0"/>
              <a:t>= .04</a:t>
            </a:r>
          </a:p>
          <a:p>
            <a:r>
              <a:rPr lang="en-US" sz="2800" dirty="0"/>
              <a:t>complementarity is gone</a:t>
            </a:r>
          </a:p>
        </p:txBody>
      </p:sp>
      <p:cxnSp>
        <p:nvCxnSpPr>
          <p:cNvPr id="8" name="Straight Arrow Connector 7"/>
          <p:cNvCxnSpPr/>
          <p:nvPr/>
        </p:nvCxnSpPr>
        <p:spPr>
          <a:xfrm>
            <a:off x="4445478" y="1506546"/>
            <a:ext cx="1077428" cy="44903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91750" y="1001403"/>
            <a:ext cx="2899349" cy="523220"/>
          </a:xfrm>
          <a:prstGeom prst="rect">
            <a:avLst/>
          </a:prstGeom>
          <a:noFill/>
        </p:spPr>
        <p:txBody>
          <a:bodyPr wrap="square" rtlCol="0">
            <a:spAutoFit/>
          </a:bodyPr>
          <a:lstStyle/>
          <a:p>
            <a:r>
              <a:rPr lang="en-US" sz="2800" dirty="0"/>
              <a:t>Corruption </a:t>
            </a:r>
            <a:r>
              <a:rPr lang="el-GR" sz="2800" i="1" dirty="0">
                <a:cs typeface="Arial" panose="020B0604020202020204" pitchFamily="34" charset="0"/>
              </a:rPr>
              <a:t>γ</a:t>
            </a:r>
            <a:r>
              <a:rPr lang="en-US" sz="2800" dirty="0"/>
              <a:t>= .02</a:t>
            </a:r>
          </a:p>
        </p:txBody>
      </p:sp>
      <p:cxnSp>
        <p:nvCxnSpPr>
          <p:cNvPr id="10" name="Straight Arrow Connector 9"/>
          <p:cNvCxnSpPr/>
          <p:nvPr/>
        </p:nvCxnSpPr>
        <p:spPr>
          <a:xfrm flipH="1" flipV="1">
            <a:off x="7358333" y="3830129"/>
            <a:ext cx="396814" cy="109316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762236" y="4852757"/>
            <a:ext cx="2899349" cy="523220"/>
          </a:xfrm>
          <a:prstGeom prst="rect">
            <a:avLst/>
          </a:prstGeom>
          <a:noFill/>
        </p:spPr>
        <p:txBody>
          <a:bodyPr wrap="square" rtlCol="0">
            <a:spAutoFit/>
          </a:bodyPr>
          <a:lstStyle/>
          <a:p>
            <a:r>
              <a:rPr lang="en-US" sz="2800" dirty="0"/>
              <a:t>No Corruption</a:t>
            </a:r>
          </a:p>
        </p:txBody>
      </p:sp>
      <p:sp>
        <p:nvSpPr>
          <p:cNvPr id="14" name="TextBox 13"/>
          <p:cNvSpPr txBox="1"/>
          <p:nvPr/>
        </p:nvSpPr>
        <p:spPr>
          <a:xfrm>
            <a:off x="6762236" y="6334780"/>
            <a:ext cx="2898475" cy="523220"/>
          </a:xfrm>
          <a:prstGeom prst="rect">
            <a:avLst/>
          </a:prstGeom>
          <a:noFill/>
        </p:spPr>
        <p:txBody>
          <a:bodyPr wrap="square" rtlCol="0">
            <a:spAutoFit/>
          </a:bodyPr>
          <a:lstStyle/>
          <a:p>
            <a:r>
              <a:rPr lang="en-US" sz="2800" dirty="0"/>
              <a:t>Cost Policing: c</a:t>
            </a:r>
          </a:p>
        </p:txBody>
      </p:sp>
    </p:spTree>
    <p:extLst>
      <p:ext uri="{BB962C8B-B14F-4D97-AF65-F5344CB8AC3E}">
        <p14:creationId xmlns:p14="http://schemas.microsoft.com/office/powerpoint/2010/main" val="190878648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Example</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891" y="2053343"/>
            <a:ext cx="4244196" cy="4114286"/>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26943" y="2053343"/>
            <a:ext cx="5020574" cy="4114285"/>
          </a:xfrm>
          <a:prstGeom prst="rect">
            <a:avLst/>
          </a:prstGeom>
        </p:spPr>
      </p:pic>
      <p:sp>
        <p:nvSpPr>
          <p:cNvPr id="7" name="TextBox 6"/>
          <p:cNvSpPr txBox="1"/>
          <p:nvPr/>
        </p:nvSpPr>
        <p:spPr>
          <a:xfrm>
            <a:off x="6573328" y="6326151"/>
            <a:ext cx="2898475" cy="461665"/>
          </a:xfrm>
          <a:prstGeom prst="rect">
            <a:avLst/>
          </a:prstGeom>
          <a:noFill/>
        </p:spPr>
        <p:txBody>
          <a:bodyPr wrap="square" rtlCol="0">
            <a:spAutoFit/>
          </a:bodyPr>
          <a:lstStyle/>
          <a:p>
            <a:r>
              <a:rPr lang="en-US" sz="2400" dirty="0"/>
              <a:t>Cost Policing: c</a:t>
            </a:r>
          </a:p>
        </p:txBody>
      </p:sp>
      <p:sp>
        <p:nvSpPr>
          <p:cNvPr id="4" name="TextBox 3"/>
          <p:cNvSpPr txBox="1"/>
          <p:nvPr/>
        </p:nvSpPr>
        <p:spPr>
          <a:xfrm>
            <a:off x="0" y="1551324"/>
            <a:ext cx="1871932" cy="830997"/>
          </a:xfrm>
          <a:prstGeom prst="rect">
            <a:avLst/>
          </a:prstGeom>
          <a:solidFill>
            <a:schemeClr val="bg1"/>
          </a:solidFill>
        </p:spPr>
        <p:txBody>
          <a:bodyPr wrap="square" rtlCol="0">
            <a:spAutoFit/>
          </a:bodyPr>
          <a:lstStyle/>
          <a:p>
            <a:r>
              <a:rPr lang="en-US" sz="2400" dirty="0"/>
              <a:t>Total Social Cost</a:t>
            </a:r>
          </a:p>
        </p:txBody>
      </p:sp>
      <p:sp>
        <p:nvSpPr>
          <p:cNvPr id="9" name="TextBox 8"/>
          <p:cNvSpPr txBox="1"/>
          <p:nvPr/>
        </p:nvSpPr>
        <p:spPr>
          <a:xfrm>
            <a:off x="4339087" y="1643656"/>
            <a:ext cx="3144808" cy="830997"/>
          </a:xfrm>
          <a:prstGeom prst="rect">
            <a:avLst/>
          </a:prstGeom>
          <a:solidFill>
            <a:schemeClr val="bg1"/>
          </a:solidFill>
        </p:spPr>
        <p:txBody>
          <a:bodyPr wrap="square" rtlCol="0">
            <a:spAutoFit/>
          </a:bodyPr>
          <a:lstStyle/>
          <a:p>
            <a:r>
              <a:rPr lang="en-US" sz="2400" dirty="0"/>
              <a:t>Total Expense </a:t>
            </a:r>
          </a:p>
          <a:p>
            <a:r>
              <a:rPr lang="en-US" sz="2400" dirty="0"/>
              <a:t>on Police</a:t>
            </a:r>
          </a:p>
        </p:txBody>
      </p:sp>
      <p:sp>
        <p:nvSpPr>
          <p:cNvPr id="10" name="TextBox 9"/>
          <p:cNvSpPr txBox="1"/>
          <p:nvPr/>
        </p:nvSpPr>
        <p:spPr>
          <a:xfrm>
            <a:off x="2216989" y="2596964"/>
            <a:ext cx="1838572" cy="461665"/>
          </a:xfrm>
          <a:prstGeom prst="rect">
            <a:avLst/>
          </a:prstGeom>
          <a:noFill/>
        </p:spPr>
        <p:txBody>
          <a:bodyPr wrap="square" rtlCol="0">
            <a:spAutoFit/>
          </a:bodyPr>
          <a:lstStyle/>
          <a:p>
            <a:r>
              <a:rPr lang="en-US" sz="2400" dirty="0"/>
              <a:t>All policing</a:t>
            </a:r>
          </a:p>
        </p:txBody>
      </p:sp>
      <p:sp>
        <p:nvSpPr>
          <p:cNvPr id="12" name="TextBox 11"/>
          <p:cNvSpPr txBox="1"/>
          <p:nvPr/>
        </p:nvSpPr>
        <p:spPr>
          <a:xfrm>
            <a:off x="378417" y="3813309"/>
            <a:ext cx="1838572" cy="461665"/>
          </a:xfrm>
          <a:prstGeom prst="rect">
            <a:avLst/>
          </a:prstGeom>
          <a:noFill/>
        </p:spPr>
        <p:txBody>
          <a:bodyPr wrap="square" rtlCol="0">
            <a:spAutoFit/>
          </a:bodyPr>
          <a:lstStyle/>
          <a:p>
            <a:r>
              <a:rPr lang="en-US" sz="2400" dirty="0"/>
              <a:t>All </a:t>
            </a:r>
            <a:r>
              <a:rPr lang="en-US" sz="2400" dirty="0" err="1"/>
              <a:t>comm</a:t>
            </a:r>
            <a:endParaRPr lang="en-US" sz="2400" dirty="0"/>
          </a:p>
        </p:txBody>
      </p:sp>
    </p:spTree>
    <p:extLst>
      <p:ext uri="{BB962C8B-B14F-4D97-AF65-F5344CB8AC3E}">
        <p14:creationId xmlns:p14="http://schemas.microsoft.com/office/powerpoint/2010/main" val="165381505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58483"/>
          </a:xfrm>
          <a:noFill/>
          <a:ln>
            <a:solidFill>
              <a:srgbClr val="0000FF"/>
            </a:solidFill>
          </a:ln>
        </p:spPr>
        <p:txBody>
          <a:bodyPr/>
          <a:lstStyle/>
          <a:p>
            <a:pPr algn="ctr" eaLnBrk="1" hangingPunct="1"/>
            <a:r>
              <a:rPr lang="en-US" sz="4000" b="1" dirty="0">
                <a:latin typeface="+mn-lt"/>
              </a:rPr>
              <a:t>Key Findings</a:t>
            </a:r>
          </a:p>
        </p:txBody>
      </p:sp>
      <p:sp>
        <p:nvSpPr>
          <p:cNvPr id="5" name="Rectangle 2"/>
          <p:cNvSpPr txBox="1">
            <a:spLocks/>
          </p:cNvSpPr>
          <p:nvPr/>
        </p:nvSpPr>
        <p:spPr bwMode="auto">
          <a:xfrm>
            <a:off x="103517" y="810883"/>
            <a:ext cx="8833449" cy="59308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a:cs typeface="Arial" charset="0"/>
              </a:rPr>
              <a:t>Community is a complement to formal enforcement       for intermediate costs of policing – reputation valuable </a:t>
            </a:r>
          </a:p>
          <a:p>
            <a:pPr marL="800100" lvl="1" indent="-342900" eaLnBrk="0" hangingPunct="0">
              <a:spcBef>
                <a:spcPct val="20000"/>
              </a:spcBef>
              <a:buFont typeface="Arial" pitchFamily="34" charset="0"/>
              <a:buChar char="•"/>
              <a:defRPr/>
            </a:pPr>
            <a:r>
              <a:rPr lang="en-US" sz="2800" dirty="0">
                <a:cs typeface="Arial" charset="0"/>
              </a:rPr>
              <a:t>enhances welfare</a:t>
            </a:r>
          </a:p>
          <a:p>
            <a:pPr marL="800100" lvl="1" indent="-342900" eaLnBrk="0" hangingPunct="0">
              <a:spcBef>
                <a:spcPct val="20000"/>
              </a:spcBef>
              <a:buFont typeface="Arial" pitchFamily="34" charset="0"/>
              <a:buChar char="•"/>
              <a:defRPr/>
            </a:pPr>
            <a:r>
              <a:rPr lang="en-US" sz="2800" dirty="0">
                <a:cs typeface="Arial" charset="0"/>
              </a:rPr>
              <a:t>policing/community used discontinuously</a:t>
            </a:r>
          </a:p>
          <a:p>
            <a:pPr marL="800100" lvl="1" indent="-342900" eaLnBrk="0" hangingPunct="0">
              <a:spcBef>
                <a:spcPct val="20000"/>
              </a:spcBef>
              <a:buFont typeface="Arial" pitchFamily="34" charset="0"/>
              <a:buChar char="•"/>
              <a:defRPr/>
            </a:pPr>
            <a:r>
              <a:rPr lang="en-US" sz="2800" dirty="0">
                <a:cs typeface="Arial" charset="0"/>
              </a:rPr>
              <a:t>greater complementarity with tighter connection community/police</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74748856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58483"/>
          </a:xfrm>
          <a:noFill/>
          <a:ln>
            <a:solidFill>
              <a:srgbClr val="0000FF"/>
            </a:solidFill>
          </a:ln>
        </p:spPr>
        <p:txBody>
          <a:bodyPr/>
          <a:lstStyle/>
          <a:p>
            <a:pPr algn="ctr" eaLnBrk="1" hangingPunct="1"/>
            <a:r>
              <a:rPr lang="en-US" sz="4000" b="1" dirty="0">
                <a:latin typeface="+mn-lt"/>
              </a:rPr>
              <a:t>Key Findings</a:t>
            </a:r>
          </a:p>
        </p:txBody>
      </p:sp>
      <p:sp>
        <p:nvSpPr>
          <p:cNvPr id="5" name="Rectangle 2"/>
          <p:cNvSpPr txBox="1">
            <a:spLocks/>
          </p:cNvSpPr>
          <p:nvPr/>
        </p:nvSpPr>
        <p:spPr bwMode="auto">
          <a:xfrm>
            <a:off x="103517" y="810883"/>
            <a:ext cx="8833449" cy="59308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a:cs typeface="Arial" charset="0"/>
              </a:rPr>
              <a:t>Community is a complement to formal enforcement       for intermediate costs of policing – reputation valuable </a:t>
            </a:r>
          </a:p>
          <a:p>
            <a:pPr marL="800100" lvl="1" indent="-342900" eaLnBrk="0" hangingPunct="0">
              <a:spcBef>
                <a:spcPct val="20000"/>
              </a:spcBef>
              <a:buFont typeface="Arial" pitchFamily="34" charset="0"/>
              <a:buChar char="•"/>
              <a:defRPr/>
            </a:pPr>
            <a:r>
              <a:rPr lang="en-US" sz="2800" dirty="0">
                <a:cs typeface="Arial" charset="0"/>
              </a:rPr>
              <a:t>enhances welfare</a:t>
            </a:r>
          </a:p>
          <a:p>
            <a:pPr marL="800100" lvl="1" indent="-342900" eaLnBrk="0" hangingPunct="0">
              <a:spcBef>
                <a:spcPct val="20000"/>
              </a:spcBef>
              <a:buFont typeface="Arial" pitchFamily="34" charset="0"/>
              <a:buChar char="•"/>
              <a:defRPr/>
            </a:pPr>
            <a:r>
              <a:rPr lang="en-US" sz="2800" dirty="0">
                <a:cs typeface="Arial" charset="0"/>
              </a:rPr>
              <a:t>policing/community used discontinuously</a:t>
            </a:r>
          </a:p>
          <a:p>
            <a:pPr marL="800100" lvl="1" indent="-342900" eaLnBrk="0" hangingPunct="0">
              <a:spcBef>
                <a:spcPct val="20000"/>
              </a:spcBef>
              <a:buFont typeface="Arial" pitchFamily="34" charset="0"/>
              <a:buChar char="•"/>
              <a:defRPr/>
            </a:pPr>
            <a:r>
              <a:rPr lang="en-US" sz="2800" dirty="0">
                <a:cs typeface="Arial" charset="0"/>
              </a:rPr>
              <a:t>greater complementarity with tighter connection community/police</a:t>
            </a:r>
          </a:p>
          <a:p>
            <a:pPr marL="342900" lvl="0" indent="-342900" eaLnBrk="0" hangingPunct="0">
              <a:spcBef>
                <a:spcPct val="20000"/>
              </a:spcBef>
              <a:buFont typeface="Arial" pitchFamily="34" charset="0"/>
              <a:buChar char="•"/>
              <a:defRPr/>
            </a:pPr>
            <a:r>
              <a:rPr lang="en-US" sz="2800" dirty="0">
                <a:cs typeface="Arial" charset="0"/>
              </a:rPr>
              <a:t>Religion buttresses community and policing, </a:t>
            </a:r>
          </a:p>
          <a:p>
            <a:pPr marL="800100" lvl="1" indent="-342900" eaLnBrk="0" hangingPunct="0">
              <a:spcBef>
                <a:spcPct val="20000"/>
              </a:spcBef>
              <a:buFont typeface="Arial" pitchFamily="34" charset="0"/>
              <a:buChar char="•"/>
              <a:defRPr/>
            </a:pPr>
            <a:r>
              <a:rPr lang="en-US" sz="2800" dirty="0">
                <a:cs typeface="Arial" charset="0"/>
              </a:rPr>
              <a:t>replaces community at lower costs, </a:t>
            </a:r>
          </a:p>
          <a:p>
            <a:pPr marL="800100" lvl="1" indent="-342900" eaLnBrk="0" hangingPunct="0">
              <a:spcBef>
                <a:spcPct val="20000"/>
              </a:spcBef>
              <a:buFont typeface="Arial" pitchFamily="34" charset="0"/>
              <a:buChar char="•"/>
              <a:defRPr/>
            </a:pPr>
            <a:r>
              <a:rPr lang="en-US" sz="2800" dirty="0">
                <a:cs typeface="Arial" charset="0"/>
              </a:rPr>
              <a:t>extends range where community and police are complements to higher costs</a:t>
            </a:r>
          </a:p>
          <a:p>
            <a:pPr lvl="0"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025723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Tasks and Gains from Trade</a:t>
            </a:r>
          </a:p>
        </p:txBody>
      </p:sp>
      <p:sp>
        <p:nvSpPr>
          <p:cNvPr id="5" name="Rectangle 2"/>
          <p:cNvSpPr txBox="1">
            <a:spLocks/>
          </p:cNvSpPr>
          <p:nvPr/>
        </p:nvSpPr>
        <p:spPr bwMode="auto">
          <a:xfrm>
            <a:off x="636608" y="137160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altLang="zh-CN" sz="3600" dirty="0">
                <a:cs typeface="Arial" charset="0"/>
              </a:rPr>
              <a:t>v</a:t>
            </a:r>
            <a:r>
              <a:rPr lang="en-US" sz="3600" dirty="0">
                <a:cs typeface="Arial" charset="0"/>
              </a:rPr>
              <a:t>  value of the task</a:t>
            </a:r>
            <a:endParaRPr lang="en-US" sz="3600" dirty="0"/>
          </a:p>
          <a:p>
            <a:pPr marL="342900" indent="-342900" eaLnBrk="0" hangingPunct="0">
              <a:spcBef>
                <a:spcPct val="20000"/>
              </a:spcBef>
              <a:buFont typeface="Arial" pitchFamily="34" charset="0"/>
              <a:buChar char="•"/>
              <a:defRPr/>
            </a:pPr>
            <a:r>
              <a:rPr lang="en-US" sz="3600" dirty="0" err="1"/>
              <a:t>t</a:t>
            </a:r>
            <a:r>
              <a:rPr lang="en-US" sz="3600" baseline="-25000" dirty="0" err="1"/>
              <a:t>c</a:t>
            </a:r>
            <a:r>
              <a:rPr lang="en-US" sz="3600" baseline="-25000" dirty="0"/>
              <a:t>  </a:t>
            </a:r>
            <a:r>
              <a:rPr lang="en-US" sz="3600" dirty="0"/>
              <a:t>cost of doing task in community</a:t>
            </a:r>
          </a:p>
          <a:p>
            <a:pPr marL="342900" indent="-342900" eaLnBrk="0" hangingPunct="0">
              <a:spcBef>
                <a:spcPct val="20000"/>
              </a:spcBef>
              <a:buFont typeface="Arial" pitchFamily="34" charset="0"/>
              <a:buChar char="•"/>
              <a:defRPr/>
            </a:pPr>
            <a:r>
              <a:rPr lang="en-US" sz="3600" dirty="0"/>
              <a:t>t</a:t>
            </a:r>
            <a:r>
              <a:rPr lang="en-US" sz="3600" baseline="-25000" dirty="0"/>
              <a:t>m  </a:t>
            </a:r>
            <a:r>
              <a:rPr lang="en-US" sz="3600" dirty="0"/>
              <a:t>cost of doing task outside on market</a:t>
            </a:r>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r>
              <a:rPr lang="en-US" sz="3600" dirty="0">
                <a:cs typeface="Arial" charset="0"/>
              </a:rPr>
              <a:t>v &gt;  </a:t>
            </a:r>
            <a:r>
              <a:rPr lang="en-US" sz="3600" dirty="0" err="1"/>
              <a:t>t</a:t>
            </a:r>
            <a:r>
              <a:rPr lang="en-US" sz="3600" baseline="-25000" dirty="0" err="1"/>
              <a:t>c</a:t>
            </a:r>
            <a:r>
              <a:rPr lang="en-US" sz="3600" baseline="-25000" dirty="0"/>
              <a:t>  </a:t>
            </a:r>
            <a:r>
              <a:rPr lang="en-US" sz="3600" dirty="0"/>
              <a:t>&gt; t</a:t>
            </a:r>
            <a:r>
              <a:rPr lang="en-US" sz="3600" baseline="-25000" dirty="0"/>
              <a:t>m  </a:t>
            </a:r>
            <a:r>
              <a:rPr lang="en-US" sz="3600" dirty="0"/>
              <a:t> </a:t>
            </a:r>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r>
              <a:rPr lang="en-US" sz="3600" dirty="0"/>
              <a:t>Economies of scope/scale</a:t>
            </a:r>
          </a:p>
          <a:p>
            <a:pPr eaLnBrk="0" hangingPunct="0">
              <a:spcBef>
                <a:spcPct val="20000"/>
              </a:spcBef>
              <a:defRPr/>
            </a:pPr>
            <a:endParaRPr lang="en-US" sz="3600" baseline="-25000" dirty="0"/>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95793126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787879"/>
          </a:xfrm>
          <a:noFill/>
          <a:ln>
            <a:solidFill>
              <a:srgbClr val="0000FF"/>
            </a:solidFill>
          </a:ln>
        </p:spPr>
        <p:txBody>
          <a:bodyPr/>
          <a:lstStyle/>
          <a:p>
            <a:pPr algn="ctr" eaLnBrk="1" hangingPunct="1"/>
            <a:r>
              <a:rPr lang="en-US" sz="4000" b="1" dirty="0">
                <a:latin typeface="+mn-lt"/>
              </a:rPr>
              <a:t>Data Sources</a:t>
            </a:r>
          </a:p>
        </p:txBody>
      </p:sp>
      <p:sp>
        <p:nvSpPr>
          <p:cNvPr id="5" name="Rectangle 2"/>
          <p:cNvSpPr txBox="1">
            <a:spLocks/>
          </p:cNvSpPr>
          <p:nvPr/>
        </p:nvSpPr>
        <p:spPr bwMode="auto">
          <a:xfrm>
            <a:off x="112143" y="1073789"/>
            <a:ext cx="903185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lang="en-US" sz="3200" dirty="0">
                <a:latin typeface="+mn-lt"/>
                <a:cs typeface="Arial" charset="0"/>
              </a:rPr>
              <a:t>Gallup World Poll (2016):   </a:t>
            </a:r>
          </a:p>
          <a:p>
            <a:pPr lvl="0" eaLnBrk="0" hangingPunct="0">
              <a:spcBef>
                <a:spcPct val="20000"/>
              </a:spcBef>
              <a:defRPr/>
            </a:pPr>
            <a:r>
              <a:rPr lang="en-US" sz="3200" b="1" dirty="0">
                <a:cs typeface="Arial" charset="0"/>
              </a:rPr>
              <a:t>Count on to help: </a:t>
            </a:r>
            <a:r>
              <a:rPr lang="en-US" sz="3200" dirty="0">
                <a:cs typeface="Arial" charset="0"/>
              </a:rPr>
              <a:t>``</a:t>
            </a:r>
            <a:r>
              <a:rPr lang="en-US" sz="3200" dirty="0"/>
              <a:t>If you were in trouble, do you have relatives or friends you can count on to help you whenever you need them, or not?’’</a:t>
            </a:r>
          </a:p>
          <a:p>
            <a:endParaRPr lang="en-US" sz="3200" dirty="0">
              <a:cs typeface="Arial" charset="0"/>
            </a:endParaRPr>
          </a:p>
          <a:p>
            <a:r>
              <a:rPr lang="en-US" sz="3200" b="1" dirty="0"/>
              <a:t>Aid total: </a:t>
            </a:r>
            <a:r>
              <a:rPr lang="en-US" sz="3200" dirty="0"/>
              <a:t>``In the past 12 months did this household receive help in the form of money or goods from another individual?’’</a:t>
            </a:r>
          </a:p>
          <a:p>
            <a:endParaRPr lang="en-US" sz="3200" dirty="0">
              <a:cs typeface="Arial" charset="0"/>
            </a:endParaRPr>
          </a:p>
          <a:p>
            <a:r>
              <a:rPr lang="en-US" sz="3200" b="1" dirty="0">
                <a:cs typeface="Arial" charset="0"/>
              </a:rPr>
              <a:t>Religion:</a:t>
            </a:r>
            <a:r>
              <a:rPr lang="en-US" sz="3200" dirty="0">
                <a:cs typeface="Arial" charset="0"/>
              </a:rPr>
              <a:t> </a:t>
            </a:r>
            <a:r>
              <a:rPr lang="en-US" sz="3200" dirty="0"/>
              <a:t>``Is religion an important part of your daily life?’’</a:t>
            </a:r>
            <a:endParaRPr lang="en-US" sz="3200" dirty="0">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73445331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1345722"/>
            <a:ext cx="9144000" cy="4175184"/>
          </a:xfrm>
          <a:prstGeom prst="rect">
            <a:avLst/>
          </a:prstGeom>
        </p:spPr>
      </p:pic>
    </p:spTree>
    <p:extLst>
      <p:ext uri="{BB962C8B-B14F-4D97-AF65-F5344CB8AC3E}">
        <p14:creationId xmlns:p14="http://schemas.microsoft.com/office/powerpoint/2010/main" val="361687647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41540" y="0"/>
            <a:ext cx="8462513" cy="6874136"/>
          </a:xfrm>
          <a:prstGeom prst="rect">
            <a:avLst/>
          </a:prstGeom>
        </p:spPr>
      </p:pic>
      <p:sp>
        <p:nvSpPr>
          <p:cNvPr id="3" name="TextBox 2"/>
          <p:cNvSpPr txBox="1"/>
          <p:nvPr/>
        </p:nvSpPr>
        <p:spPr>
          <a:xfrm>
            <a:off x="103517" y="0"/>
            <a:ext cx="5822830" cy="523220"/>
          </a:xfrm>
          <a:prstGeom prst="rect">
            <a:avLst/>
          </a:prstGeom>
          <a:noFill/>
        </p:spPr>
        <p:txBody>
          <a:bodyPr wrap="square" rtlCol="0">
            <a:spAutoFit/>
          </a:bodyPr>
          <a:lstStyle/>
          <a:p>
            <a:r>
              <a:rPr lang="en-US" sz="2800" dirty="0"/>
              <a:t>Relation w Religion</a:t>
            </a:r>
          </a:p>
        </p:txBody>
      </p:sp>
    </p:spTree>
    <p:extLst>
      <p:ext uri="{BB962C8B-B14F-4D97-AF65-F5344CB8AC3E}">
        <p14:creationId xmlns:p14="http://schemas.microsoft.com/office/powerpoint/2010/main" val="234904928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483743"/>
            <a:ext cx="9144000" cy="3476446"/>
          </a:xfrm>
          <a:prstGeom prst="rect">
            <a:avLst/>
          </a:prstGeom>
        </p:spPr>
      </p:pic>
    </p:spTree>
    <p:extLst>
      <p:ext uri="{BB962C8B-B14F-4D97-AF65-F5344CB8AC3E}">
        <p14:creationId xmlns:p14="http://schemas.microsoft.com/office/powerpoint/2010/main" val="36871432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86265" y="0"/>
            <a:ext cx="8902460" cy="6858000"/>
          </a:xfrm>
          <a:prstGeom prst="rect">
            <a:avLst/>
          </a:prstGeom>
        </p:spPr>
      </p:pic>
    </p:spTree>
    <p:extLst>
      <p:ext uri="{BB962C8B-B14F-4D97-AF65-F5344CB8AC3E}">
        <p14:creationId xmlns:p14="http://schemas.microsoft.com/office/powerpoint/2010/main" val="272055237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379562"/>
            <a:ext cx="9144000" cy="5891841"/>
          </a:xfrm>
          <a:prstGeom prst="rect">
            <a:avLst/>
          </a:prstGeom>
        </p:spPr>
      </p:pic>
    </p:spTree>
    <p:extLst>
      <p:ext uri="{BB962C8B-B14F-4D97-AF65-F5344CB8AC3E}">
        <p14:creationId xmlns:p14="http://schemas.microsoft.com/office/powerpoint/2010/main" val="2479215931"/>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6264" y="0"/>
            <a:ext cx="8936966" cy="6858000"/>
          </a:xfrm>
          <a:prstGeom prst="rect">
            <a:avLst/>
          </a:prstGeom>
        </p:spPr>
      </p:pic>
    </p:spTree>
    <p:extLst>
      <p:ext uri="{BB962C8B-B14F-4D97-AF65-F5344CB8AC3E}">
        <p14:creationId xmlns:p14="http://schemas.microsoft.com/office/powerpoint/2010/main" val="295489787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28136" y="0"/>
            <a:ext cx="7617123" cy="6858000"/>
          </a:xfrm>
          <a:prstGeom prst="rect">
            <a:avLst/>
          </a:prstGeom>
        </p:spPr>
      </p:pic>
    </p:spTree>
    <p:extLst>
      <p:ext uri="{BB962C8B-B14F-4D97-AF65-F5344CB8AC3E}">
        <p14:creationId xmlns:p14="http://schemas.microsoft.com/office/powerpoint/2010/main" val="305574702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28" name="Straight Connector 27"/>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96998" y="2751667"/>
            <a:ext cx="4148669" cy="3344333"/>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3708602" y="5573889"/>
            <a:ext cx="524732" cy="772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1707444" y="2271889"/>
            <a:ext cx="11289" cy="4064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466967" y="549107"/>
            <a:ext cx="2046700" cy="5702115"/>
          </a:xfrm>
          <a:prstGeom prst="line">
            <a:avLst/>
          </a:prstGeom>
          <a:ln w="3175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492206" y="2045556"/>
            <a:ext cx="3283016" cy="523220"/>
          </a:xfrm>
          <a:prstGeom prst="rect">
            <a:avLst/>
          </a:prstGeom>
          <a:noFill/>
        </p:spPr>
        <p:txBody>
          <a:bodyPr wrap="square" rtlCol="0">
            <a:spAutoFit/>
          </a:bodyPr>
          <a:lstStyle/>
          <a:p>
            <a:r>
              <a:rPr lang="en-US" altLang="zh-CN" sz="2800" dirty="0"/>
              <a:t>Increase </a:t>
            </a:r>
            <a:r>
              <a:rPr lang="en-US" sz="2800" dirty="0"/>
              <a:t>c</a:t>
            </a:r>
            <a:r>
              <a:rPr lang="en-US" altLang="zh-CN" sz="2800" dirty="0"/>
              <a:t>: step 1</a:t>
            </a:r>
          </a:p>
        </p:txBody>
      </p:sp>
    </p:spTree>
    <p:extLst>
      <p:ext uri="{BB962C8B-B14F-4D97-AF65-F5344CB8AC3E}">
        <p14:creationId xmlns:p14="http://schemas.microsoft.com/office/powerpoint/2010/main" val="73130619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1340556" y="3443111"/>
            <a:ext cx="5588000" cy="2652889"/>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28" name="Straight Connector 27"/>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96998" y="2751667"/>
            <a:ext cx="4148669" cy="3344333"/>
          </a:xfrm>
          <a:prstGeom prst="line">
            <a:avLst/>
          </a:prstGeom>
          <a:ln w="317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0800000" flipH="1">
            <a:off x="5133824" y="5616222"/>
            <a:ext cx="524732" cy="772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0800000" flipH="1" flipV="1">
            <a:off x="1806222" y="3160889"/>
            <a:ext cx="11289" cy="4064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492206" y="2045556"/>
            <a:ext cx="3283016" cy="523220"/>
          </a:xfrm>
          <a:prstGeom prst="rect">
            <a:avLst/>
          </a:prstGeom>
          <a:noFill/>
        </p:spPr>
        <p:txBody>
          <a:bodyPr wrap="square" rtlCol="0">
            <a:spAutoFit/>
          </a:bodyPr>
          <a:lstStyle/>
          <a:p>
            <a:r>
              <a:rPr lang="en-US" altLang="zh-CN" sz="2800" dirty="0"/>
              <a:t>Increase </a:t>
            </a:r>
            <a:r>
              <a:rPr lang="en-US" sz="2800" dirty="0"/>
              <a:t>c</a:t>
            </a:r>
            <a:r>
              <a:rPr lang="en-US" altLang="zh-CN" sz="2800" dirty="0"/>
              <a:t>: step 2</a:t>
            </a:r>
          </a:p>
        </p:txBody>
      </p:sp>
    </p:spTree>
    <p:extLst>
      <p:ext uri="{BB962C8B-B14F-4D97-AF65-F5344CB8AC3E}">
        <p14:creationId xmlns:p14="http://schemas.microsoft.com/office/powerpoint/2010/main" val="2824281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Incentives: Carrots and Sticks</a:t>
            </a:r>
          </a:p>
        </p:txBody>
      </p:sp>
      <p:sp>
        <p:nvSpPr>
          <p:cNvPr id="5" name="Rectangle 2"/>
          <p:cNvSpPr txBox="1">
            <a:spLocks/>
          </p:cNvSpPr>
          <p:nvPr/>
        </p:nvSpPr>
        <p:spPr bwMode="auto">
          <a:xfrm>
            <a:off x="451413" y="137160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600" dirty="0"/>
              <a:t>Community - </a:t>
            </a:r>
            <a:r>
              <a:rPr lang="en-US" sz="3600" i="1" dirty="0"/>
              <a:t>Carrot</a:t>
            </a:r>
            <a:r>
              <a:rPr lang="en-US" sz="3600" dirty="0"/>
              <a:t>: </a:t>
            </a:r>
          </a:p>
          <a:p>
            <a:pPr eaLnBrk="0" hangingPunct="0">
              <a:spcBef>
                <a:spcPct val="20000"/>
              </a:spcBef>
              <a:defRPr/>
            </a:pPr>
            <a:r>
              <a:rPr lang="en-US" sz="3600" dirty="0"/>
              <a:t>Value of reciprocation within community:</a:t>
            </a:r>
          </a:p>
          <a:p>
            <a:pPr eaLnBrk="0" hangingPunct="0">
              <a:spcBef>
                <a:spcPct val="20000"/>
              </a:spcBef>
              <a:defRPr/>
            </a:pPr>
            <a:r>
              <a:rPr lang="en-US" sz="3600" dirty="0"/>
              <a:t>               V = </a:t>
            </a:r>
            <a:r>
              <a:rPr lang="el-GR" sz="3600" dirty="0"/>
              <a:t>δ</a:t>
            </a:r>
            <a:r>
              <a:rPr lang="en-US" sz="3600" dirty="0"/>
              <a:t> (v – </a:t>
            </a:r>
            <a:r>
              <a:rPr lang="en-US" sz="3600" dirty="0" err="1"/>
              <a:t>t</a:t>
            </a:r>
            <a:r>
              <a:rPr lang="en-US" sz="3600" baseline="-25000" dirty="0" err="1"/>
              <a:t>c</a:t>
            </a:r>
            <a:r>
              <a:rPr lang="en-US" sz="3600" dirty="0"/>
              <a:t> ) / (1- </a:t>
            </a:r>
            <a:r>
              <a:rPr lang="el-GR" sz="3600" dirty="0"/>
              <a:t>δ</a:t>
            </a:r>
            <a:r>
              <a:rPr lang="en-US" sz="3600" dirty="0"/>
              <a:t> )</a:t>
            </a:r>
          </a:p>
          <a:p>
            <a:pPr eaLnBrk="0" hangingPunct="0">
              <a:spcBef>
                <a:spcPct val="20000"/>
              </a:spcBef>
              <a:defRPr/>
            </a:pPr>
            <a:endParaRPr lang="en-US" sz="3600" dirty="0"/>
          </a:p>
          <a:p>
            <a:pPr eaLnBrk="0" hangingPunct="0">
              <a:spcBef>
                <a:spcPct val="20000"/>
              </a:spcBef>
              <a:defRPr/>
            </a:pPr>
            <a:r>
              <a:rPr lang="en-US" sz="3600" dirty="0"/>
              <a:t>Market </a:t>
            </a:r>
            <a:r>
              <a:rPr lang="mr-IN" sz="3600" dirty="0"/>
              <a:t>–</a:t>
            </a:r>
            <a:r>
              <a:rPr lang="en-US" sz="3600" dirty="0"/>
              <a:t> </a:t>
            </a:r>
            <a:r>
              <a:rPr lang="en-US" sz="3600" i="1" dirty="0"/>
              <a:t>Sticks</a:t>
            </a:r>
            <a:r>
              <a:rPr lang="en-US" sz="3600" dirty="0"/>
              <a:t>: </a:t>
            </a:r>
          </a:p>
          <a:p>
            <a:pPr eaLnBrk="0" hangingPunct="0">
              <a:spcBef>
                <a:spcPct val="20000"/>
              </a:spcBef>
              <a:defRPr/>
            </a:pPr>
            <a:r>
              <a:rPr lang="en-US" sz="3600" dirty="0"/>
              <a:t> </a:t>
            </a:r>
            <a:r>
              <a:rPr lang="el-GR" sz="3600" i="1" dirty="0"/>
              <a:t>φ</a:t>
            </a:r>
            <a:r>
              <a:rPr lang="en-US" sz="3600" i="1" dirty="0"/>
              <a:t>  </a:t>
            </a:r>
            <a:r>
              <a:rPr lang="en-US" sz="3600" dirty="0"/>
              <a:t>Probability of being found guilty/fined</a:t>
            </a:r>
          </a:p>
          <a:p>
            <a:pPr eaLnBrk="0" hangingPunct="0">
              <a:spcBef>
                <a:spcPct val="20000"/>
              </a:spcBef>
              <a:defRPr/>
            </a:pPr>
            <a:r>
              <a:rPr lang="en-US" sz="3600" dirty="0"/>
              <a:t> f   fine</a:t>
            </a:r>
          </a:p>
          <a:p>
            <a:pPr eaLnBrk="0" hangingPunct="0">
              <a:spcBef>
                <a:spcPct val="20000"/>
              </a:spcBef>
              <a:defRPr/>
            </a:pPr>
            <a:r>
              <a:rPr lang="el-GR" sz="3600" i="1" dirty="0"/>
              <a:t>ψ</a:t>
            </a:r>
            <a:r>
              <a:rPr lang="en-US" sz="3600" dirty="0"/>
              <a:t>  chance that community learns of guilt</a:t>
            </a:r>
          </a:p>
          <a:p>
            <a:pPr eaLnBrk="0" hangingPunct="0">
              <a:spcBef>
                <a:spcPct val="20000"/>
              </a:spcBef>
              <a:defRPr/>
            </a:pPr>
            <a:endParaRPr lang="en-US" sz="3600" dirty="0"/>
          </a:p>
          <a:p>
            <a:pPr eaLnBrk="0" hangingPunct="0">
              <a:spcBef>
                <a:spcPct val="20000"/>
              </a:spcBef>
              <a:defRPr/>
            </a:pPr>
            <a:endParaRPr lang="en-US" sz="3600" dirty="0"/>
          </a:p>
          <a:p>
            <a:pPr marL="571500" indent="-571500" eaLnBrk="0" hangingPunct="0">
              <a:spcBef>
                <a:spcPct val="20000"/>
              </a:spcBef>
              <a:buFont typeface="Arial" panose="020B0604020202020204" pitchFamily="34" charset="0"/>
              <a:buChar char="•"/>
              <a:defRPr/>
            </a:pPr>
            <a:endParaRPr lang="en-US" sz="3600" dirty="0"/>
          </a:p>
          <a:p>
            <a:pPr eaLnBrk="0" hangingPunct="0">
              <a:spcBef>
                <a:spcPct val="20000"/>
              </a:spcBef>
              <a:defRPr/>
            </a:pPr>
            <a:endParaRPr lang="en-US" sz="3600" dirty="0">
              <a:cs typeface="Arial" charset="0"/>
            </a:endParaRPr>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427265968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1340556" y="3443111"/>
            <a:ext cx="5588000" cy="2652889"/>
          </a:xfrm>
          <a:prstGeom prst="line">
            <a:avLst/>
          </a:prstGeom>
          <a:ln w="31750">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28" name="Straight Connector 27"/>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0800000" flipH="1">
            <a:off x="6206268" y="5715000"/>
            <a:ext cx="327176" cy="772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10800000" flipH="1" flipV="1">
            <a:off x="1806222" y="3711222"/>
            <a:ext cx="11289" cy="4064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255889" y="3965222"/>
            <a:ext cx="6473379" cy="2064642"/>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492206" y="2045556"/>
            <a:ext cx="3283016" cy="523220"/>
          </a:xfrm>
          <a:prstGeom prst="rect">
            <a:avLst/>
          </a:prstGeom>
          <a:noFill/>
        </p:spPr>
        <p:txBody>
          <a:bodyPr wrap="square" rtlCol="0">
            <a:spAutoFit/>
          </a:bodyPr>
          <a:lstStyle/>
          <a:p>
            <a:r>
              <a:rPr lang="en-US" altLang="zh-CN" sz="2800" dirty="0"/>
              <a:t>Increase </a:t>
            </a:r>
            <a:r>
              <a:rPr lang="en-US" sz="2800" dirty="0"/>
              <a:t>c</a:t>
            </a:r>
            <a:r>
              <a:rPr lang="en-US" altLang="zh-CN" sz="2800" dirty="0"/>
              <a:t>: step 3</a:t>
            </a:r>
          </a:p>
        </p:txBody>
      </p:sp>
    </p:spTree>
    <p:extLst>
      <p:ext uri="{BB962C8B-B14F-4D97-AF65-F5344CB8AC3E}">
        <p14:creationId xmlns:p14="http://schemas.microsoft.com/office/powerpoint/2010/main" val="339482802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p:nvCxnSpPr>
        <p:spPr>
          <a:xfrm>
            <a:off x="1340556" y="3443111"/>
            <a:ext cx="5588000" cy="2652889"/>
          </a:xfrm>
          <a:prstGeom prst="line">
            <a:avLst/>
          </a:prstGeom>
          <a:ln w="31750">
            <a:solidFill>
              <a:srgbClr val="00B050"/>
            </a:solidFill>
            <a:prstDash val="dashDot"/>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28" name="Straight Connector 27"/>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928402" y="1392159"/>
            <a:ext cx="4693488" cy="523220"/>
          </a:xfrm>
          <a:prstGeom prst="rect">
            <a:avLst/>
          </a:prstGeom>
          <a:noFill/>
        </p:spPr>
        <p:txBody>
          <a:bodyPr wrap="square" rtlCol="0">
            <a:spAutoFit/>
          </a:bodyPr>
          <a:lstStyle/>
          <a:p>
            <a:r>
              <a:rPr lang="en-US" sz="2800" dirty="0"/>
              <a:t>Increase c</a:t>
            </a:r>
            <a:r>
              <a:rPr lang="en-US" altLang="zh-CN" sz="2800" dirty="0"/>
              <a:t>: (in following order)</a:t>
            </a:r>
          </a:p>
        </p:txBody>
      </p:sp>
      <p:cxnSp>
        <p:nvCxnSpPr>
          <p:cNvPr id="31" name="Straight Connector 30"/>
          <p:cNvCxnSpPr/>
          <p:nvPr/>
        </p:nvCxnSpPr>
        <p:spPr>
          <a:xfrm>
            <a:off x="1396998" y="2751667"/>
            <a:ext cx="4148669" cy="3344333"/>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4191000" y="5573889"/>
            <a:ext cx="1284111"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1806222" y="2624667"/>
            <a:ext cx="14111" cy="79022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255889" y="3965222"/>
            <a:ext cx="6473379" cy="2064642"/>
          </a:xfrm>
          <a:prstGeom prst="line">
            <a:avLst/>
          </a:prstGeom>
          <a:ln w="31750">
            <a:solidFill>
              <a:srgbClr val="00B050"/>
            </a:solidFill>
            <a:prstDash val="lgDash"/>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5785555" y="3316118"/>
            <a:ext cx="914400" cy="1"/>
          </a:xfrm>
          <a:prstGeom prst="line">
            <a:avLst/>
          </a:prstGeom>
          <a:ln w="31750">
            <a:solidFill>
              <a:srgbClr val="00B050"/>
            </a:solidFill>
            <a:prstDash val="lg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5782733" y="2946407"/>
            <a:ext cx="914400" cy="1"/>
          </a:xfrm>
          <a:prstGeom prst="line">
            <a:avLst/>
          </a:prstGeom>
          <a:ln w="31750">
            <a:solidFill>
              <a:srgbClr val="00B050"/>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5782733" y="2565408"/>
            <a:ext cx="914400" cy="1"/>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5779911" y="2181585"/>
            <a:ext cx="914400" cy="1"/>
          </a:xfrm>
          <a:prstGeom prst="line">
            <a:avLst/>
          </a:prstGeom>
          <a:ln w="31750">
            <a:solidFill>
              <a:srgbClr val="00B050"/>
            </a:solidFill>
            <a:prstDash val="lgDashDotDot"/>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315234" y="1966534"/>
            <a:ext cx="392430" cy="400110"/>
          </a:xfrm>
          <a:prstGeom prst="rect">
            <a:avLst/>
          </a:prstGeom>
          <a:noFill/>
        </p:spPr>
        <p:txBody>
          <a:bodyPr wrap="none" rtlCol="0">
            <a:spAutoFit/>
          </a:bodyPr>
          <a:lstStyle/>
          <a:p>
            <a:r>
              <a:rPr lang="en-US" sz="2000" dirty="0">
                <a:latin typeface="+mn-lt"/>
              </a:rPr>
              <a:t>1)</a:t>
            </a:r>
          </a:p>
        </p:txBody>
      </p:sp>
      <p:sp>
        <p:nvSpPr>
          <p:cNvPr id="59" name="TextBox 58"/>
          <p:cNvSpPr txBox="1"/>
          <p:nvPr/>
        </p:nvSpPr>
        <p:spPr>
          <a:xfrm>
            <a:off x="5326522" y="2344710"/>
            <a:ext cx="392430" cy="400110"/>
          </a:xfrm>
          <a:prstGeom prst="rect">
            <a:avLst/>
          </a:prstGeom>
          <a:noFill/>
        </p:spPr>
        <p:txBody>
          <a:bodyPr wrap="none" rtlCol="0">
            <a:spAutoFit/>
          </a:bodyPr>
          <a:lstStyle/>
          <a:p>
            <a:r>
              <a:rPr lang="en-US" sz="2000" dirty="0">
                <a:latin typeface="+mn-lt"/>
              </a:rPr>
              <a:t>2)</a:t>
            </a:r>
          </a:p>
        </p:txBody>
      </p:sp>
      <p:sp>
        <p:nvSpPr>
          <p:cNvPr id="60" name="TextBox 59"/>
          <p:cNvSpPr txBox="1"/>
          <p:nvPr/>
        </p:nvSpPr>
        <p:spPr>
          <a:xfrm>
            <a:off x="5337811" y="2736998"/>
            <a:ext cx="392430" cy="400110"/>
          </a:xfrm>
          <a:prstGeom prst="rect">
            <a:avLst/>
          </a:prstGeom>
          <a:noFill/>
        </p:spPr>
        <p:txBody>
          <a:bodyPr wrap="none" rtlCol="0">
            <a:spAutoFit/>
          </a:bodyPr>
          <a:lstStyle/>
          <a:p>
            <a:r>
              <a:rPr lang="en-US" sz="2000" dirty="0">
                <a:latin typeface="+mn-lt"/>
              </a:rPr>
              <a:t>3)</a:t>
            </a:r>
          </a:p>
        </p:txBody>
      </p:sp>
      <p:sp>
        <p:nvSpPr>
          <p:cNvPr id="61" name="TextBox 60"/>
          <p:cNvSpPr txBox="1"/>
          <p:nvPr/>
        </p:nvSpPr>
        <p:spPr>
          <a:xfrm>
            <a:off x="5349101" y="3058730"/>
            <a:ext cx="392430" cy="400110"/>
          </a:xfrm>
          <a:prstGeom prst="rect">
            <a:avLst/>
          </a:prstGeom>
          <a:noFill/>
        </p:spPr>
        <p:txBody>
          <a:bodyPr wrap="none" rtlCol="0">
            <a:spAutoFit/>
          </a:bodyPr>
          <a:lstStyle/>
          <a:p>
            <a:r>
              <a:rPr lang="en-US" sz="2000" dirty="0"/>
              <a:t>4</a:t>
            </a:r>
            <a:r>
              <a:rPr lang="en-US" sz="2000" dirty="0">
                <a:latin typeface="+mn-lt"/>
              </a:rPr>
              <a:t>)</a:t>
            </a:r>
          </a:p>
        </p:txBody>
      </p:sp>
      <p:cxnSp>
        <p:nvCxnSpPr>
          <p:cNvPr id="36" name="Straight Connector 35"/>
          <p:cNvCxnSpPr/>
          <p:nvPr/>
        </p:nvCxnSpPr>
        <p:spPr>
          <a:xfrm>
            <a:off x="1466967" y="549107"/>
            <a:ext cx="2046700" cy="5702115"/>
          </a:xfrm>
          <a:prstGeom prst="line">
            <a:avLst/>
          </a:prstGeom>
          <a:ln w="31750">
            <a:solidFill>
              <a:srgbClr val="00B050"/>
            </a:solidFill>
            <a:prstDash val="lgDashDot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269755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35" name="TextBox 34"/>
          <p:cNvSpPr txBox="1"/>
          <p:nvPr/>
        </p:nvSpPr>
        <p:spPr>
          <a:xfrm>
            <a:off x="4492206" y="2045556"/>
            <a:ext cx="4151462" cy="523220"/>
          </a:xfrm>
          <a:prstGeom prst="rect">
            <a:avLst/>
          </a:prstGeom>
          <a:noFill/>
        </p:spPr>
        <p:txBody>
          <a:bodyPr wrap="square" rtlCol="0">
            <a:spAutoFit/>
          </a:bodyPr>
          <a:lstStyle/>
          <a:p>
            <a:r>
              <a:rPr lang="en-US" sz="2800" dirty="0"/>
              <a:t>Increase </a:t>
            </a:r>
            <a:r>
              <a:rPr lang="el-GR" sz="2800" dirty="0"/>
              <a:t>δ</a:t>
            </a:r>
            <a:r>
              <a:rPr lang="en-US" sz="2800" dirty="0"/>
              <a:t>, </a:t>
            </a:r>
            <a:r>
              <a:rPr lang="en-US" sz="2800" dirty="0" err="1"/>
              <a:t>t</a:t>
            </a:r>
            <a:r>
              <a:rPr lang="en-US" sz="2800" baseline="-25000" dirty="0" err="1"/>
              <a:t>s</a:t>
            </a:r>
            <a:endParaRPr lang="en-US" sz="2800" dirty="0"/>
          </a:p>
        </p:txBody>
      </p:sp>
      <p:cxnSp>
        <p:nvCxnSpPr>
          <p:cNvPr id="40" name="Straight Arrow Connector 39"/>
          <p:cNvCxnSpPr/>
          <p:nvPr/>
        </p:nvCxnSpPr>
        <p:spPr>
          <a:xfrm flipH="1" flipV="1">
            <a:off x="2630341" y="2262191"/>
            <a:ext cx="314935" cy="319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flipH="1" flipV="1">
            <a:off x="2633215" y="646980"/>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650467" y="3780531"/>
            <a:ext cx="4267917" cy="1705868"/>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33" name="Straight Connector 32"/>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6039051" y="5106553"/>
            <a:ext cx="90175" cy="26270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1"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cxnSp>
        <p:nvCxnSpPr>
          <p:cNvPr id="36" name="Straight Connector 35"/>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08094" y="4406075"/>
            <a:ext cx="1029223" cy="954107"/>
          </a:xfrm>
          <a:prstGeom prst="rect">
            <a:avLst/>
          </a:prstGeom>
          <a:noFill/>
        </p:spPr>
        <p:txBody>
          <a:bodyPr wrap="none" rtlCol="0">
            <a:spAutoFit/>
          </a:bodyPr>
          <a:lstStyle/>
          <a:p>
            <a:r>
              <a:rPr lang="en-US" sz="2800" dirty="0"/>
              <a:t>     t</a:t>
            </a:r>
            <a:r>
              <a:rPr lang="en-US" sz="2800" baseline="-25000" dirty="0"/>
              <a:t>o</a:t>
            </a:r>
            <a:endParaRPr lang="en-US" sz="2800" dirty="0"/>
          </a:p>
          <a:p>
            <a:r>
              <a:rPr lang="en-US" sz="2800" dirty="0"/>
              <a:t> f+</a:t>
            </a:r>
            <a:r>
              <a:rPr lang="el-GR" sz="2800" i="1" dirty="0"/>
              <a:t>ψ</a:t>
            </a:r>
            <a:r>
              <a:rPr lang="en-US" sz="2800" dirty="0"/>
              <a:t>V</a:t>
            </a:r>
          </a:p>
        </p:txBody>
      </p:sp>
      <p:cxnSp>
        <p:nvCxnSpPr>
          <p:cNvPr id="39" name="Straight Connector 38"/>
          <p:cNvCxnSpPr/>
          <p:nvPr/>
        </p:nvCxnSpPr>
        <p:spPr>
          <a:xfrm>
            <a:off x="425986" y="4915753"/>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97905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35" name="TextBox 34"/>
          <p:cNvSpPr txBox="1"/>
          <p:nvPr/>
        </p:nvSpPr>
        <p:spPr>
          <a:xfrm>
            <a:off x="4492206" y="2045556"/>
            <a:ext cx="4151462" cy="523220"/>
          </a:xfrm>
          <a:prstGeom prst="rect">
            <a:avLst/>
          </a:prstGeom>
          <a:noFill/>
        </p:spPr>
        <p:txBody>
          <a:bodyPr wrap="square" rtlCol="0">
            <a:spAutoFit/>
          </a:bodyPr>
          <a:lstStyle/>
          <a:p>
            <a:r>
              <a:rPr lang="en-US" sz="2800" dirty="0"/>
              <a:t>Increase </a:t>
            </a:r>
            <a:r>
              <a:rPr lang="el-GR" sz="2800" dirty="0"/>
              <a:t>δ</a:t>
            </a:r>
            <a:r>
              <a:rPr lang="en-US" sz="2800" dirty="0"/>
              <a:t>, </a:t>
            </a:r>
            <a:r>
              <a:rPr lang="en-US" sz="2800" dirty="0" err="1"/>
              <a:t>t</a:t>
            </a:r>
            <a:r>
              <a:rPr lang="en-US" sz="2800" baseline="-25000" dirty="0" err="1"/>
              <a:t>s</a:t>
            </a:r>
            <a:endParaRPr lang="en-US" sz="2800" dirty="0"/>
          </a:p>
        </p:txBody>
      </p:sp>
      <p:cxnSp>
        <p:nvCxnSpPr>
          <p:cNvPr id="37" name="Straight Arrow Connector 36"/>
          <p:cNvCxnSpPr/>
          <p:nvPr/>
        </p:nvCxnSpPr>
        <p:spPr>
          <a:xfrm flipH="1">
            <a:off x="6039051" y="5106553"/>
            <a:ext cx="90175" cy="26270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2630341" y="2262191"/>
            <a:ext cx="314935" cy="319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flipH="1" flipV="1">
            <a:off x="2633215" y="646980"/>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650467" y="3780531"/>
            <a:ext cx="4267917" cy="1705868"/>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33" name="Straight Connector 32"/>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20770" y="2777706"/>
            <a:ext cx="7289321" cy="3543121"/>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900776" y="4450505"/>
            <a:ext cx="0" cy="30192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3741705" y="4605780"/>
            <a:ext cx="281797" cy="5751"/>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807411" y="4696573"/>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3655121" y="4844659"/>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20770" y="3052653"/>
            <a:ext cx="7289321" cy="3543121"/>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sp>
        <p:nvSpPr>
          <p:cNvPr id="36"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cxnSp>
        <p:nvCxnSpPr>
          <p:cNvPr id="45" name="Straight Connector 44"/>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08094" y="4406075"/>
            <a:ext cx="1029223" cy="954107"/>
          </a:xfrm>
          <a:prstGeom prst="rect">
            <a:avLst/>
          </a:prstGeom>
          <a:noFill/>
        </p:spPr>
        <p:txBody>
          <a:bodyPr wrap="none" rtlCol="0">
            <a:spAutoFit/>
          </a:bodyPr>
          <a:lstStyle/>
          <a:p>
            <a:r>
              <a:rPr lang="en-US" sz="2800" dirty="0"/>
              <a:t>     t</a:t>
            </a:r>
            <a:r>
              <a:rPr lang="en-US" sz="2800" baseline="-25000" dirty="0"/>
              <a:t>o</a:t>
            </a:r>
            <a:endParaRPr lang="en-US" sz="2800" dirty="0"/>
          </a:p>
          <a:p>
            <a:r>
              <a:rPr lang="en-US" sz="2800" dirty="0"/>
              <a:t> f+</a:t>
            </a:r>
            <a:r>
              <a:rPr lang="el-GR" sz="2800" i="1" dirty="0"/>
              <a:t>ψ</a:t>
            </a:r>
            <a:r>
              <a:rPr lang="en-US" sz="2800" dirty="0"/>
              <a:t>V</a:t>
            </a:r>
          </a:p>
        </p:txBody>
      </p:sp>
      <p:cxnSp>
        <p:nvCxnSpPr>
          <p:cNvPr id="47" name="Straight Connector 46"/>
          <p:cNvCxnSpPr/>
          <p:nvPr/>
        </p:nvCxnSpPr>
        <p:spPr>
          <a:xfrm>
            <a:off x="425986" y="4915753"/>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6684224"/>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35" name="TextBox 34"/>
          <p:cNvSpPr txBox="1"/>
          <p:nvPr/>
        </p:nvSpPr>
        <p:spPr>
          <a:xfrm>
            <a:off x="4492206" y="2045556"/>
            <a:ext cx="4151462" cy="523220"/>
          </a:xfrm>
          <a:prstGeom prst="rect">
            <a:avLst/>
          </a:prstGeom>
          <a:noFill/>
        </p:spPr>
        <p:txBody>
          <a:bodyPr wrap="square" rtlCol="0">
            <a:spAutoFit/>
          </a:bodyPr>
          <a:lstStyle/>
          <a:p>
            <a:r>
              <a:rPr lang="en-US" sz="2800" dirty="0"/>
              <a:t>Increase </a:t>
            </a:r>
            <a:r>
              <a:rPr lang="el-GR" sz="2800" dirty="0"/>
              <a:t>δ</a:t>
            </a:r>
            <a:r>
              <a:rPr lang="en-US" sz="2800" dirty="0"/>
              <a:t>, </a:t>
            </a:r>
            <a:r>
              <a:rPr lang="en-US" sz="2800" dirty="0" err="1"/>
              <a:t>t</a:t>
            </a:r>
            <a:r>
              <a:rPr lang="en-US" sz="2800" baseline="-25000" dirty="0" err="1"/>
              <a:t>s</a:t>
            </a:r>
            <a:endParaRPr lang="en-US" sz="2800" dirty="0"/>
          </a:p>
        </p:txBody>
      </p:sp>
      <p:cxnSp>
        <p:nvCxnSpPr>
          <p:cNvPr id="40" name="Straight Arrow Connector 39"/>
          <p:cNvCxnSpPr/>
          <p:nvPr/>
        </p:nvCxnSpPr>
        <p:spPr>
          <a:xfrm flipH="1" flipV="1">
            <a:off x="2630341" y="2262191"/>
            <a:ext cx="314935" cy="319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flipH="1" flipV="1">
            <a:off x="2633215" y="646980"/>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650467" y="3780531"/>
            <a:ext cx="4267917" cy="1705868"/>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33" name="Straight Connector 32"/>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6039051" y="5106553"/>
            <a:ext cx="90175" cy="26270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67419" y="3648974"/>
            <a:ext cx="8495581" cy="2700138"/>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65793" y="3813293"/>
            <a:ext cx="8495581" cy="2700138"/>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001684" y="5613793"/>
            <a:ext cx="0" cy="301924"/>
          </a:xfrm>
          <a:prstGeom prst="line">
            <a:avLst/>
          </a:prstGeom>
          <a:ln w="444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6842613" y="5769068"/>
            <a:ext cx="281797" cy="5751"/>
          </a:xfrm>
          <a:prstGeom prst="line">
            <a:avLst/>
          </a:prstGeom>
          <a:ln w="444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487782" y="4942692"/>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4335492" y="5090778"/>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37"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cxnSp>
        <p:nvCxnSpPr>
          <p:cNvPr id="42" name="Straight Connector 41"/>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08094" y="4406075"/>
            <a:ext cx="1029223" cy="954107"/>
          </a:xfrm>
          <a:prstGeom prst="rect">
            <a:avLst/>
          </a:prstGeom>
          <a:noFill/>
        </p:spPr>
        <p:txBody>
          <a:bodyPr wrap="none" rtlCol="0">
            <a:spAutoFit/>
          </a:bodyPr>
          <a:lstStyle/>
          <a:p>
            <a:r>
              <a:rPr lang="en-US" sz="2800" dirty="0"/>
              <a:t>     t</a:t>
            </a:r>
            <a:r>
              <a:rPr lang="en-US" sz="2800" baseline="-25000" dirty="0"/>
              <a:t>o</a:t>
            </a:r>
            <a:endParaRPr lang="en-US" sz="2800" dirty="0"/>
          </a:p>
          <a:p>
            <a:r>
              <a:rPr lang="en-US" sz="2800" dirty="0"/>
              <a:t> f+</a:t>
            </a:r>
            <a:r>
              <a:rPr lang="el-GR" sz="2800" i="1" dirty="0"/>
              <a:t>ψ</a:t>
            </a:r>
            <a:r>
              <a:rPr lang="en-US" sz="2800" dirty="0"/>
              <a:t>V</a:t>
            </a:r>
          </a:p>
        </p:txBody>
      </p:sp>
      <p:cxnSp>
        <p:nvCxnSpPr>
          <p:cNvPr id="46" name="Straight Connector 45"/>
          <p:cNvCxnSpPr/>
          <p:nvPr/>
        </p:nvCxnSpPr>
        <p:spPr>
          <a:xfrm>
            <a:off x="425986" y="4915753"/>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6880088"/>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35" name="TextBox 34"/>
          <p:cNvSpPr txBox="1"/>
          <p:nvPr/>
        </p:nvSpPr>
        <p:spPr>
          <a:xfrm>
            <a:off x="4492206" y="2045556"/>
            <a:ext cx="4151462" cy="523220"/>
          </a:xfrm>
          <a:prstGeom prst="rect">
            <a:avLst/>
          </a:prstGeom>
          <a:noFill/>
        </p:spPr>
        <p:txBody>
          <a:bodyPr wrap="square" rtlCol="0">
            <a:spAutoFit/>
          </a:bodyPr>
          <a:lstStyle/>
          <a:p>
            <a:r>
              <a:rPr lang="en-US" sz="2800" dirty="0"/>
              <a:t>Increase </a:t>
            </a:r>
            <a:r>
              <a:rPr lang="el-GR" sz="2800" dirty="0"/>
              <a:t>δ</a:t>
            </a:r>
            <a:r>
              <a:rPr lang="en-US" sz="2800" dirty="0"/>
              <a:t>, </a:t>
            </a:r>
            <a:r>
              <a:rPr lang="en-US" sz="2800" dirty="0" err="1"/>
              <a:t>t</a:t>
            </a:r>
            <a:r>
              <a:rPr lang="en-US" sz="2800" baseline="-25000" dirty="0" err="1"/>
              <a:t>s</a:t>
            </a:r>
            <a:endParaRPr lang="en-US" sz="2800" dirty="0"/>
          </a:p>
        </p:txBody>
      </p:sp>
      <p:cxnSp>
        <p:nvCxnSpPr>
          <p:cNvPr id="40" name="Straight Arrow Connector 39"/>
          <p:cNvCxnSpPr/>
          <p:nvPr/>
        </p:nvCxnSpPr>
        <p:spPr>
          <a:xfrm flipH="1" flipV="1">
            <a:off x="2630341" y="2262191"/>
            <a:ext cx="314935" cy="319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flipH="1" flipV="1">
            <a:off x="2633215" y="646980"/>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650467" y="3780531"/>
            <a:ext cx="4267917" cy="1705868"/>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33" name="Straight Connector 32"/>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6039051" y="5106553"/>
            <a:ext cx="90175" cy="26270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407847" y="534838"/>
            <a:ext cx="2726670" cy="6236898"/>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1309821" y="715991"/>
            <a:ext cx="2726670" cy="6236898"/>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563053" y="637562"/>
            <a:ext cx="0" cy="30192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1403982" y="792837"/>
            <a:ext cx="281797" cy="5751"/>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2632307" y="3628891"/>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2480017" y="3776977"/>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cxnSp>
        <p:nvCxnSpPr>
          <p:cNvPr id="44" name="Straight Connector 43"/>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08094" y="4406075"/>
            <a:ext cx="1029223" cy="954107"/>
          </a:xfrm>
          <a:prstGeom prst="rect">
            <a:avLst/>
          </a:prstGeom>
          <a:noFill/>
        </p:spPr>
        <p:txBody>
          <a:bodyPr wrap="none" rtlCol="0">
            <a:spAutoFit/>
          </a:bodyPr>
          <a:lstStyle/>
          <a:p>
            <a:r>
              <a:rPr lang="en-US" sz="2800" dirty="0"/>
              <a:t>     t</a:t>
            </a:r>
            <a:r>
              <a:rPr lang="en-US" sz="2800" baseline="-25000" dirty="0"/>
              <a:t>o</a:t>
            </a:r>
            <a:endParaRPr lang="en-US" sz="2800" dirty="0"/>
          </a:p>
          <a:p>
            <a:r>
              <a:rPr lang="en-US" sz="2800" dirty="0"/>
              <a:t> f+</a:t>
            </a:r>
            <a:r>
              <a:rPr lang="el-GR" sz="2800" i="1" dirty="0"/>
              <a:t>ψ</a:t>
            </a:r>
            <a:r>
              <a:rPr lang="en-US" sz="2800" dirty="0"/>
              <a:t>V</a:t>
            </a:r>
          </a:p>
        </p:txBody>
      </p:sp>
      <p:cxnSp>
        <p:nvCxnSpPr>
          <p:cNvPr id="46" name="Straight Connector 45"/>
          <p:cNvCxnSpPr/>
          <p:nvPr/>
        </p:nvCxnSpPr>
        <p:spPr>
          <a:xfrm>
            <a:off x="425986" y="4915753"/>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346271"/>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17"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5" name="TextBox 34"/>
          <p:cNvSpPr txBox="1"/>
          <p:nvPr/>
        </p:nvSpPr>
        <p:spPr>
          <a:xfrm>
            <a:off x="4492206" y="2045556"/>
            <a:ext cx="4151462" cy="523220"/>
          </a:xfrm>
          <a:prstGeom prst="rect">
            <a:avLst/>
          </a:prstGeom>
          <a:noFill/>
        </p:spPr>
        <p:txBody>
          <a:bodyPr wrap="square" rtlCol="0">
            <a:spAutoFit/>
          </a:bodyPr>
          <a:lstStyle/>
          <a:p>
            <a:r>
              <a:rPr lang="en-US" sz="2800" dirty="0"/>
              <a:t>Increase </a:t>
            </a:r>
            <a:r>
              <a:rPr lang="el-GR" sz="2800" i="1" dirty="0"/>
              <a:t>ψ</a:t>
            </a:r>
            <a:endParaRPr lang="en-US" sz="2800" i="1" dirty="0"/>
          </a:p>
        </p:txBody>
      </p:sp>
      <p:cxnSp>
        <p:nvCxnSpPr>
          <p:cNvPr id="37" name="Straight Arrow Connector 36"/>
          <p:cNvCxnSpPr/>
          <p:nvPr/>
        </p:nvCxnSpPr>
        <p:spPr>
          <a:xfrm flipH="1">
            <a:off x="4374153" y="4820130"/>
            <a:ext cx="90175" cy="26270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984739" y="4201063"/>
            <a:ext cx="3933645" cy="1285335"/>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365793" y="4605780"/>
            <a:ext cx="1029223" cy="954107"/>
          </a:xfrm>
          <a:prstGeom prst="rect">
            <a:avLst/>
          </a:prstGeom>
          <a:noFill/>
        </p:spPr>
        <p:txBody>
          <a:bodyPr wrap="none" rtlCol="0">
            <a:spAutoFit/>
          </a:bodyPr>
          <a:lstStyle/>
          <a:p>
            <a:r>
              <a:rPr lang="en-US" sz="2800" dirty="0"/>
              <a:t>     t</a:t>
            </a:r>
            <a:r>
              <a:rPr lang="en-US" sz="2800" baseline="-25000" dirty="0"/>
              <a:t>o</a:t>
            </a:r>
            <a:endParaRPr lang="en-US" sz="2800" dirty="0"/>
          </a:p>
          <a:p>
            <a:r>
              <a:rPr lang="en-US" sz="2800" dirty="0"/>
              <a:t> f+</a:t>
            </a:r>
            <a:r>
              <a:rPr lang="el-GR" sz="2800" i="1" dirty="0"/>
              <a:t>ψ</a:t>
            </a:r>
            <a:r>
              <a:rPr lang="en-US" sz="2800" dirty="0"/>
              <a:t>V</a:t>
            </a:r>
          </a:p>
        </p:txBody>
      </p:sp>
      <p:cxnSp>
        <p:nvCxnSpPr>
          <p:cNvPr id="32" name="Straight Connector 31"/>
          <p:cNvCxnSpPr/>
          <p:nvPr/>
        </p:nvCxnSpPr>
        <p:spPr>
          <a:xfrm>
            <a:off x="483685" y="5115458"/>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4"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8" name="TextBox 37"/>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39" name="Straight Connector 38"/>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9715850"/>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17"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7" name="Straight Arrow Connector 36"/>
          <p:cNvCxnSpPr/>
          <p:nvPr/>
        </p:nvCxnSpPr>
        <p:spPr>
          <a:xfrm flipH="1">
            <a:off x="4345519" y="4820130"/>
            <a:ext cx="118810" cy="12335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49334" y="1726834"/>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1524000" y="1848555"/>
            <a:ext cx="5411396" cy="3459955"/>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3005667" y="4346222"/>
            <a:ext cx="3924124" cy="968829"/>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p:cNvCxnSpPr/>
          <p:nvPr/>
        </p:nvCxnSpPr>
        <p:spPr>
          <a:xfrm flipH="1">
            <a:off x="1690712" y="1473899"/>
            <a:ext cx="71521" cy="46704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33" name="Straight Connector 32"/>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65793" y="4605780"/>
            <a:ext cx="1029223" cy="954107"/>
          </a:xfrm>
          <a:prstGeom prst="rect">
            <a:avLst/>
          </a:prstGeom>
          <a:noFill/>
        </p:spPr>
        <p:txBody>
          <a:bodyPr wrap="none" rtlCol="0">
            <a:spAutoFit/>
          </a:bodyPr>
          <a:lstStyle/>
          <a:p>
            <a:r>
              <a:rPr lang="en-US" sz="2800" dirty="0"/>
              <a:t>     t</a:t>
            </a:r>
            <a:r>
              <a:rPr lang="en-US" sz="2800" baseline="-25000" dirty="0"/>
              <a:t>o</a:t>
            </a:r>
            <a:endParaRPr lang="en-US" sz="2800" dirty="0"/>
          </a:p>
          <a:p>
            <a:r>
              <a:rPr lang="en-US" sz="2800" dirty="0"/>
              <a:t> f+</a:t>
            </a:r>
            <a:r>
              <a:rPr lang="el-GR" sz="2800" i="1" dirty="0"/>
              <a:t>ψ</a:t>
            </a:r>
            <a:r>
              <a:rPr lang="en-US" sz="2800" dirty="0"/>
              <a:t>V</a:t>
            </a:r>
          </a:p>
        </p:txBody>
      </p:sp>
      <p:cxnSp>
        <p:nvCxnSpPr>
          <p:cNvPr id="38" name="Straight Connector 37"/>
          <p:cNvCxnSpPr/>
          <p:nvPr/>
        </p:nvCxnSpPr>
        <p:spPr>
          <a:xfrm>
            <a:off x="483685" y="5115458"/>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492206" y="2045556"/>
            <a:ext cx="3283016" cy="523220"/>
          </a:xfrm>
          <a:prstGeom prst="rect">
            <a:avLst/>
          </a:prstGeom>
          <a:noFill/>
        </p:spPr>
        <p:txBody>
          <a:bodyPr wrap="square" rtlCol="0">
            <a:spAutoFit/>
          </a:bodyPr>
          <a:lstStyle/>
          <a:p>
            <a:r>
              <a:rPr lang="en-US" sz="2800" dirty="0"/>
              <a:t>Increase f</a:t>
            </a:r>
          </a:p>
        </p:txBody>
      </p:sp>
    </p:spTree>
    <p:extLst>
      <p:ext uri="{BB962C8B-B14F-4D97-AF65-F5344CB8AC3E}">
        <p14:creationId xmlns:p14="http://schemas.microsoft.com/office/powerpoint/2010/main" val="390696199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5" name="TextBox 34"/>
          <p:cNvSpPr txBox="1"/>
          <p:nvPr/>
        </p:nvSpPr>
        <p:spPr>
          <a:xfrm>
            <a:off x="4492206" y="2045556"/>
            <a:ext cx="4151462" cy="523220"/>
          </a:xfrm>
          <a:prstGeom prst="rect">
            <a:avLst/>
          </a:prstGeom>
          <a:noFill/>
        </p:spPr>
        <p:txBody>
          <a:bodyPr wrap="square" rtlCol="0">
            <a:spAutoFit/>
          </a:bodyPr>
          <a:lstStyle/>
          <a:p>
            <a:r>
              <a:rPr lang="en-US" sz="2800" dirty="0"/>
              <a:t>Increase </a:t>
            </a:r>
            <a:r>
              <a:rPr lang="en-US" sz="2800" dirty="0" err="1"/>
              <a:t>t</a:t>
            </a:r>
            <a:r>
              <a:rPr lang="en-US" sz="2800" baseline="-25000" dirty="0" err="1"/>
              <a:t>c</a:t>
            </a:r>
            <a:endParaRPr lang="en-US" sz="2800" dirty="0"/>
          </a:p>
        </p:txBody>
      </p:sp>
      <p:cxnSp>
        <p:nvCxnSpPr>
          <p:cNvPr id="40" name="Straight Arrow Connector 39"/>
          <p:cNvCxnSpPr/>
          <p:nvPr/>
        </p:nvCxnSpPr>
        <p:spPr>
          <a:xfrm>
            <a:off x="2945277" y="2265383"/>
            <a:ext cx="455685" cy="1578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3418215" y="4303889"/>
            <a:ext cx="3500169" cy="821320"/>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flipH="1" flipV="1">
            <a:off x="3400964" y="646980"/>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32" name="Straight Connector 31"/>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23" idx="3"/>
          </p:cNvCxnSpPr>
          <p:nvPr/>
        </p:nvCxnSpPr>
        <p:spPr>
          <a:xfrm>
            <a:off x="832555" y="3095825"/>
            <a:ext cx="6334576" cy="3114475"/>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2003778" y="3894665"/>
            <a:ext cx="3193" cy="41983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Freeform 3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3047999" y="4219221"/>
            <a:ext cx="3997383" cy="126717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Connector 29"/>
          <p:cNvCxnSpPr/>
          <p:nvPr/>
        </p:nvCxnSpPr>
        <p:spPr>
          <a:xfrm>
            <a:off x="685800" y="3968151"/>
            <a:ext cx="6481331" cy="1980539"/>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6138705" y="5136446"/>
            <a:ext cx="13739" cy="23356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897294" y="4440279"/>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3745004" y="4588365"/>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443522" y="4939990"/>
            <a:ext cx="0" cy="30192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4284451" y="5095265"/>
            <a:ext cx="281797" cy="5751"/>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46"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cxnSp>
        <p:nvCxnSpPr>
          <p:cNvPr id="47" name="Straight Connector 46"/>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308094" y="4406075"/>
            <a:ext cx="1029223" cy="954107"/>
          </a:xfrm>
          <a:prstGeom prst="rect">
            <a:avLst/>
          </a:prstGeom>
          <a:noFill/>
        </p:spPr>
        <p:txBody>
          <a:bodyPr wrap="none" rtlCol="0">
            <a:spAutoFit/>
          </a:bodyPr>
          <a:lstStyle/>
          <a:p>
            <a:r>
              <a:rPr lang="en-US" sz="2800" dirty="0"/>
              <a:t>     t</a:t>
            </a:r>
            <a:r>
              <a:rPr lang="en-US" sz="2800" baseline="-25000" dirty="0"/>
              <a:t>o</a:t>
            </a:r>
            <a:endParaRPr lang="en-US" sz="2800" dirty="0"/>
          </a:p>
          <a:p>
            <a:r>
              <a:rPr lang="en-US" sz="2800" dirty="0"/>
              <a:t> f+</a:t>
            </a:r>
            <a:r>
              <a:rPr lang="el-GR" sz="2800" i="1" dirty="0"/>
              <a:t>ψ</a:t>
            </a:r>
            <a:r>
              <a:rPr lang="en-US" sz="2800" dirty="0"/>
              <a:t>V</a:t>
            </a:r>
          </a:p>
        </p:txBody>
      </p:sp>
      <p:cxnSp>
        <p:nvCxnSpPr>
          <p:cNvPr id="49" name="Straight Connector 48"/>
          <p:cNvCxnSpPr/>
          <p:nvPr/>
        </p:nvCxnSpPr>
        <p:spPr>
          <a:xfrm>
            <a:off x="425986" y="4915753"/>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361888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17"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D </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7" name="Straight Arrow Connector 36"/>
          <p:cNvCxnSpPr/>
          <p:nvPr/>
        </p:nvCxnSpPr>
        <p:spPr>
          <a:xfrm flipV="1">
            <a:off x="4464329" y="4605780"/>
            <a:ext cx="107671" cy="21435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54989" y="260537"/>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1558473" y="378416"/>
            <a:ext cx="5359911" cy="4538641"/>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984739" y="3614468"/>
            <a:ext cx="3933645" cy="1302589"/>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p:cNvCxnSpPr/>
          <p:nvPr/>
        </p:nvCxnSpPr>
        <p:spPr>
          <a:xfrm flipV="1">
            <a:off x="1867988" y="1657582"/>
            <a:ext cx="107671" cy="21435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32555" y="382596"/>
            <a:ext cx="483976" cy="954107"/>
          </a:xfrm>
          <a:prstGeom prst="rect">
            <a:avLst/>
          </a:prstGeom>
          <a:noFill/>
        </p:spPr>
        <p:txBody>
          <a:bodyPr wrap="square" rtlCol="0">
            <a:spAutoFit/>
          </a:bodyPr>
          <a:lstStyle/>
          <a:p>
            <a:r>
              <a:rPr lang="en-US" sz="2800" dirty="0"/>
              <a:t>t</a:t>
            </a:r>
            <a:r>
              <a:rPr lang="en-US" sz="2800" baseline="-25000" dirty="0"/>
              <a:t>o</a:t>
            </a:r>
            <a:r>
              <a:rPr lang="en-US" sz="2800" dirty="0"/>
              <a:t> </a:t>
            </a:r>
          </a:p>
          <a:p>
            <a:r>
              <a:rPr lang="en-US" sz="2800" dirty="0"/>
              <a:t> f</a:t>
            </a:r>
          </a:p>
        </p:txBody>
      </p:sp>
      <p:cxnSp>
        <p:nvCxnSpPr>
          <p:cNvPr id="33" name="Straight Connector 32"/>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65793" y="4605780"/>
            <a:ext cx="1029223" cy="954107"/>
          </a:xfrm>
          <a:prstGeom prst="rect">
            <a:avLst/>
          </a:prstGeom>
          <a:noFill/>
        </p:spPr>
        <p:txBody>
          <a:bodyPr wrap="none" rtlCol="0">
            <a:spAutoFit/>
          </a:bodyPr>
          <a:lstStyle/>
          <a:p>
            <a:r>
              <a:rPr lang="en-US" sz="2800" dirty="0"/>
              <a:t>     t</a:t>
            </a:r>
            <a:r>
              <a:rPr lang="en-US" sz="2800" baseline="-25000" dirty="0"/>
              <a:t>o</a:t>
            </a:r>
            <a:endParaRPr lang="en-US" sz="2800" dirty="0"/>
          </a:p>
          <a:p>
            <a:r>
              <a:rPr lang="en-US" sz="2800" dirty="0"/>
              <a:t> f+</a:t>
            </a:r>
            <a:r>
              <a:rPr lang="el-GR" sz="2800" i="1" dirty="0"/>
              <a:t>ψ</a:t>
            </a:r>
            <a:r>
              <a:rPr lang="en-US" sz="2800" dirty="0"/>
              <a:t>D</a:t>
            </a:r>
          </a:p>
        </p:txBody>
      </p:sp>
      <p:cxnSp>
        <p:nvCxnSpPr>
          <p:cNvPr id="38" name="Straight Connector 37"/>
          <p:cNvCxnSpPr/>
          <p:nvPr/>
        </p:nvCxnSpPr>
        <p:spPr>
          <a:xfrm>
            <a:off x="483685" y="5115458"/>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23026" y="2846717"/>
            <a:ext cx="5758888" cy="3467703"/>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09291" y="2907102"/>
            <a:ext cx="6590581" cy="3265098"/>
          </a:xfrm>
          <a:prstGeom prst="line">
            <a:avLst/>
          </a:prstGeom>
          <a:ln w="31750">
            <a:solidFill>
              <a:srgbClr val="00B050"/>
            </a:solidFill>
            <a:prstDash val="soli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1862667" y="3499554"/>
            <a:ext cx="3193" cy="41983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492206" y="2045556"/>
            <a:ext cx="3283016" cy="523220"/>
          </a:xfrm>
          <a:prstGeom prst="rect">
            <a:avLst/>
          </a:prstGeom>
          <a:noFill/>
        </p:spPr>
        <p:txBody>
          <a:bodyPr wrap="square" rtlCol="0">
            <a:spAutoFit/>
          </a:bodyPr>
          <a:lstStyle/>
          <a:p>
            <a:r>
              <a:rPr lang="en-US" sz="2800" dirty="0"/>
              <a:t>Increase t</a:t>
            </a:r>
            <a:r>
              <a:rPr lang="en-US" altLang="zh-CN" sz="2800" baseline="-25000" dirty="0"/>
              <a:t>o</a:t>
            </a:r>
            <a:endParaRPr lang="en-US" sz="2800" dirty="0"/>
          </a:p>
        </p:txBody>
      </p:sp>
      <p:cxnSp>
        <p:nvCxnSpPr>
          <p:cNvPr id="35" name="Straight Connector 34"/>
          <p:cNvCxnSpPr/>
          <p:nvPr/>
        </p:nvCxnSpPr>
        <p:spPr>
          <a:xfrm>
            <a:off x="3583151" y="4284382"/>
            <a:ext cx="0" cy="301924"/>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3424080" y="4439657"/>
            <a:ext cx="281797" cy="5751"/>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926963" y="4185250"/>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3786064" y="4340525"/>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4540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Incentives</a:t>
            </a:r>
          </a:p>
        </p:txBody>
      </p:sp>
      <p:sp>
        <p:nvSpPr>
          <p:cNvPr id="5" name="Rectangle 2"/>
          <p:cNvSpPr txBox="1">
            <a:spLocks/>
          </p:cNvSpPr>
          <p:nvPr/>
        </p:nvSpPr>
        <p:spPr bwMode="auto">
          <a:xfrm>
            <a:off x="451413" y="137160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600" dirty="0"/>
              <a:t>Convention specifies which/how many tasks are in </a:t>
            </a:r>
          </a:p>
          <a:p>
            <a:pPr eaLnBrk="0" hangingPunct="0">
              <a:spcBef>
                <a:spcPct val="20000"/>
              </a:spcBef>
              <a:defRPr/>
            </a:pPr>
            <a:r>
              <a:rPr lang="en-US" sz="3600" dirty="0"/>
              <a:t> 	community, fraction  q</a:t>
            </a:r>
          </a:p>
          <a:p>
            <a:pPr eaLnBrk="0" hangingPunct="0">
              <a:spcBef>
                <a:spcPct val="20000"/>
              </a:spcBef>
              <a:defRPr/>
            </a:pPr>
            <a:endParaRPr lang="en-US" sz="3600" dirty="0"/>
          </a:p>
          <a:p>
            <a:pPr eaLnBrk="0" hangingPunct="0">
              <a:spcBef>
                <a:spcPct val="20000"/>
              </a:spcBef>
              <a:defRPr/>
            </a:pPr>
            <a:r>
              <a:rPr lang="en-US" sz="3600" dirty="0"/>
              <a:t>	market,  fraction 1- q</a:t>
            </a:r>
          </a:p>
          <a:p>
            <a:pPr eaLnBrk="0" hangingPunct="0">
              <a:spcBef>
                <a:spcPct val="20000"/>
              </a:spcBef>
              <a:defRPr/>
            </a:pPr>
            <a:endParaRPr lang="en-US" sz="3600" dirty="0"/>
          </a:p>
          <a:p>
            <a:pPr marL="571500" indent="-571500" eaLnBrk="0" hangingPunct="0">
              <a:spcBef>
                <a:spcPct val="20000"/>
              </a:spcBef>
              <a:buFont typeface="Arial" panose="020B0604020202020204" pitchFamily="34" charset="0"/>
              <a:buChar char="•"/>
              <a:defRPr/>
            </a:pPr>
            <a:endParaRPr lang="en-US" sz="3600" dirty="0"/>
          </a:p>
          <a:p>
            <a:pPr eaLnBrk="0" hangingPunct="0">
              <a:spcBef>
                <a:spcPct val="20000"/>
              </a:spcBef>
              <a:defRPr/>
            </a:pPr>
            <a:endParaRPr lang="en-US" sz="3600" dirty="0">
              <a:cs typeface="Arial" charset="0"/>
            </a:endParaRPr>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5304580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35" name="TextBox 34"/>
          <p:cNvSpPr txBox="1"/>
          <p:nvPr/>
        </p:nvSpPr>
        <p:spPr>
          <a:xfrm>
            <a:off x="3477164" y="924510"/>
            <a:ext cx="4151462" cy="523220"/>
          </a:xfrm>
          <a:prstGeom prst="rect">
            <a:avLst/>
          </a:prstGeom>
          <a:noFill/>
        </p:spPr>
        <p:txBody>
          <a:bodyPr wrap="square" rtlCol="0">
            <a:spAutoFit/>
          </a:bodyPr>
          <a:lstStyle/>
          <a:p>
            <a:r>
              <a:rPr lang="en-US" sz="2800" dirty="0" err="1"/>
              <a:t>IC</a:t>
            </a:r>
            <a:r>
              <a:rPr lang="en-US" sz="2800" baseline="30000" dirty="0" err="1"/>
              <a:t>com,corrupt</a:t>
            </a:r>
            <a:endParaRPr lang="en-US" sz="2800" dirty="0">
              <a:solidFill>
                <a:srgbClr val="FF0000"/>
              </a:solidFill>
            </a:endParaRPr>
          </a:p>
        </p:txBody>
      </p:sp>
      <p:cxnSp>
        <p:nvCxnSpPr>
          <p:cNvPr id="40" name="Straight Arrow Connector 39"/>
          <p:cNvCxnSpPr/>
          <p:nvPr/>
        </p:nvCxnSpPr>
        <p:spPr>
          <a:xfrm flipV="1">
            <a:off x="2945277" y="1186120"/>
            <a:ext cx="476537" cy="432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2984739" y="646981"/>
            <a:ext cx="492425" cy="514422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Rectangle 3"/>
          <p:cNvSpPr txBox="1">
            <a:spLocks noChangeArrowheads="1"/>
          </p:cNvSpPr>
          <p:nvPr/>
        </p:nvSpPr>
        <p:spPr>
          <a:xfrm>
            <a:off x="8539365" y="55245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sp>
        <p:nvSpPr>
          <p:cNvPr id="45" name="TextBox 44"/>
          <p:cNvSpPr txBox="1"/>
          <p:nvPr/>
        </p:nvSpPr>
        <p:spPr>
          <a:xfrm>
            <a:off x="8247180" y="5797740"/>
            <a:ext cx="367408" cy="523220"/>
          </a:xfrm>
          <a:prstGeom prst="rect">
            <a:avLst/>
          </a:prstGeom>
          <a:noFill/>
        </p:spPr>
        <p:txBody>
          <a:bodyPr wrap="none" rtlCol="0">
            <a:spAutoFit/>
          </a:bodyPr>
          <a:lstStyle/>
          <a:p>
            <a:r>
              <a:rPr lang="en-US" sz="2800" dirty="0">
                <a:latin typeface="+mn-lt"/>
              </a:rPr>
              <a:t>1</a:t>
            </a:r>
          </a:p>
        </p:txBody>
      </p:sp>
      <p:cxnSp>
        <p:nvCxnSpPr>
          <p:cNvPr id="46" name="Straight Connector 45"/>
          <p:cNvCxnSpPr/>
          <p:nvPr/>
        </p:nvCxnSpPr>
        <p:spPr>
          <a:xfrm>
            <a:off x="1524000" y="5791200"/>
            <a:ext cx="666246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32"/>
          <p:cNvSpPr/>
          <p:nvPr/>
        </p:nvSpPr>
        <p:spPr>
          <a:xfrm>
            <a:off x="1535502" y="1794294"/>
            <a:ext cx="6012611" cy="3005953"/>
          </a:xfrm>
          <a:custGeom>
            <a:avLst/>
            <a:gdLst>
              <a:gd name="connsiteX0" fmla="*/ 0 w 6193766"/>
              <a:gd name="connsiteY0" fmla="*/ 0 h 3338552"/>
              <a:gd name="connsiteX1" fmla="*/ 767751 w 6193766"/>
              <a:gd name="connsiteY1" fmla="*/ 1604514 h 3338552"/>
              <a:gd name="connsiteX2" fmla="*/ 2113472 w 6193766"/>
              <a:gd name="connsiteY2" fmla="*/ 2812212 h 3338552"/>
              <a:gd name="connsiteX3" fmla="*/ 3588589 w 6193766"/>
              <a:gd name="connsiteY3" fmla="*/ 3252159 h 3338552"/>
              <a:gd name="connsiteX4" fmla="*/ 6193766 w 6193766"/>
              <a:gd name="connsiteY4" fmla="*/ 3338423 h 3338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3766" h="3338552">
                <a:moveTo>
                  <a:pt x="0" y="0"/>
                </a:moveTo>
                <a:cubicBezTo>
                  <a:pt x="207753" y="567906"/>
                  <a:pt x="415506" y="1135812"/>
                  <a:pt x="767751" y="1604514"/>
                </a:cubicBezTo>
                <a:cubicBezTo>
                  <a:pt x="1119996" y="2073216"/>
                  <a:pt x="1643332" y="2537605"/>
                  <a:pt x="2113472" y="2812212"/>
                </a:cubicBezTo>
                <a:cubicBezTo>
                  <a:pt x="2583612" y="3086819"/>
                  <a:pt x="2908540" y="3164457"/>
                  <a:pt x="3588589" y="3252159"/>
                </a:cubicBezTo>
                <a:cubicBezTo>
                  <a:pt x="4268638" y="3339861"/>
                  <a:pt x="5231202" y="3339142"/>
                  <a:pt x="6193766" y="3338423"/>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a:off x="1396042" y="2093286"/>
            <a:ext cx="3459192" cy="3959524"/>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973237" y="3769651"/>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2843840" y="3916300"/>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Freeform 25"/>
          <p:cNvSpPr/>
          <p:nvPr/>
        </p:nvSpPr>
        <p:spPr>
          <a:xfrm>
            <a:off x="1535501" y="1045448"/>
            <a:ext cx="6012612" cy="342159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p:cNvCxnSpPr/>
          <p:nvPr/>
        </p:nvCxnSpPr>
        <p:spPr>
          <a:xfrm flipV="1">
            <a:off x="2998368" y="3564376"/>
            <a:ext cx="165665" cy="32132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094643" y="3474372"/>
            <a:ext cx="5206722" cy="523220"/>
          </a:xfrm>
          <a:prstGeom prst="rect">
            <a:avLst/>
          </a:prstGeom>
          <a:noFill/>
        </p:spPr>
        <p:txBody>
          <a:bodyPr wrap="square" rtlCol="0">
            <a:spAutoFit/>
          </a:bodyPr>
          <a:lstStyle/>
          <a:p>
            <a:r>
              <a:rPr lang="en-US" sz="2800" dirty="0" err="1"/>
              <a:t>IC</a:t>
            </a:r>
            <a:r>
              <a:rPr lang="en-US" sz="2800" baseline="30000" dirty="0" err="1"/>
              <a:t>out,corrupt</a:t>
            </a:r>
            <a:endParaRPr lang="en-US" sz="2800" dirty="0"/>
          </a:p>
        </p:txBody>
      </p:sp>
      <p:sp>
        <p:nvSpPr>
          <p:cNvPr id="22" name="Freeform 21"/>
          <p:cNvSpPr/>
          <p:nvPr/>
        </p:nvSpPr>
        <p:spPr>
          <a:xfrm rot="1588062">
            <a:off x="583556" y="2866095"/>
            <a:ext cx="5663571" cy="2314029"/>
          </a:xfrm>
          <a:custGeom>
            <a:avLst/>
            <a:gdLst>
              <a:gd name="connsiteX0" fmla="*/ 7168551 w 7168551"/>
              <a:gd name="connsiteY0" fmla="*/ 2639683 h 2639683"/>
              <a:gd name="connsiteX1" fmla="*/ 2743200 w 7168551"/>
              <a:gd name="connsiteY1" fmla="*/ 802257 h 2639683"/>
              <a:gd name="connsiteX2" fmla="*/ 1544129 w 7168551"/>
              <a:gd name="connsiteY2" fmla="*/ 353683 h 2639683"/>
              <a:gd name="connsiteX3" fmla="*/ 0 w 7168551"/>
              <a:gd name="connsiteY3" fmla="*/ 0 h 2639683"/>
            </a:gdLst>
            <a:ahLst/>
            <a:cxnLst>
              <a:cxn ang="0">
                <a:pos x="connsiteX0" y="connsiteY0"/>
              </a:cxn>
              <a:cxn ang="0">
                <a:pos x="connsiteX1" y="connsiteY1"/>
              </a:cxn>
              <a:cxn ang="0">
                <a:pos x="connsiteX2" y="connsiteY2"/>
              </a:cxn>
              <a:cxn ang="0">
                <a:pos x="connsiteX3" y="connsiteY3"/>
              </a:cxn>
            </a:cxnLst>
            <a:rect l="l" t="t" r="r" b="b"/>
            <a:pathLst>
              <a:path w="7168551" h="2639683">
                <a:moveTo>
                  <a:pt x="7168551" y="2639683"/>
                </a:moveTo>
                <a:lnTo>
                  <a:pt x="2743200" y="802257"/>
                </a:lnTo>
                <a:cubicBezTo>
                  <a:pt x="1805796" y="421257"/>
                  <a:pt x="2001329" y="487392"/>
                  <a:pt x="1544129" y="353683"/>
                </a:cubicBezTo>
                <a:cubicBezTo>
                  <a:pt x="1086929" y="219974"/>
                  <a:pt x="543464" y="109987"/>
                  <a:pt x="0" y="0"/>
                </a:cubicBezTo>
              </a:path>
            </a:pathLst>
          </a:cu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a:off x="3198210" y="3399650"/>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3068814" y="3546300"/>
            <a:ext cx="281796" cy="57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4722349"/>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34" name="TextBox 33"/>
          <p:cNvSpPr txBox="1"/>
          <p:nvPr/>
        </p:nvSpPr>
        <p:spPr>
          <a:xfrm>
            <a:off x="4094643" y="3474372"/>
            <a:ext cx="5206722" cy="523220"/>
          </a:xfrm>
          <a:prstGeom prst="rect">
            <a:avLst/>
          </a:prstGeom>
          <a:noFill/>
        </p:spPr>
        <p:txBody>
          <a:bodyPr wrap="square" rtlCol="0">
            <a:spAutoFit/>
          </a:bodyPr>
          <a:lstStyle/>
          <a:p>
            <a:r>
              <a:rPr lang="en-US" sz="2800" dirty="0" err="1"/>
              <a:t>IC</a:t>
            </a:r>
            <a:r>
              <a:rPr lang="en-US" sz="2800" baseline="30000" dirty="0" err="1"/>
              <a:t>out,corrupt</a:t>
            </a:r>
            <a:endParaRPr lang="en-US" sz="2800" dirty="0"/>
          </a:p>
        </p:txBody>
      </p:sp>
      <p:sp>
        <p:nvSpPr>
          <p:cNvPr id="35" name="TextBox 34"/>
          <p:cNvSpPr txBox="1"/>
          <p:nvPr/>
        </p:nvSpPr>
        <p:spPr>
          <a:xfrm>
            <a:off x="3477164" y="924510"/>
            <a:ext cx="4151462" cy="523220"/>
          </a:xfrm>
          <a:prstGeom prst="rect">
            <a:avLst/>
          </a:prstGeom>
          <a:noFill/>
        </p:spPr>
        <p:txBody>
          <a:bodyPr wrap="square" rtlCol="0">
            <a:spAutoFit/>
          </a:bodyPr>
          <a:lstStyle/>
          <a:p>
            <a:r>
              <a:rPr lang="en-US" sz="2800" dirty="0" err="1"/>
              <a:t>IC</a:t>
            </a:r>
            <a:r>
              <a:rPr lang="en-US" sz="2800" baseline="30000" dirty="0" err="1"/>
              <a:t>com,corrupt</a:t>
            </a:r>
            <a:endParaRPr lang="en-US" sz="2800" dirty="0">
              <a:solidFill>
                <a:srgbClr val="FF0000"/>
              </a:solidFill>
            </a:endParaRPr>
          </a:p>
        </p:txBody>
      </p:sp>
      <p:cxnSp>
        <p:nvCxnSpPr>
          <p:cNvPr id="40" name="Straight Arrow Connector 39"/>
          <p:cNvCxnSpPr/>
          <p:nvPr/>
        </p:nvCxnSpPr>
        <p:spPr>
          <a:xfrm flipV="1">
            <a:off x="2945277" y="1186120"/>
            <a:ext cx="476537" cy="432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2984739" y="646981"/>
            <a:ext cx="492425" cy="514422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Rectangle 3"/>
          <p:cNvSpPr txBox="1">
            <a:spLocks noChangeArrowheads="1"/>
          </p:cNvSpPr>
          <p:nvPr/>
        </p:nvSpPr>
        <p:spPr>
          <a:xfrm>
            <a:off x="8539365" y="55245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sp>
        <p:nvSpPr>
          <p:cNvPr id="45" name="TextBox 44"/>
          <p:cNvSpPr txBox="1"/>
          <p:nvPr/>
        </p:nvSpPr>
        <p:spPr>
          <a:xfrm>
            <a:off x="8247180" y="5797740"/>
            <a:ext cx="367408" cy="523220"/>
          </a:xfrm>
          <a:prstGeom prst="rect">
            <a:avLst/>
          </a:prstGeom>
          <a:noFill/>
        </p:spPr>
        <p:txBody>
          <a:bodyPr wrap="none" rtlCol="0">
            <a:spAutoFit/>
          </a:bodyPr>
          <a:lstStyle/>
          <a:p>
            <a:r>
              <a:rPr lang="en-US" sz="2800" dirty="0">
                <a:latin typeface="+mn-lt"/>
              </a:rPr>
              <a:t>1</a:t>
            </a:r>
          </a:p>
        </p:txBody>
      </p:sp>
      <p:cxnSp>
        <p:nvCxnSpPr>
          <p:cNvPr id="46" name="Straight Connector 45"/>
          <p:cNvCxnSpPr/>
          <p:nvPr/>
        </p:nvCxnSpPr>
        <p:spPr>
          <a:xfrm>
            <a:off x="1524000" y="5791200"/>
            <a:ext cx="666246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Freeform 32"/>
          <p:cNvSpPr/>
          <p:nvPr/>
        </p:nvSpPr>
        <p:spPr>
          <a:xfrm>
            <a:off x="1535502" y="1794294"/>
            <a:ext cx="6012611" cy="3005953"/>
          </a:xfrm>
          <a:custGeom>
            <a:avLst/>
            <a:gdLst>
              <a:gd name="connsiteX0" fmla="*/ 0 w 6193766"/>
              <a:gd name="connsiteY0" fmla="*/ 0 h 3338552"/>
              <a:gd name="connsiteX1" fmla="*/ 767751 w 6193766"/>
              <a:gd name="connsiteY1" fmla="*/ 1604514 h 3338552"/>
              <a:gd name="connsiteX2" fmla="*/ 2113472 w 6193766"/>
              <a:gd name="connsiteY2" fmla="*/ 2812212 h 3338552"/>
              <a:gd name="connsiteX3" fmla="*/ 3588589 w 6193766"/>
              <a:gd name="connsiteY3" fmla="*/ 3252159 h 3338552"/>
              <a:gd name="connsiteX4" fmla="*/ 6193766 w 6193766"/>
              <a:gd name="connsiteY4" fmla="*/ 3338423 h 3338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3766" h="3338552">
                <a:moveTo>
                  <a:pt x="0" y="0"/>
                </a:moveTo>
                <a:cubicBezTo>
                  <a:pt x="207753" y="567906"/>
                  <a:pt x="415506" y="1135812"/>
                  <a:pt x="767751" y="1604514"/>
                </a:cubicBezTo>
                <a:cubicBezTo>
                  <a:pt x="1119996" y="2073216"/>
                  <a:pt x="1643332" y="2537605"/>
                  <a:pt x="2113472" y="2812212"/>
                </a:cubicBezTo>
                <a:cubicBezTo>
                  <a:pt x="2583612" y="3086819"/>
                  <a:pt x="2908540" y="3164457"/>
                  <a:pt x="3588589" y="3252159"/>
                </a:cubicBezTo>
                <a:cubicBezTo>
                  <a:pt x="4268638" y="3339861"/>
                  <a:pt x="5231202" y="3339142"/>
                  <a:pt x="6193766" y="3338423"/>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1535501" y="1045448"/>
            <a:ext cx="6012612" cy="342159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983411" y="3226279"/>
            <a:ext cx="7203057" cy="3094681"/>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flipV="1">
            <a:off x="3739552" y="3932242"/>
            <a:ext cx="185467" cy="53480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913516" y="4329152"/>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3784119" y="4475801"/>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Freeform 2"/>
          <p:cNvSpPr/>
          <p:nvPr/>
        </p:nvSpPr>
        <p:spPr>
          <a:xfrm>
            <a:off x="966158" y="3053751"/>
            <a:ext cx="7168551" cy="2639683"/>
          </a:xfrm>
          <a:custGeom>
            <a:avLst/>
            <a:gdLst>
              <a:gd name="connsiteX0" fmla="*/ 7168551 w 7168551"/>
              <a:gd name="connsiteY0" fmla="*/ 2639683 h 2639683"/>
              <a:gd name="connsiteX1" fmla="*/ 2743200 w 7168551"/>
              <a:gd name="connsiteY1" fmla="*/ 802257 h 2639683"/>
              <a:gd name="connsiteX2" fmla="*/ 1544129 w 7168551"/>
              <a:gd name="connsiteY2" fmla="*/ 353683 h 2639683"/>
              <a:gd name="connsiteX3" fmla="*/ 0 w 7168551"/>
              <a:gd name="connsiteY3" fmla="*/ 0 h 2639683"/>
            </a:gdLst>
            <a:ahLst/>
            <a:cxnLst>
              <a:cxn ang="0">
                <a:pos x="connsiteX0" y="connsiteY0"/>
              </a:cxn>
              <a:cxn ang="0">
                <a:pos x="connsiteX1" y="connsiteY1"/>
              </a:cxn>
              <a:cxn ang="0">
                <a:pos x="connsiteX2" y="connsiteY2"/>
              </a:cxn>
              <a:cxn ang="0">
                <a:pos x="connsiteX3" y="connsiteY3"/>
              </a:cxn>
            </a:cxnLst>
            <a:rect l="l" t="t" r="r" b="b"/>
            <a:pathLst>
              <a:path w="7168551" h="2639683">
                <a:moveTo>
                  <a:pt x="7168551" y="2639683"/>
                </a:moveTo>
                <a:lnTo>
                  <a:pt x="2743200" y="802257"/>
                </a:lnTo>
                <a:cubicBezTo>
                  <a:pt x="1805796" y="421257"/>
                  <a:pt x="2001329" y="487392"/>
                  <a:pt x="1544129" y="353683"/>
                </a:cubicBezTo>
                <a:cubicBezTo>
                  <a:pt x="1086929" y="219974"/>
                  <a:pt x="543464" y="109987"/>
                  <a:pt x="0" y="0"/>
                </a:cubicBezTo>
              </a:path>
            </a:pathLst>
          </a:cu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a:off x="3721191" y="3719171"/>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3591794" y="3865820"/>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906109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Incentive Constraints</a:t>
            </a:r>
          </a:p>
        </p:txBody>
      </p:sp>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3600" dirty="0"/>
              <a:t>IC  community:    </a:t>
            </a:r>
            <a:r>
              <a:rPr lang="en-US" sz="3600" dirty="0" err="1"/>
              <a:t>t</a:t>
            </a:r>
            <a:r>
              <a:rPr lang="en-US" sz="3600" baseline="-25000" dirty="0" err="1"/>
              <a:t>c</a:t>
            </a:r>
            <a:r>
              <a:rPr lang="en-US" sz="3600" dirty="0"/>
              <a:t>   ≤   q V</a:t>
            </a:r>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endParaRPr lang="en-US" sz="3600" dirty="0"/>
          </a:p>
          <a:p>
            <a:pPr eaLnBrk="0" hangingPunct="0">
              <a:spcBef>
                <a:spcPct val="20000"/>
              </a:spcBef>
              <a:defRPr/>
            </a:pPr>
            <a:r>
              <a:rPr lang="en-US" sz="3600" dirty="0"/>
              <a:t>  (given q&gt;0)</a:t>
            </a:r>
          </a:p>
          <a:p>
            <a:pPr eaLnBrk="0" hangingPunct="0">
              <a:spcBef>
                <a:spcPct val="20000"/>
              </a:spcBef>
              <a:defRPr/>
            </a:pPr>
            <a:endParaRPr lang="en-US" sz="3600" dirty="0"/>
          </a:p>
          <a:p>
            <a:pPr eaLnBrk="0" hangingPunct="0">
              <a:spcBef>
                <a:spcPct val="20000"/>
              </a:spcBef>
              <a:defRPr/>
            </a:pPr>
            <a:r>
              <a:rPr lang="en-US" sz="3600" dirty="0"/>
              <a:t>                            </a:t>
            </a:r>
          </a:p>
          <a:p>
            <a:pPr marL="342900" indent="-342900" eaLnBrk="0" hangingPunct="0">
              <a:spcBef>
                <a:spcPct val="20000"/>
              </a:spcBef>
              <a:buFont typeface="Arial" pitchFamily="34" charset="0"/>
              <a:buChar char="•"/>
              <a:defRPr/>
            </a:pPr>
            <a:endParaRPr lang="en-US" sz="3600" dirty="0">
              <a:cs typeface="Arial" charset="0"/>
            </a:endParaRPr>
          </a:p>
          <a:p>
            <a:pPr eaLnBrk="0" hangingPunct="0">
              <a:spcBef>
                <a:spcPct val="20000"/>
              </a:spcBef>
              <a:defRPr/>
            </a:pPr>
            <a:r>
              <a:rPr lang="en-US" sz="3200" dirty="0">
                <a:latin typeface="+mn-lt"/>
                <a:cs typeface="Arial" charset="0"/>
              </a:rPr>
              <a:t> </a:t>
            </a: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
        <p:nvSpPr>
          <p:cNvPr id="6" name="Left Brace 5"/>
          <p:cNvSpPr/>
          <p:nvPr/>
        </p:nvSpPr>
        <p:spPr>
          <a:xfrm rot="16200000">
            <a:off x="4977065" y="1695929"/>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Brace 6"/>
          <p:cNvSpPr/>
          <p:nvPr/>
        </p:nvSpPr>
        <p:spPr>
          <a:xfrm rot="16200000">
            <a:off x="3557049" y="1696138"/>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p:cNvSpPr txBox="1"/>
          <p:nvPr/>
        </p:nvSpPr>
        <p:spPr>
          <a:xfrm>
            <a:off x="2676001" y="2244750"/>
            <a:ext cx="1870120" cy="830997"/>
          </a:xfrm>
          <a:prstGeom prst="rect">
            <a:avLst/>
          </a:prstGeom>
          <a:noFill/>
        </p:spPr>
        <p:txBody>
          <a:bodyPr wrap="square" rtlCol="0">
            <a:spAutoFit/>
          </a:bodyPr>
          <a:lstStyle/>
          <a:p>
            <a:r>
              <a:rPr lang="en-US" sz="2400" dirty="0"/>
              <a:t>cost of doing </a:t>
            </a:r>
          </a:p>
          <a:p>
            <a:r>
              <a:rPr lang="en-US" sz="2400" dirty="0"/>
              <a:t>com task</a:t>
            </a:r>
          </a:p>
        </p:txBody>
      </p:sp>
      <p:sp>
        <p:nvSpPr>
          <p:cNvPr id="12" name="TextBox 11"/>
          <p:cNvSpPr txBox="1"/>
          <p:nvPr/>
        </p:nvSpPr>
        <p:spPr>
          <a:xfrm>
            <a:off x="4689366" y="2244749"/>
            <a:ext cx="2532755" cy="830997"/>
          </a:xfrm>
          <a:prstGeom prst="rect">
            <a:avLst/>
          </a:prstGeom>
          <a:noFill/>
        </p:spPr>
        <p:txBody>
          <a:bodyPr wrap="square" rtlCol="0">
            <a:spAutoFit/>
          </a:bodyPr>
          <a:lstStyle/>
          <a:p>
            <a:r>
              <a:rPr lang="en-US" sz="2400" dirty="0"/>
              <a:t>value of future com interactions</a:t>
            </a:r>
          </a:p>
        </p:txBody>
      </p:sp>
    </p:spTree>
    <p:extLst>
      <p:ext uri="{BB962C8B-B14F-4D97-AF65-F5344CB8AC3E}">
        <p14:creationId xmlns:p14="http://schemas.microsoft.com/office/powerpoint/2010/main" val="1983687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Incentive Constraints</a:t>
            </a:r>
          </a:p>
        </p:txBody>
      </p:sp>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3600" dirty="0"/>
              <a:t>IC  community:    </a:t>
            </a:r>
            <a:r>
              <a:rPr lang="en-US" sz="3600" dirty="0" err="1"/>
              <a:t>t</a:t>
            </a:r>
            <a:r>
              <a:rPr lang="en-US" sz="3600" baseline="-25000" dirty="0" err="1"/>
              <a:t>c</a:t>
            </a:r>
            <a:r>
              <a:rPr lang="en-US" sz="3600" dirty="0"/>
              <a:t>   ≤   q V</a:t>
            </a:r>
          </a:p>
          <a:p>
            <a:pPr eaLnBrk="0" hangingPunct="0">
              <a:spcBef>
                <a:spcPct val="20000"/>
              </a:spcBef>
              <a:defRPr/>
            </a:pPr>
            <a:endParaRPr lang="en-US" sz="3600" dirty="0"/>
          </a:p>
          <a:p>
            <a:pPr eaLnBrk="0" hangingPunct="0">
              <a:spcBef>
                <a:spcPct val="20000"/>
              </a:spcBef>
              <a:defRPr/>
            </a:pPr>
            <a:r>
              <a:rPr lang="en-US" sz="3600" dirty="0"/>
              <a:t>                            </a:t>
            </a:r>
          </a:p>
          <a:p>
            <a:pPr marL="342900" indent="-342900" eaLnBrk="0" hangingPunct="0">
              <a:spcBef>
                <a:spcPct val="20000"/>
              </a:spcBef>
              <a:buFont typeface="Arial" pitchFamily="34" charset="0"/>
              <a:buChar char="•"/>
              <a:defRPr/>
            </a:pPr>
            <a:endParaRPr lang="en-US" sz="3600" dirty="0">
              <a:cs typeface="Arial" charset="0"/>
            </a:endParaRPr>
          </a:p>
          <a:p>
            <a:pPr marL="342900" indent="-342900" eaLnBrk="0" hangingPunct="0">
              <a:spcBef>
                <a:spcPct val="20000"/>
              </a:spcBef>
              <a:buFont typeface="Arial" pitchFamily="34" charset="0"/>
              <a:buChar char="•"/>
              <a:defRPr/>
            </a:pPr>
            <a:r>
              <a:rPr lang="en-US" sz="3600" dirty="0">
                <a:cs typeface="Arial" charset="0"/>
              </a:rPr>
              <a:t>IC  market:          </a:t>
            </a:r>
            <a:r>
              <a:rPr lang="en-US" sz="3600" dirty="0"/>
              <a:t>t</a:t>
            </a:r>
            <a:r>
              <a:rPr lang="en-US" sz="3600" baseline="-25000" dirty="0"/>
              <a:t>m</a:t>
            </a:r>
            <a:r>
              <a:rPr lang="en-US" sz="3600" dirty="0"/>
              <a:t>   ≤    </a:t>
            </a:r>
            <a:r>
              <a:rPr lang="el-GR" sz="3600" i="1" dirty="0"/>
              <a:t>φ</a:t>
            </a:r>
            <a:r>
              <a:rPr lang="en-US" sz="3600" dirty="0"/>
              <a:t>(  f  +  </a:t>
            </a:r>
            <a:r>
              <a:rPr lang="el-GR" sz="3600" i="1" dirty="0"/>
              <a:t>ψ</a:t>
            </a:r>
            <a:r>
              <a:rPr lang="en-US" sz="3600" dirty="0" err="1"/>
              <a:t>qV</a:t>
            </a:r>
            <a:r>
              <a:rPr lang="en-US" sz="3600" dirty="0"/>
              <a:t> )</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r>
              <a:rPr lang="en-US" sz="3200" dirty="0">
                <a:latin typeface="+mn-lt"/>
                <a:cs typeface="Arial" charset="0"/>
              </a:rPr>
              <a:t> </a:t>
            </a: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
        <p:nvSpPr>
          <p:cNvPr id="6" name="Left Brace 5"/>
          <p:cNvSpPr/>
          <p:nvPr/>
        </p:nvSpPr>
        <p:spPr>
          <a:xfrm rot="16200000">
            <a:off x="4977065" y="1695929"/>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Brace 6"/>
          <p:cNvSpPr/>
          <p:nvPr/>
        </p:nvSpPr>
        <p:spPr>
          <a:xfrm rot="16200000">
            <a:off x="3557049" y="1696138"/>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Left Brace 7"/>
          <p:cNvSpPr/>
          <p:nvPr/>
        </p:nvSpPr>
        <p:spPr>
          <a:xfrm rot="16200000">
            <a:off x="3577712" y="4304513"/>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e 9"/>
          <p:cNvSpPr/>
          <p:nvPr/>
        </p:nvSpPr>
        <p:spPr>
          <a:xfrm rot="16200000">
            <a:off x="6566067" y="4180438"/>
            <a:ext cx="232910" cy="927126"/>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Left Brace 10"/>
          <p:cNvSpPr/>
          <p:nvPr/>
        </p:nvSpPr>
        <p:spPr>
          <a:xfrm rot="16200000">
            <a:off x="5093438" y="4208804"/>
            <a:ext cx="232910" cy="870393"/>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p:cNvSpPr txBox="1"/>
          <p:nvPr/>
        </p:nvSpPr>
        <p:spPr>
          <a:xfrm>
            <a:off x="2676001" y="2244750"/>
            <a:ext cx="1870120" cy="830997"/>
          </a:xfrm>
          <a:prstGeom prst="rect">
            <a:avLst/>
          </a:prstGeom>
          <a:noFill/>
        </p:spPr>
        <p:txBody>
          <a:bodyPr wrap="square" rtlCol="0">
            <a:spAutoFit/>
          </a:bodyPr>
          <a:lstStyle/>
          <a:p>
            <a:r>
              <a:rPr lang="en-US" sz="2400" dirty="0"/>
              <a:t>cost of doing </a:t>
            </a:r>
          </a:p>
          <a:p>
            <a:r>
              <a:rPr lang="en-US" sz="2400" dirty="0"/>
              <a:t>com task</a:t>
            </a:r>
          </a:p>
        </p:txBody>
      </p:sp>
      <p:sp>
        <p:nvSpPr>
          <p:cNvPr id="12" name="TextBox 11"/>
          <p:cNvSpPr txBox="1"/>
          <p:nvPr/>
        </p:nvSpPr>
        <p:spPr>
          <a:xfrm>
            <a:off x="4689366" y="2244749"/>
            <a:ext cx="2532755" cy="830997"/>
          </a:xfrm>
          <a:prstGeom prst="rect">
            <a:avLst/>
          </a:prstGeom>
          <a:noFill/>
        </p:spPr>
        <p:txBody>
          <a:bodyPr wrap="square" rtlCol="0">
            <a:spAutoFit/>
          </a:bodyPr>
          <a:lstStyle/>
          <a:p>
            <a:r>
              <a:rPr lang="en-US" sz="2400" dirty="0"/>
              <a:t>value of future com interactions</a:t>
            </a:r>
          </a:p>
        </p:txBody>
      </p:sp>
      <p:sp>
        <p:nvSpPr>
          <p:cNvPr id="13" name="TextBox 12"/>
          <p:cNvSpPr txBox="1"/>
          <p:nvPr/>
        </p:nvSpPr>
        <p:spPr>
          <a:xfrm>
            <a:off x="2676001" y="4957227"/>
            <a:ext cx="1870120" cy="830997"/>
          </a:xfrm>
          <a:prstGeom prst="rect">
            <a:avLst/>
          </a:prstGeom>
          <a:noFill/>
        </p:spPr>
        <p:txBody>
          <a:bodyPr wrap="square" rtlCol="0">
            <a:spAutoFit/>
          </a:bodyPr>
          <a:lstStyle/>
          <a:p>
            <a:r>
              <a:rPr lang="en-US" sz="2400" dirty="0"/>
              <a:t>cost of doing </a:t>
            </a:r>
          </a:p>
          <a:p>
            <a:r>
              <a:rPr lang="en-US" sz="2400" dirty="0"/>
              <a:t>task</a:t>
            </a:r>
          </a:p>
        </p:txBody>
      </p:sp>
      <p:sp>
        <p:nvSpPr>
          <p:cNvPr id="14" name="TextBox 13"/>
          <p:cNvSpPr txBox="1"/>
          <p:nvPr/>
        </p:nvSpPr>
        <p:spPr>
          <a:xfrm>
            <a:off x="6362891" y="4957226"/>
            <a:ext cx="2532755" cy="1200329"/>
          </a:xfrm>
          <a:prstGeom prst="rect">
            <a:avLst/>
          </a:prstGeom>
          <a:noFill/>
        </p:spPr>
        <p:txBody>
          <a:bodyPr wrap="square" rtlCol="0">
            <a:spAutoFit/>
          </a:bodyPr>
          <a:lstStyle/>
          <a:p>
            <a:r>
              <a:rPr lang="en-US" sz="2400" dirty="0"/>
              <a:t>value of future com interactions</a:t>
            </a:r>
          </a:p>
          <a:p>
            <a:r>
              <a:rPr lang="en-US" sz="2400" dirty="0"/>
              <a:t>if seen/ostracized</a:t>
            </a:r>
          </a:p>
        </p:txBody>
      </p:sp>
      <p:sp>
        <p:nvSpPr>
          <p:cNvPr id="15" name="TextBox 14"/>
          <p:cNvSpPr txBox="1"/>
          <p:nvPr/>
        </p:nvSpPr>
        <p:spPr>
          <a:xfrm>
            <a:off x="4754032" y="4957225"/>
            <a:ext cx="1220606" cy="830997"/>
          </a:xfrm>
          <a:prstGeom prst="rect">
            <a:avLst/>
          </a:prstGeom>
          <a:noFill/>
        </p:spPr>
        <p:txBody>
          <a:bodyPr wrap="square" rtlCol="0">
            <a:spAutoFit/>
          </a:bodyPr>
          <a:lstStyle/>
          <a:p>
            <a:r>
              <a:rPr lang="en-US" sz="2400" dirty="0"/>
              <a:t>fine if</a:t>
            </a:r>
          </a:p>
          <a:p>
            <a:r>
              <a:rPr lang="en-US" sz="2400" dirty="0"/>
              <a:t>caught</a:t>
            </a:r>
          </a:p>
        </p:txBody>
      </p:sp>
    </p:spTree>
    <p:extLst>
      <p:ext uri="{BB962C8B-B14F-4D97-AF65-F5344CB8AC3E}">
        <p14:creationId xmlns:p14="http://schemas.microsoft.com/office/powerpoint/2010/main" val="3694932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Incentive Constraints</a:t>
            </a:r>
          </a:p>
        </p:txBody>
      </p:sp>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3600" dirty="0"/>
              <a:t>IC  community:    </a:t>
            </a:r>
            <a:r>
              <a:rPr lang="en-US" sz="3600" dirty="0" err="1"/>
              <a:t>t</a:t>
            </a:r>
            <a:r>
              <a:rPr lang="en-US" sz="3600" baseline="-25000" dirty="0" err="1"/>
              <a:t>c</a:t>
            </a:r>
            <a:r>
              <a:rPr lang="en-US" sz="3600" dirty="0"/>
              <a:t>   ≤   q V</a:t>
            </a:r>
          </a:p>
          <a:p>
            <a:pPr eaLnBrk="0" hangingPunct="0">
              <a:spcBef>
                <a:spcPct val="20000"/>
              </a:spcBef>
              <a:defRPr/>
            </a:pPr>
            <a:endParaRPr lang="en-US" sz="3600" dirty="0"/>
          </a:p>
          <a:p>
            <a:pPr eaLnBrk="0" hangingPunct="0">
              <a:spcBef>
                <a:spcPct val="20000"/>
              </a:spcBef>
              <a:defRPr/>
            </a:pPr>
            <a:r>
              <a:rPr lang="en-US" sz="3600" dirty="0"/>
              <a:t>                            </a:t>
            </a:r>
          </a:p>
          <a:p>
            <a:pPr marL="342900" indent="-342900" eaLnBrk="0" hangingPunct="0">
              <a:spcBef>
                <a:spcPct val="20000"/>
              </a:spcBef>
              <a:buFont typeface="Arial" pitchFamily="34" charset="0"/>
              <a:buChar char="•"/>
              <a:defRPr/>
            </a:pPr>
            <a:endParaRPr lang="en-US" sz="3600" dirty="0">
              <a:cs typeface="Arial" charset="0"/>
            </a:endParaRPr>
          </a:p>
          <a:p>
            <a:pPr marL="342900" indent="-342900" eaLnBrk="0" hangingPunct="0">
              <a:spcBef>
                <a:spcPct val="20000"/>
              </a:spcBef>
              <a:buFont typeface="Arial" pitchFamily="34" charset="0"/>
              <a:buChar char="•"/>
              <a:defRPr/>
            </a:pPr>
            <a:r>
              <a:rPr lang="en-US" sz="3600" dirty="0">
                <a:cs typeface="Arial" charset="0"/>
              </a:rPr>
              <a:t>IC  market:          </a:t>
            </a:r>
            <a:r>
              <a:rPr lang="en-US" sz="3600" dirty="0"/>
              <a:t>t</a:t>
            </a:r>
            <a:r>
              <a:rPr lang="en-US" sz="3600" baseline="-25000" dirty="0"/>
              <a:t>m</a:t>
            </a:r>
            <a:r>
              <a:rPr lang="en-US" sz="3600" dirty="0"/>
              <a:t>   ≤    </a:t>
            </a:r>
            <a:r>
              <a:rPr lang="el-GR" sz="3600" i="1" dirty="0"/>
              <a:t>φ</a:t>
            </a:r>
            <a:r>
              <a:rPr lang="en-US" sz="3600" dirty="0"/>
              <a:t>(  f  +  </a:t>
            </a:r>
            <a:r>
              <a:rPr lang="el-GR" sz="3600" i="1" dirty="0"/>
              <a:t>ψ</a:t>
            </a:r>
            <a:r>
              <a:rPr lang="en-US" sz="3600" dirty="0" err="1"/>
              <a:t>qV</a:t>
            </a:r>
            <a:r>
              <a:rPr lang="en-US" sz="3600" dirty="0"/>
              <a:t> )</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r>
              <a:rPr lang="en-US" sz="3200" dirty="0">
                <a:latin typeface="+mn-lt"/>
                <a:cs typeface="Arial" charset="0"/>
              </a:rPr>
              <a:t> </a:t>
            </a: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
        <p:nvSpPr>
          <p:cNvPr id="6" name="Left Brace 5"/>
          <p:cNvSpPr/>
          <p:nvPr/>
        </p:nvSpPr>
        <p:spPr>
          <a:xfrm rot="16200000">
            <a:off x="4977065" y="1695929"/>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Brace 6"/>
          <p:cNvSpPr/>
          <p:nvPr/>
        </p:nvSpPr>
        <p:spPr>
          <a:xfrm rot="16200000">
            <a:off x="3557049" y="1696138"/>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Left Brace 7"/>
          <p:cNvSpPr/>
          <p:nvPr/>
        </p:nvSpPr>
        <p:spPr>
          <a:xfrm rot="16200000">
            <a:off x="3577712" y="4304513"/>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e 9"/>
          <p:cNvSpPr/>
          <p:nvPr/>
        </p:nvSpPr>
        <p:spPr>
          <a:xfrm rot="16200000">
            <a:off x="6566067" y="4180438"/>
            <a:ext cx="232910" cy="927126"/>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Left Brace 10"/>
          <p:cNvSpPr/>
          <p:nvPr/>
        </p:nvSpPr>
        <p:spPr>
          <a:xfrm rot="16200000">
            <a:off x="5093438" y="4208804"/>
            <a:ext cx="232910" cy="870393"/>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p:cNvSpPr txBox="1"/>
          <p:nvPr/>
        </p:nvSpPr>
        <p:spPr>
          <a:xfrm>
            <a:off x="2676001" y="2244750"/>
            <a:ext cx="1870120" cy="830997"/>
          </a:xfrm>
          <a:prstGeom prst="rect">
            <a:avLst/>
          </a:prstGeom>
          <a:noFill/>
        </p:spPr>
        <p:txBody>
          <a:bodyPr wrap="square" rtlCol="0">
            <a:spAutoFit/>
          </a:bodyPr>
          <a:lstStyle/>
          <a:p>
            <a:r>
              <a:rPr lang="en-US" sz="2400" dirty="0"/>
              <a:t>cost of doing </a:t>
            </a:r>
          </a:p>
          <a:p>
            <a:r>
              <a:rPr lang="en-US" sz="2400" dirty="0"/>
              <a:t>com task</a:t>
            </a:r>
          </a:p>
        </p:txBody>
      </p:sp>
      <p:sp>
        <p:nvSpPr>
          <p:cNvPr id="12" name="TextBox 11"/>
          <p:cNvSpPr txBox="1"/>
          <p:nvPr/>
        </p:nvSpPr>
        <p:spPr>
          <a:xfrm>
            <a:off x="4689366" y="2244749"/>
            <a:ext cx="2532755" cy="830997"/>
          </a:xfrm>
          <a:prstGeom prst="rect">
            <a:avLst/>
          </a:prstGeom>
          <a:noFill/>
        </p:spPr>
        <p:txBody>
          <a:bodyPr wrap="square" rtlCol="0">
            <a:spAutoFit/>
          </a:bodyPr>
          <a:lstStyle/>
          <a:p>
            <a:r>
              <a:rPr lang="en-US" sz="2400" dirty="0"/>
              <a:t>value of future com interactions</a:t>
            </a:r>
          </a:p>
        </p:txBody>
      </p:sp>
      <p:sp>
        <p:nvSpPr>
          <p:cNvPr id="13" name="TextBox 12"/>
          <p:cNvSpPr txBox="1"/>
          <p:nvPr/>
        </p:nvSpPr>
        <p:spPr>
          <a:xfrm>
            <a:off x="2676001" y="4957227"/>
            <a:ext cx="1870120" cy="830997"/>
          </a:xfrm>
          <a:prstGeom prst="rect">
            <a:avLst/>
          </a:prstGeom>
          <a:noFill/>
        </p:spPr>
        <p:txBody>
          <a:bodyPr wrap="square" rtlCol="0">
            <a:spAutoFit/>
          </a:bodyPr>
          <a:lstStyle/>
          <a:p>
            <a:r>
              <a:rPr lang="en-US" sz="2400" dirty="0"/>
              <a:t>cost of doing </a:t>
            </a:r>
          </a:p>
          <a:p>
            <a:r>
              <a:rPr lang="en-US" sz="2400" dirty="0"/>
              <a:t>task</a:t>
            </a:r>
          </a:p>
        </p:txBody>
      </p:sp>
      <p:sp>
        <p:nvSpPr>
          <p:cNvPr id="14" name="TextBox 13"/>
          <p:cNvSpPr txBox="1"/>
          <p:nvPr/>
        </p:nvSpPr>
        <p:spPr>
          <a:xfrm>
            <a:off x="6362891" y="4957226"/>
            <a:ext cx="2532755" cy="1200329"/>
          </a:xfrm>
          <a:prstGeom prst="rect">
            <a:avLst/>
          </a:prstGeom>
          <a:noFill/>
        </p:spPr>
        <p:txBody>
          <a:bodyPr wrap="square" rtlCol="0">
            <a:spAutoFit/>
          </a:bodyPr>
          <a:lstStyle/>
          <a:p>
            <a:r>
              <a:rPr lang="en-US" sz="2400" dirty="0">
                <a:solidFill>
                  <a:srgbClr val="0070C0"/>
                </a:solidFill>
              </a:rPr>
              <a:t>value of future com interactions</a:t>
            </a:r>
          </a:p>
          <a:p>
            <a:r>
              <a:rPr lang="en-US" sz="2400" dirty="0">
                <a:solidFill>
                  <a:srgbClr val="0070C0"/>
                </a:solidFill>
              </a:rPr>
              <a:t>if seen/ostracized</a:t>
            </a:r>
          </a:p>
        </p:txBody>
      </p:sp>
      <p:sp>
        <p:nvSpPr>
          <p:cNvPr id="15" name="TextBox 14"/>
          <p:cNvSpPr txBox="1"/>
          <p:nvPr/>
        </p:nvSpPr>
        <p:spPr>
          <a:xfrm>
            <a:off x="4754032" y="4957225"/>
            <a:ext cx="1220606" cy="830997"/>
          </a:xfrm>
          <a:prstGeom prst="rect">
            <a:avLst/>
          </a:prstGeom>
          <a:noFill/>
        </p:spPr>
        <p:txBody>
          <a:bodyPr wrap="square" rtlCol="0">
            <a:spAutoFit/>
          </a:bodyPr>
          <a:lstStyle/>
          <a:p>
            <a:r>
              <a:rPr lang="en-US" sz="2400" dirty="0"/>
              <a:t>fine if</a:t>
            </a:r>
          </a:p>
          <a:p>
            <a:r>
              <a:rPr lang="en-US" sz="2400" dirty="0"/>
              <a:t>caught</a:t>
            </a:r>
          </a:p>
        </p:txBody>
      </p:sp>
    </p:spTree>
    <p:extLst>
      <p:ext uri="{BB962C8B-B14F-4D97-AF65-F5344CB8AC3E}">
        <p14:creationId xmlns:p14="http://schemas.microsoft.com/office/powerpoint/2010/main" val="2295448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24840"/>
          </a:xfrm>
          <a:noFill/>
          <a:ln>
            <a:solidFill>
              <a:srgbClr val="0000FF"/>
            </a:solidFill>
          </a:ln>
        </p:spPr>
        <p:txBody>
          <a:bodyPr>
            <a:normAutofit fontScale="90000"/>
          </a:bodyPr>
          <a:lstStyle/>
          <a:p>
            <a:pPr algn="ctr" eaLnBrk="1" hangingPunct="1"/>
            <a:r>
              <a:rPr lang="en-US" sz="4000" b="1" dirty="0">
                <a:latin typeface="+mn-lt"/>
              </a:rPr>
              <a:t>Key to Complementarity:</a:t>
            </a:r>
          </a:p>
        </p:txBody>
      </p:sp>
      <p:sp>
        <p:nvSpPr>
          <p:cNvPr id="5" name="Rectangle 2"/>
          <p:cNvSpPr txBox="1">
            <a:spLocks/>
          </p:cNvSpPr>
          <p:nvPr/>
        </p:nvSpPr>
        <p:spPr bwMode="auto">
          <a:xfrm>
            <a:off x="177093" y="77724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200" dirty="0"/>
              <a:t>community learns arrested:</a:t>
            </a:r>
          </a:p>
          <a:p>
            <a:pPr eaLnBrk="0" hangingPunct="0">
              <a:spcBef>
                <a:spcPct val="20000"/>
              </a:spcBef>
              <a:defRPr/>
            </a:pPr>
            <a:endParaRPr lang="en-US" sz="3200" dirty="0"/>
          </a:p>
          <a:p>
            <a:pPr eaLnBrk="0" hangingPunct="0">
              <a:spcBef>
                <a:spcPct val="20000"/>
              </a:spcBef>
              <a:defRPr/>
            </a:pPr>
            <a:r>
              <a:rPr lang="en-US" sz="3200" dirty="0" err="1"/>
              <a:t>mo</a:t>
            </a:r>
            <a:r>
              <a:rPr lang="en-US" sz="3200" dirty="0"/>
              <a:t>, </a:t>
            </a:r>
            <a:r>
              <a:rPr lang="en-US" sz="3200" dirty="0" err="1"/>
              <a:t>qing</a:t>
            </a:r>
            <a:r>
              <a:rPr lang="en-US" sz="3200" dirty="0"/>
              <a:t>, tattooing face in China (five punishments)</a:t>
            </a:r>
          </a:p>
          <a:p>
            <a:pPr eaLnBrk="0" hangingPunct="0">
              <a:spcBef>
                <a:spcPct val="20000"/>
              </a:spcBef>
              <a:defRPr/>
            </a:pPr>
            <a:endParaRPr lang="en-US" sz="3200" dirty="0"/>
          </a:p>
          <a:p>
            <a:pPr eaLnBrk="0" hangingPunct="0">
              <a:spcBef>
                <a:spcPct val="20000"/>
              </a:spcBef>
              <a:defRPr/>
            </a:pPr>
            <a:r>
              <a:rPr lang="en-US" sz="3200" dirty="0"/>
              <a:t>published police logs, malpractice suits, public lists of convicts, required disclosures…</a:t>
            </a:r>
          </a:p>
          <a:p>
            <a:pPr eaLnBrk="0" hangingPunct="0">
              <a:spcBef>
                <a:spcPct val="20000"/>
              </a:spcBef>
              <a:defRPr/>
            </a:pPr>
            <a:endParaRPr lang="en-US" sz="3200" dirty="0"/>
          </a:p>
          <a:p>
            <a:pPr eaLnBrk="0" hangingPunct="0">
              <a:spcBef>
                <a:spcPct val="20000"/>
              </a:spcBef>
              <a:defRPr/>
            </a:pPr>
            <a:r>
              <a:rPr lang="en-US" sz="3200" dirty="0"/>
              <a:t>auto-da-</a:t>
            </a:r>
            <a:r>
              <a:rPr lang="en-US" sz="3200" dirty="0" err="1"/>
              <a:t>fé</a:t>
            </a:r>
            <a:r>
              <a:rPr lang="en-US" sz="3200" dirty="0"/>
              <a:t>, Spanish Inquisition</a:t>
            </a:r>
          </a:p>
          <a:p>
            <a:pPr eaLnBrk="0" hangingPunct="0">
              <a:spcBef>
                <a:spcPct val="20000"/>
              </a:spcBef>
              <a:defRPr/>
            </a:pPr>
            <a:endParaRPr lang="en-US" sz="3600" dirty="0"/>
          </a:p>
          <a:p>
            <a:pPr eaLnBrk="0" hangingPunct="0">
              <a:spcBef>
                <a:spcPct val="20000"/>
              </a:spcBef>
              <a:defRPr/>
            </a:pPr>
            <a:endParaRPr lang="en-US" sz="3600" dirty="0"/>
          </a:p>
          <a:p>
            <a:pPr marL="571500" indent="-571500" eaLnBrk="0" hangingPunct="0">
              <a:spcBef>
                <a:spcPct val="20000"/>
              </a:spcBef>
              <a:buFont typeface="Arial" panose="020B0604020202020204" pitchFamily="34" charset="0"/>
              <a:buChar char="•"/>
              <a:defRPr/>
            </a:pPr>
            <a:endParaRPr lang="en-US" sz="3600" dirty="0"/>
          </a:p>
          <a:p>
            <a:pPr eaLnBrk="0" hangingPunct="0">
              <a:spcBef>
                <a:spcPct val="20000"/>
              </a:spcBef>
              <a:defRPr/>
            </a:pPr>
            <a:endParaRPr lang="en-US" sz="3600" dirty="0">
              <a:cs typeface="Arial" charset="0"/>
            </a:endParaRPr>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276919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24840"/>
          </a:xfrm>
          <a:noFill/>
          <a:ln>
            <a:solidFill>
              <a:srgbClr val="0000FF"/>
            </a:solidFill>
          </a:ln>
        </p:spPr>
        <p:txBody>
          <a:bodyPr>
            <a:normAutofit fontScale="90000"/>
          </a:bodyPr>
          <a:lstStyle/>
          <a:p>
            <a:pPr algn="ctr" eaLnBrk="1" hangingPunct="1"/>
            <a:r>
              <a:rPr lang="en-US" sz="4000" b="1" dirty="0">
                <a:latin typeface="+mn-lt"/>
              </a:rPr>
              <a:t>Repeat Offenders</a:t>
            </a:r>
          </a:p>
        </p:txBody>
      </p:sp>
      <p:sp>
        <p:nvSpPr>
          <p:cNvPr id="5" name="Rectangle 2"/>
          <p:cNvSpPr txBox="1">
            <a:spLocks/>
          </p:cNvSpPr>
          <p:nvPr/>
        </p:nvSpPr>
        <p:spPr bwMode="auto">
          <a:xfrm>
            <a:off x="201284" y="1200574"/>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200" dirty="0"/>
              <a:t>If cheat in community or on market: may give incentives to cheat on market again in future</a:t>
            </a:r>
          </a:p>
          <a:p>
            <a:pPr eaLnBrk="0" hangingPunct="0">
              <a:spcBef>
                <a:spcPct val="20000"/>
              </a:spcBef>
              <a:defRPr/>
            </a:pPr>
            <a:endParaRPr lang="en-US" sz="3200" dirty="0"/>
          </a:p>
          <a:p>
            <a:pPr eaLnBrk="0" hangingPunct="0">
              <a:spcBef>
                <a:spcPct val="20000"/>
              </a:spcBef>
              <a:defRPr/>
            </a:pPr>
            <a:r>
              <a:rPr lang="en-US" sz="3200" dirty="0"/>
              <a:t>	Repeat Offenders fined more </a:t>
            </a:r>
            <a:r>
              <a:rPr lang="en-US" sz="3200" dirty="0" err="1"/>
              <a:t>harsly</a:t>
            </a:r>
            <a:endParaRPr lang="en-US" sz="3200" dirty="0"/>
          </a:p>
          <a:p>
            <a:pPr eaLnBrk="0" hangingPunct="0">
              <a:spcBef>
                <a:spcPct val="20000"/>
              </a:spcBef>
              <a:defRPr/>
            </a:pPr>
            <a:endParaRPr lang="en-US" sz="3200" dirty="0"/>
          </a:p>
          <a:p>
            <a:pPr eaLnBrk="0" hangingPunct="0">
              <a:spcBef>
                <a:spcPct val="20000"/>
              </a:spcBef>
              <a:defRPr/>
            </a:pPr>
            <a:r>
              <a:rPr lang="en-US" sz="3200" dirty="0"/>
              <a:t>	Fines increased if not in good standing in 	community (character witnesses)</a:t>
            </a:r>
          </a:p>
          <a:p>
            <a:pPr eaLnBrk="0" hangingPunct="0">
              <a:spcBef>
                <a:spcPct val="20000"/>
              </a:spcBef>
              <a:defRPr/>
            </a:pPr>
            <a:endParaRPr lang="en-US" sz="3600" dirty="0"/>
          </a:p>
          <a:p>
            <a:pPr eaLnBrk="0" hangingPunct="0">
              <a:spcBef>
                <a:spcPct val="20000"/>
              </a:spcBef>
              <a:defRPr/>
            </a:pPr>
            <a:endParaRPr lang="en-US" sz="3600" dirty="0"/>
          </a:p>
          <a:p>
            <a:pPr marL="571500" indent="-571500" eaLnBrk="0" hangingPunct="0">
              <a:spcBef>
                <a:spcPct val="20000"/>
              </a:spcBef>
              <a:buFont typeface="Arial" panose="020B0604020202020204" pitchFamily="34" charset="0"/>
              <a:buChar char="•"/>
              <a:defRPr/>
            </a:pPr>
            <a:endParaRPr lang="en-US" sz="3600" dirty="0"/>
          </a:p>
          <a:p>
            <a:pPr eaLnBrk="0" hangingPunct="0">
              <a:spcBef>
                <a:spcPct val="20000"/>
              </a:spcBef>
              <a:defRPr/>
            </a:pPr>
            <a:endParaRPr lang="en-US" sz="3600" dirty="0">
              <a:cs typeface="Arial" charset="0"/>
            </a:endParaRPr>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915755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8948" name="Rectangle 2"/>
          <p:cNvSpPr>
            <a:spLocks noGrp="1" noChangeArrowheads="1"/>
          </p:cNvSpPr>
          <p:nvPr>
            <p:ph type="title"/>
          </p:nvPr>
        </p:nvSpPr>
        <p:spPr>
          <a:xfrm>
            <a:off x="609600" y="152400"/>
            <a:ext cx="6369934" cy="624840"/>
          </a:xfrm>
          <a:noFill/>
          <a:ln>
            <a:solidFill>
              <a:srgbClr val="0000FF"/>
            </a:solidFill>
          </a:ln>
        </p:spPr>
        <p:txBody>
          <a:bodyPr>
            <a:normAutofit fontScale="90000"/>
          </a:bodyPr>
          <a:lstStyle/>
          <a:p>
            <a:pPr algn="ctr" eaLnBrk="1" hangingPunct="1"/>
            <a:r>
              <a:rPr lang="en-US" sz="4000" b="1" dirty="0">
                <a:latin typeface="+mn-lt"/>
              </a:rPr>
              <a:t>Auto-da-</a:t>
            </a:r>
            <a:r>
              <a:rPr lang="en-US" sz="4000" b="1" dirty="0" err="1">
                <a:latin typeface="+mn-lt"/>
              </a:rPr>
              <a:t>fé</a:t>
            </a:r>
            <a:r>
              <a:rPr lang="en-US" sz="4000" b="1" dirty="0">
                <a:latin typeface="+mn-lt"/>
              </a:rPr>
              <a:t>:</a:t>
            </a:r>
          </a:p>
        </p:txBody>
      </p:sp>
      <p:sp>
        <p:nvSpPr>
          <p:cNvPr id="5" name="Rectangle 2"/>
          <p:cNvSpPr txBox="1">
            <a:spLocks/>
          </p:cNvSpPr>
          <p:nvPr/>
        </p:nvSpPr>
        <p:spPr bwMode="auto">
          <a:xfrm>
            <a:off x="177093" y="77724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endParaRPr lang="en-US" sz="3600" dirty="0"/>
          </a:p>
          <a:p>
            <a:pPr eaLnBrk="0" hangingPunct="0">
              <a:spcBef>
                <a:spcPct val="20000"/>
              </a:spcBef>
              <a:defRPr/>
            </a:pPr>
            <a:endParaRPr lang="en-US" sz="3600" dirty="0"/>
          </a:p>
          <a:p>
            <a:pPr marL="571500" indent="-571500" eaLnBrk="0" hangingPunct="0">
              <a:spcBef>
                <a:spcPct val="20000"/>
              </a:spcBef>
              <a:buFont typeface="Arial" panose="020B0604020202020204" pitchFamily="34" charset="0"/>
              <a:buChar char="•"/>
              <a:defRPr/>
            </a:pPr>
            <a:endParaRPr lang="en-US" sz="3600" dirty="0"/>
          </a:p>
          <a:p>
            <a:pPr eaLnBrk="0" hangingPunct="0">
              <a:spcBef>
                <a:spcPct val="20000"/>
              </a:spcBef>
              <a:defRPr/>
            </a:pPr>
            <a:endParaRPr lang="en-US" sz="3600" dirty="0">
              <a:cs typeface="Arial" charset="0"/>
            </a:endParaRPr>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10416"/>
            <a:ext cx="9145432" cy="5947584"/>
          </a:xfrm>
          <a:prstGeom prst="rect">
            <a:avLst/>
          </a:prstGeom>
        </p:spPr>
      </p:pic>
    </p:spTree>
    <p:extLst>
      <p:ext uri="{BB962C8B-B14F-4D97-AF65-F5344CB8AC3E}">
        <p14:creationId xmlns:p14="http://schemas.microsoft.com/office/powerpoint/2010/main" val="360220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Introduction</a:t>
            </a:r>
          </a:p>
        </p:txBody>
      </p:sp>
      <p:sp>
        <p:nvSpPr>
          <p:cNvPr id="5" name="Rectangle 2"/>
          <p:cNvSpPr txBox="1">
            <a:spLocks/>
          </p:cNvSpPr>
          <p:nvPr/>
        </p:nvSpPr>
        <p:spPr bwMode="auto">
          <a:xfrm>
            <a:off x="350520" y="137160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2800" dirty="0"/>
              <a:t>``The key to successful economic exchanges here is not necessarily an impartial and efficient third-party enforcing agency, but the existence of a level of trust or other self-enforcing institutions within relevant networks of commerce, credit, wage-labor, and other contractual relations that support free market activities. In other words, the state is neither necessary nor sufficient. The simple model in which it is only the state and threat of its justice and police systems that makes people behave cooperatively seems a poor description of any known situation."</a:t>
            </a:r>
          </a:p>
          <a:p>
            <a:pPr algn="r"/>
            <a:r>
              <a:rPr lang="en-US" sz="2800" dirty="0"/>
              <a:t>Joel Mokyr (2008)</a:t>
            </a:r>
            <a:endParaRPr lang="en-US" sz="2800" dirty="0">
              <a:cs typeface="Arial" charset="0"/>
            </a:endParaRPr>
          </a:p>
          <a:p>
            <a:pPr marL="342900" lvl="0" indent="-342900" eaLnBrk="0" hangingPunct="0">
              <a:spcBef>
                <a:spcPct val="20000"/>
              </a:spcBef>
              <a:buFont typeface="Arial" pitchFamily="34" charset="0"/>
              <a:buChar char="•"/>
              <a:defRPr/>
            </a:pPr>
            <a:endParaRPr lang="en-US" sz="2400" dirty="0">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6402910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24840"/>
          </a:xfrm>
          <a:noFill/>
          <a:ln>
            <a:solidFill>
              <a:srgbClr val="0000FF"/>
            </a:solidFill>
          </a:ln>
        </p:spPr>
        <p:txBody>
          <a:bodyPr>
            <a:normAutofit fontScale="90000"/>
          </a:bodyPr>
          <a:lstStyle/>
          <a:p>
            <a:pPr algn="ctr" eaLnBrk="1" hangingPunct="1"/>
            <a:r>
              <a:rPr lang="en-US" sz="4000" b="1" dirty="0">
                <a:latin typeface="+mn-lt"/>
              </a:rPr>
              <a:t>Key to Complementarity:</a:t>
            </a:r>
          </a:p>
        </p:txBody>
      </p:sp>
      <p:sp>
        <p:nvSpPr>
          <p:cNvPr id="5" name="Rectangle 2"/>
          <p:cNvSpPr txBox="1">
            <a:spLocks/>
          </p:cNvSpPr>
          <p:nvPr/>
        </p:nvSpPr>
        <p:spPr bwMode="auto">
          <a:xfrm>
            <a:off x="177093" y="77724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endParaRPr lang="en-US" sz="3200" dirty="0"/>
          </a:p>
          <a:p>
            <a:pPr eaLnBrk="0" hangingPunct="0">
              <a:spcBef>
                <a:spcPct val="20000"/>
              </a:spcBef>
              <a:defRPr/>
            </a:pPr>
            <a:r>
              <a:rPr lang="en-US" sz="3200" dirty="0"/>
              <a:t>Community has incentives to ostracize:  </a:t>
            </a:r>
          </a:p>
          <a:p>
            <a:pPr eaLnBrk="0" hangingPunct="0">
              <a:spcBef>
                <a:spcPct val="20000"/>
              </a:spcBef>
              <a:defRPr/>
            </a:pPr>
            <a:r>
              <a:rPr lang="en-US" sz="3200" dirty="0"/>
              <a:t>	</a:t>
            </a:r>
          </a:p>
          <a:p>
            <a:pPr eaLnBrk="0" hangingPunct="0">
              <a:spcBef>
                <a:spcPct val="20000"/>
              </a:spcBef>
              <a:defRPr/>
            </a:pPr>
            <a:r>
              <a:rPr lang="en-US" sz="3200" dirty="0"/>
              <a:t>	Greif (1989) – </a:t>
            </a:r>
            <a:r>
              <a:rPr lang="en-US" sz="3200" dirty="0" err="1"/>
              <a:t>Maghribi</a:t>
            </a:r>
            <a:r>
              <a:rPr lang="en-US" sz="3200" dirty="0"/>
              <a:t> traders in medieval Mediterranean</a:t>
            </a:r>
          </a:p>
          <a:p>
            <a:pPr eaLnBrk="0" hangingPunct="0">
              <a:spcBef>
                <a:spcPct val="20000"/>
              </a:spcBef>
              <a:defRPr/>
            </a:pPr>
            <a:endParaRPr lang="en-US" sz="3200" dirty="0"/>
          </a:p>
          <a:p>
            <a:pPr eaLnBrk="0" hangingPunct="0">
              <a:spcBef>
                <a:spcPct val="20000"/>
              </a:spcBef>
              <a:defRPr/>
            </a:pPr>
            <a:r>
              <a:rPr lang="en-US" sz="3200" dirty="0"/>
              <a:t>	Richman (2006) – Jewish diamond dealers</a:t>
            </a:r>
            <a:endParaRPr lang="en-US" sz="3600" dirty="0"/>
          </a:p>
          <a:p>
            <a:pPr eaLnBrk="0" hangingPunct="0">
              <a:spcBef>
                <a:spcPct val="20000"/>
              </a:spcBef>
              <a:defRPr/>
            </a:pPr>
            <a:endParaRPr lang="en-US" sz="3600" dirty="0"/>
          </a:p>
          <a:p>
            <a:pPr marL="571500" indent="-571500" eaLnBrk="0" hangingPunct="0">
              <a:spcBef>
                <a:spcPct val="20000"/>
              </a:spcBef>
              <a:buFont typeface="Arial" panose="020B0604020202020204" pitchFamily="34" charset="0"/>
              <a:buChar char="•"/>
              <a:defRPr/>
            </a:pPr>
            <a:endParaRPr lang="en-US" sz="3600" dirty="0"/>
          </a:p>
          <a:p>
            <a:pPr eaLnBrk="0" hangingPunct="0">
              <a:spcBef>
                <a:spcPct val="20000"/>
              </a:spcBef>
              <a:defRPr/>
            </a:pPr>
            <a:endParaRPr lang="en-US" sz="3600" dirty="0">
              <a:cs typeface="Arial" charset="0"/>
            </a:endParaRPr>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0626890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mc:AlternateContent xmlns:mc="http://schemas.openxmlformats.org/markup-compatibility/2006" xmlns:a14="http://schemas.microsoft.com/office/drawing/2010/main">
        <mc:Choice Requires="a14">
          <p:sp>
            <p:nvSpPr>
              <p:cNvPr id="35" name="TextBox 34"/>
              <p:cNvSpPr txBox="1"/>
              <p:nvPr/>
            </p:nvSpPr>
            <p:spPr>
              <a:xfrm>
                <a:off x="4681987" y="830878"/>
                <a:ext cx="2761441" cy="523220"/>
              </a:xfrm>
              <a:prstGeom prst="rect">
                <a:avLst/>
              </a:prstGeom>
              <a:noFill/>
            </p:spPr>
            <p:txBody>
              <a:bodyPr wrap="square" rtlCol="0">
                <a:spAutoFit/>
              </a:bodyPr>
              <a:lstStyle/>
              <a:p>
                <a:r>
                  <a:rPr lang="en-US" sz="2800" i="1" dirty="0"/>
                  <a:t>IC</a:t>
                </a:r>
                <a:r>
                  <a:rPr lang="en-US" sz="2800" i="1" baseline="30000" dirty="0" err="1"/>
                  <a:t>com</a:t>
                </a:r>
                <a:r>
                  <a:rPr lang="en-US" sz="2800" dirty="0"/>
                  <a:t>  </a:t>
                </a:r>
                <a14:m>
                  <m:oMath xmlns:m="http://schemas.openxmlformats.org/officeDocument/2006/math">
                    <m:r>
                      <a:rPr lang="en-US" sz="2800" i="1" dirty="0" smtClean="0">
                        <a:latin typeface="Cambria Math" panose="02040503050406030204" pitchFamily="18" charset="0"/>
                      </a:rPr>
                      <m:t>𝑞</m:t>
                    </m:r>
                    <m:r>
                      <a:rPr lang="en-US" sz="2800" b="0" i="1" dirty="0" smtClean="0">
                        <a:latin typeface="Cambria Math" panose="02040503050406030204" pitchFamily="18" charset="0"/>
                      </a:rPr>
                      <m:t>≥</m:t>
                    </m:r>
                    <m:r>
                      <a:rPr lang="en-US" sz="2800" i="1" dirty="0" err="1">
                        <a:latin typeface="Cambria Math" panose="02040503050406030204" pitchFamily="18" charset="0"/>
                      </a:rPr>
                      <m:t>𝑡</m:t>
                    </m:r>
                    <m:r>
                      <a:rPr lang="en-US" sz="2800" i="1" baseline="-25000" dirty="0" err="1">
                        <a:latin typeface="Cambria Math" panose="02040503050406030204" pitchFamily="18" charset="0"/>
                      </a:rPr>
                      <m:t>𝑐</m:t>
                    </m:r>
                    <m:r>
                      <a:rPr lang="en-US" sz="2800" i="1" dirty="0">
                        <a:latin typeface="Cambria Math" panose="02040503050406030204" pitchFamily="18" charset="0"/>
                      </a:rPr>
                      <m:t>/</m:t>
                    </m:r>
                    <m:r>
                      <a:rPr lang="en-US" sz="2800" i="1" dirty="0">
                        <a:latin typeface="Cambria Math" panose="02040503050406030204" pitchFamily="18" charset="0"/>
                      </a:rPr>
                      <m:t>𝑉</m:t>
                    </m:r>
                  </m:oMath>
                </a14:m>
                <a:endParaRPr lang="en-US" sz="2800" dirty="0"/>
              </a:p>
            </p:txBody>
          </p:sp>
        </mc:Choice>
        <mc:Fallback xmlns="">
          <p:sp>
            <p:nvSpPr>
              <p:cNvPr id="35" name="TextBox 34"/>
              <p:cNvSpPr txBox="1">
                <a:spLocks noRot="1" noChangeAspect="1" noMove="1" noResize="1" noEditPoints="1" noAdjustHandles="1" noChangeArrowheads="1" noChangeShapeType="1" noTextEdit="1"/>
              </p:cNvSpPr>
              <p:nvPr/>
            </p:nvSpPr>
            <p:spPr>
              <a:xfrm>
                <a:off x="4681987" y="830878"/>
                <a:ext cx="2761441" cy="523220"/>
              </a:xfrm>
              <a:prstGeom prst="rect">
                <a:avLst/>
              </a:prstGeom>
              <a:blipFill>
                <a:blip r:embed="rId3"/>
                <a:stretch>
                  <a:fillRect l="-4415" t="-10465" b="-32558"/>
                </a:stretch>
              </a:blipFill>
            </p:spPr>
            <p:txBody>
              <a:bodyPr/>
              <a:lstStyle/>
              <a:p>
                <a:r>
                  <a:rPr lang="en-US">
                    <a:noFill/>
                  </a:rPr>
                  <a:t> </a:t>
                </a:r>
              </a:p>
            </p:txBody>
          </p:sp>
        </mc:Fallback>
      </mc:AlternateContent>
      <p:cxnSp>
        <p:nvCxnSpPr>
          <p:cNvPr id="40" name="Straight Arrow Connector 39"/>
          <p:cNvCxnSpPr/>
          <p:nvPr/>
        </p:nvCxnSpPr>
        <p:spPr>
          <a:xfrm flipH="1">
            <a:off x="2967487" y="1126894"/>
            <a:ext cx="1583936" cy="1103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25986" y="4915753"/>
            <a:ext cx="856868" cy="68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D7E66EE-CCFB-4853-8955-0C30103E9C1C}"/>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19" name="TextBox 18">
                <a:extLst>
                  <a:ext uri="{FF2B5EF4-FFF2-40B4-BE49-F238E27FC236}">
                    <a16:creationId xmlns:a16="http://schemas.microsoft.com/office/drawing/2014/main" id="{FD7E66EE-CCFB-4853-8955-0C30103E9C1C}"/>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90D2C714-6511-427C-92CE-03CBACFB9425}"/>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0" name="TextBox 19">
                <a:extLst>
                  <a:ext uri="{FF2B5EF4-FFF2-40B4-BE49-F238E27FC236}">
                    <a16:creationId xmlns:a16="http://schemas.microsoft.com/office/drawing/2014/main" id="{90D2C714-6511-427C-92CE-03CBACFB9425}"/>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0D31A18-72EF-4AC2-AE31-504E11BB14E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 name="TextBox 2">
                <a:extLst>
                  <a:ext uri="{FF2B5EF4-FFF2-40B4-BE49-F238E27FC236}">
                    <a16:creationId xmlns:a16="http://schemas.microsoft.com/office/drawing/2014/main" id="{50D31A18-72EF-4AC2-AE31-504E11BB14E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7522A55-1D66-4111-ABD6-5D9714C3B0BF}"/>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22" name="TextBox 21">
                <a:extLst>
                  <a:ext uri="{FF2B5EF4-FFF2-40B4-BE49-F238E27FC236}">
                    <a16:creationId xmlns:a16="http://schemas.microsoft.com/office/drawing/2014/main" id="{67522A55-1D66-4111-ABD6-5D9714C3B0BF}"/>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000479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TextBox 19"/>
              <p:cNvSpPr txBox="1"/>
              <p:nvPr/>
            </p:nvSpPr>
            <p:spPr>
              <a:xfrm>
                <a:off x="4467386" y="3579713"/>
                <a:ext cx="3964711" cy="523220"/>
              </a:xfrm>
              <a:prstGeom prst="rect">
                <a:avLst/>
              </a:prstGeom>
              <a:noFill/>
            </p:spPr>
            <p:txBody>
              <a:bodyPr wrap="square" rtlCol="0">
                <a:spAutoFit/>
              </a:bodyPr>
              <a:lstStyle/>
              <a:p>
                <a:r>
                  <a:rPr lang="en-US" sz="2800" i="1" dirty="0"/>
                  <a:t>IC</a:t>
                </a:r>
                <a:r>
                  <a:rPr lang="en-US" sz="2800" i="1" baseline="30000" dirty="0" err="1"/>
                  <a:t>mark</a:t>
                </a:r>
                <a:r>
                  <a:rPr lang="en-US" sz="2800" dirty="0"/>
                  <a:t>  </a:t>
                </a:r>
                <a14:m>
                  <m:oMath xmlns:m="http://schemas.openxmlformats.org/officeDocument/2006/math">
                    <m:r>
                      <a:rPr lang="en-US" sz="2800" b="0" i="1" dirty="0" smtClean="0">
                        <a:latin typeface="Cambria Math" panose="02040503050406030204" pitchFamily="18" charset="0"/>
                      </a:rPr>
                      <m:t>𝜙</m:t>
                    </m:r>
                    <m:r>
                      <a:rPr lang="el-GR" sz="2800" i="1" dirty="0" smtClean="0">
                        <a:latin typeface="Cambria Math" panose="02040503050406030204" pitchFamily="18" charset="0"/>
                      </a:rPr>
                      <m:t>≥</m:t>
                    </m:r>
                    <m:r>
                      <a:rPr lang="en-US" sz="2800" i="1" dirty="0">
                        <a:latin typeface="Cambria Math" panose="02040503050406030204" pitchFamily="18" charset="0"/>
                      </a:rPr>
                      <m:t>𝑡</m:t>
                    </m:r>
                    <m:r>
                      <a:rPr lang="en-US" sz="2800" i="1" baseline="-25000" dirty="0">
                        <a:latin typeface="Cambria Math" panose="02040503050406030204" pitchFamily="18" charset="0"/>
                      </a:rPr>
                      <m:t>𝑚</m:t>
                    </m:r>
                    <m:r>
                      <a:rPr lang="en-US" sz="2800" i="1" dirty="0">
                        <a:latin typeface="Cambria Math" panose="02040503050406030204" pitchFamily="18" charset="0"/>
                      </a:rPr>
                      <m:t>/(</m:t>
                    </m:r>
                    <m:r>
                      <a:rPr lang="en-US" sz="2800" i="1" dirty="0">
                        <a:latin typeface="Cambria Math" panose="02040503050406030204" pitchFamily="18" charset="0"/>
                      </a:rPr>
                      <m:t>𝑓</m:t>
                    </m:r>
                    <m:r>
                      <a:rPr lang="en-US" sz="2800" i="1" dirty="0">
                        <a:latin typeface="Cambria Math" panose="02040503050406030204" pitchFamily="18" charset="0"/>
                      </a:rPr>
                      <m:t>+</m:t>
                    </m:r>
                    <m:r>
                      <a:rPr lang="el-GR" sz="2800" i="1" dirty="0">
                        <a:latin typeface="Cambria Math" panose="02040503050406030204" pitchFamily="18" charset="0"/>
                      </a:rPr>
                      <m:t>𝜓</m:t>
                    </m:r>
                    <m:r>
                      <a:rPr lang="en-US" sz="2800" i="1" dirty="0" err="1">
                        <a:latin typeface="Cambria Math" panose="02040503050406030204" pitchFamily="18" charset="0"/>
                      </a:rPr>
                      <m:t>𝑞𝑉</m:t>
                    </m:r>
                    <m:r>
                      <a:rPr lang="en-US" sz="2800" i="1" dirty="0">
                        <a:latin typeface="Cambria Math" panose="02040503050406030204" pitchFamily="18" charset="0"/>
                      </a:rPr>
                      <m:t>)</m:t>
                    </m:r>
                  </m:oMath>
                </a14:m>
                <a:endParaRPr lang="en-US" sz="2800" dirty="0"/>
              </a:p>
            </p:txBody>
          </p:sp>
        </mc:Choice>
        <mc:Fallback xmlns="">
          <p:sp>
            <p:nvSpPr>
              <p:cNvPr id="20" name="TextBox 19"/>
              <p:cNvSpPr txBox="1">
                <a:spLocks noRot="1" noChangeAspect="1" noMove="1" noResize="1" noEditPoints="1" noAdjustHandles="1" noChangeArrowheads="1" noChangeShapeType="1" noTextEdit="1"/>
              </p:cNvSpPr>
              <p:nvPr/>
            </p:nvSpPr>
            <p:spPr>
              <a:xfrm>
                <a:off x="4467386" y="3579713"/>
                <a:ext cx="3964711" cy="523220"/>
              </a:xfrm>
              <a:prstGeom prst="rect">
                <a:avLst/>
              </a:prstGeom>
              <a:blipFill>
                <a:blip r:embed="rId3"/>
                <a:stretch>
                  <a:fillRect l="-3231" t="-10465" b="-32558"/>
                </a:stretch>
              </a:blipFill>
            </p:spPr>
            <p:txBody>
              <a:bodyPr/>
              <a:lstStyle/>
              <a:p>
                <a:r>
                  <a:rPr lang="en-US">
                    <a:noFill/>
                  </a:rPr>
                  <a:t> </a:t>
                </a:r>
              </a:p>
            </p:txBody>
          </p:sp>
        </mc:Fallback>
      </mc:AlternateContent>
      <p:cxnSp>
        <p:nvCxnSpPr>
          <p:cNvPr id="22" name="Straight Arrow Connector 21"/>
          <p:cNvCxnSpPr/>
          <p:nvPr/>
        </p:nvCxnSpPr>
        <p:spPr>
          <a:xfrm flipH="1">
            <a:off x="4551425" y="4059920"/>
            <a:ext cx="641677" cy="744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DA59264E-BBC7-43E4-BD9F-CD54B5224AD3}"/>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4" name="TextBox 23">
                <a:extLst>
                  <a:ext uri="{FF2B5EF4-FFF2-40B4-BE49-F238E27FC236}">
                    <a16:creationId xmlns:a16="http://schemas.microsoft.com/office/drawing/2014/main" id="{DA59264E-BBC7-43E4-BD9F-CD54B5224AD3}"/>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D4B0D24-12D8-4485-B76D-EE0F46143AE2}"/>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5" name="TextBox 24">
                <a:extLst>
                  <a:ext uri="{FF2B5EF4-FFF2-40B4-BE49-F238E27FC236}">
                    <a16:creationId xmlns:a16="http://schemas.microsoft.com/office/drawing/2014/main" id="{8D4B0D24-12D8-4485-B76D-EE0F46143AE2}"/>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1B39B07-AE75-402E-8ED8-2421694BBB4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26" name="TextBox 25">
                <a:extLst>
                  <a:ext uri="{FF2B5EF4-FFF2-40B4-BE49-F238E27FC236}">
                    <a16:creationId xmlns:a16="http://schemas.microsoft.com/office/drawing/2014/main" id="{41B39B07-AE75-402E-8ED8-2421694BBB4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ACF3E72E-0706-4130-80C2-197FD0A91D16}"/>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28" name="TextBox 27">
                <a:extLst>
                  <a:ext uri="{FF2B5EF4-FFF2-40B4-BE49-F238E27FC236}">
                    <a16:creationId xmlns:a16="http://schemas.microsoft.com/office/drawing/2014/main" id="{ACF3E72E-0706-4130-80C2-197FD0A91D16}"/>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B4FE101C-90E7-41EB-A1A2-96DBCE7795C4}"/>
                  </a:ext>
                </a:extLst>
              </p:cNvPr>
              <p:cNvSpPr txBox="1"/>
              <p:nvPr/>
            </p:nvSpPr>
            <p:spPr>
              <a:xfrm>
                <a:off x="432004" y="4717216"/>
                <a:ext cx="1032462"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B4FE101C-90E7-41EB-A1A2-96DBCE7795C4}"/>
                  </a:ext>
                </a:extLst>
              </p:cNvPr>
              <p:cNvSpPr txBox="1">
                <a:spLocks noRot="1" noChangeAspect="1" noMove="1" noResize="1" noEditPoints="1" noAdjustHandles="1" noChangeArrowheads="1" noChangeShapeType="1" noTextEdit="1"/>
              </p:cNvSpPr>
              <p:nvPr/>
            </p:nvSpPr>
            <p:spPr>
              <a:xfrm>
                <a:off x="432004" y="4717216"/>
                <a:ext cx="1032462" cy="731867"/>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43580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flipH="1">
            <a:off x="4551425" y="4059920"/>
            <a:ext cx="641677" cy="744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E964168-95F4-4FB2-9ABB-D4DFD63C1F10}"/>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5" name="TextBox 24">
                <a:extLst>
                  <a:ext uri="{FF2B5EF4-FFF2-40B4-BE49-F238E27FC236}">
                    <a16:creationId xmlns:a16="http://schemas.microsoft.com/office/drawing/2014/main" id="{AE964168-95F4-4FB2-9ABB-D4DFD63C1F10}"/>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78A2D59-9ACA-4C1A-938B-65D26EFC2A20}"/>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6" name="TextBox 25">
                <a:extLst>
                  <a:ext uri="{FF2B5EF4-FFF2-40B4-BE49-F238E27FC236}">
                    <a16:creationId xmlns:a16="http://schemas.microsoft.com/office/drawing/2014/main" id="{978A2D59-9ACA-4C1A-938B-65D26EFC2A20}"/>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519FF0B-0C72-492E-BFD3-65C72C13AFF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28" name="TextBox 27">
                <a:extLst>
                  <a:ext uri="{FF2B5EF4-FFF2-40B4-BE49-F238E27FC236}">
                    <a16:creationId xmlns:a16="http://schemas.microsoft.com/office/drawing/2014/main" id="{6519FF0B-0C72-492E-BFD3-65C72C13AFF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A7BAEFAD-FF62-4A68-BD7C-66B24FB61A3D}"/>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A7BAEFAD-FF62-4A68-BD7C-66B24FB61A3D}"/>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E8C3E8F6-E8B0-4018-AEA7-79E56CD7CB88}"/>
                  </a:ext>
                </a:extLst>
              </p:cNvPr>
              <p:cNvSpPr txBox="1"/>
              <p:nvPr/>
            </p:nvSpPr>
            <p:spPr>
              <a:xfrm>
                <a:off x="432004" y="4717216"/>
                <a:ext cx="1032462"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r>
                            <a:rPr lang="en-US" sz="2400" b="0" i="1" smtClean="0">
                              <a:latin typeface="Cambria Math" panose="02040503050406030204" pitchFamily="18" charset="0"/>
                            </a:rPr>
                            <m:t>𝑉</m:t>
                          </m:r>
                        </m:den>
                      </m:f>
                    </m:oMath>
                  </m:oMathPara>
                </a14:m>
                <a:endParaRPr lang="en-US" sz="2400" dirty="0"/>
              </a:p>
            </p:txBody>
          </p:sp>
        </mc:Choice>
        <mc:Fallback xmlns="">
          <p:sp>
            <p:nvSpPr>
              <p:cNvPr id="33" name="TextBox 32">
                <a:extLst>
                  <a:ext uri="{FF2B5EF4-FFF2-40B4-BE49-F238E27FC236}">
                    <a16:creationId xmlns:a16="http://schemas.microsoft.com/office/drawing/2014/main" id="{E8C3E8F6-E8B0-4018-AEA7-79E56CD7CB88}"/>
                  </a:ext>
                </a:extLst>
              </p:cNvPr>
              <p:cNvSpPr txBox="1">
                <a:spLocks noRot="1" noChangeAspect="1" noMove="1" noResize="1" noEditPoints="1" noAdjustHandles="1" noChangeArrowheads="1" noChangeShapeType="1" noTextEdit="1"/>
              </p:cNvSpPr>
              <p:nvPr/>
            </p:nvSpPr>
            <p:spPr>
              <a:xfrm>
                <a:off x="432004" y="4717216"/>
                <a:ext cx="1032462" cy="73186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BA2C9B46-0CD7-48D9-9501-762C1EBF7EDD}"/>
                  </a:ext>
                </a:extLst>
              </p:cNvPr>
              <p:cNvSpPr txBox="1"/>
              <p:nvPr/>
            </p:nvSpPr>
            <p:spPr>
              <a:xfrm>
                <a:off x="4467386" y="3579713"/>
                <a:ext cx="3964711" cy="523220"/>
              </a:xfrm>
              <a:prstGeom prst="rect">
                <a:avLst/>
              </a:prstGeom>
              <a:noFill/>
            </p:spPr>
            <p:txBody>
              <a:bodyPr wrap="square" rtlCol="0">
                <a:spAutoFit/>
              </a:bodyPr>
              <a:lstStyle/>
              <a:p>
                <a:r>
                  <a:rPr lang="en-US" sz="2800" i="1" dirty="0"/>
                  <a:t>IC</a:t>
                </a:r>
                <a:r>
                  <a:rPr lang="en-US" sz="2800" i="1" baseline="30000" dirty="0" err="1"/>
                  <a:t>mark</a:t>
                </a:r>
                <a:r>
                  <a:rPr lang="en-US" sz="2800" dirty="0"/>
                  <a:t>  </a:t>
                </a:r>
                <a14:m>
                  <m:oMath xmlns:m="http://schemas.openxmlformats.org/officeDocument/2006/math">
                    <m:r>
                      <a:rPr lang="en-US" sz="2800" b="0" i="1" dirty="0" smtClean="0">
                        <a:latin typeface="Cambria Math" panose="02040503050406030204" pitchFamily="18" charset="0"/>
                      </a:rPr>
                      <m:t>𝜙</m:t>
                    </m:r>
                    <m:r>
                      <a:rPr lang="el-GR" sz="2800" i="1" dirty="0" smtClean="0">
                        <a:latin typeface="Cambria Math" panose="02040503050406030204" pitchFamily="18" charset="0"/>
                      </a:rPr>
                      <m:t>≥</m:t>
                    </m:r>
                    <m:r>
                      <a:rPr lang="en-US" sz="2800" i="1" dirty="0">
                        <a:latin typeface="Cambria Math" panose="02040503050406030204" pitchFamily="18" charset="0"/>
                      </a:rPr>
                      <m:t>𝑡</m:t>
                    </m:r>
                    <m:r>
                      <a:rPr lang="en-US" sz="2800" i="1" baseline="-25000" dirty="0">
                        <a:latin typeface="Cambria Math" panose="02040503050406030204" pitchFamily="18" charset="0"/>
                      </a:rPr>
                      <m:t>𝑚</m:t>
                    </m:r>
                    <m:r>
                      <a:rPr lang="en-US" sz="2800" i="1" dirty="0">
                        <a:latin typeface="Cambria Math" panose="02040503050406030204" pitchFamily="18" charset="0"/>
                      </a:rPr>
                      <m:t>/(</m:t>
                    </m:r>
                    <m:r>
                      <a:rPr lang="en-US" sz="2800" i="1" dirty="0">
                        <a:latin typeface="Cambria Math" panose="02040503050406030204" pitchFamily="18" charset="0"/>
                      </a:rPr>
                      <m:t>𝑓</m:t>
                    </m:r>
                    <m:r>
                      <a:rPr lang="en-US" sz="2800" i="1" dirty="0">
                        <a:latin typeface="Cambria Math" panose="02040503050406030204" pitchFamily="18" charset="0"/>
                      </a:rPr>
                      <m:t>+</m:t>
                    </m:r>
                    <m:r>
                      <a:rPr lang="el-GR" sz="2800" i="1" dirty="0">
                        <a:latin typeface="Cambria Math" panose="02040503050406030204" pitchFamily="18" charset="0"/>
                      </a:rPr>
                      <m:t>𝜓</m:t>
                    </m:r>
                    <m:r>
                      <a:rPr lang="en-US" sz="2800" i="1" dirty="0" err="1">
                        <a:latin typeface="Cambria Math" panose="02040503050406030204" pitchFamily="18" charset="0"/>
                      </a:rPr>
                      <m:t>𝑞𝑉</m:t>
                    </m:r>
                    <m:r>
                      <a:rPr lang="en-US" sz="2800" i="1" dirty="0">
                        <a:latin typeface="Cambria Math" panose="02040503050406030204" pitchFamily="18" charset="0"/>
                      </a:rPr>
                      <m:t>)</m:t>
                    </m:r>
                  </m:oMath>
                </a14:m>
                <a:endParaRPr lang="en-US" sz="2800" dirty="0"/>
              </a:p>
            </p:txBody>
          </p:sp>
        </mc:Choice>
        <mc:Fallback xmlns="">
          <p:sp>
            <p:nvSpPr>
              <p:cNvPr id="36" name="TextBox 35">
                <a:extLst>
                  <a:ext uri="{FF2B5EF4-FFF2-40B4-BE49-F238E27FC236}">
                    <a16:creationId xmlns:a16="http://schemas.microsoft.com/office/drawing/2014/main" id="{BA2C9B46-0CD7-48D9-9501-762C1EBF7EDD}"/>
                  </a:ext>
                </a:extLst>
              </p:cNvPr>
              <p:cNvSpPr txBox="1">
                <a:spLocks noRot="1" noChangeAspect="1" noMove="1" noResize="1" noEditPoints="1" noAdjustHandles="1" noChangeArrowheads="1" noChangeShapeType="1" noTextEdit="1"/>
              </p:cNvSpPr>
              <p:nvPr/>
            </p:nvSpPr>
            <p:spPr>
              <a:xfrm>
                <a:off x="4467386" y="3579713"/>
                <a:ext cx="3964711" cy="523220"/>
              </a:xfrm>
              <a:prstGeom prst="rect">
                <a:avLst/>
              </a:prstGeom>
              <a:blipFill>
                <a:blip r:embed="rId8"/>
                <a:stretch>
                  <a:fillRect l="-3231" t="-10465" b="-325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236DE53-5D05-4D74-AA77-1D766B3669DB}"/>
                  </a:ext>
                </a:extLst>
              </p:cNvPr>
              <p:cNvSpPr txBox="1"/>
              <p:nvPr/>
            </p:nvSpPr>
            <p:spPr>
              <a:xfrm>
                <a:off x="4681987" y="830878"/>
                <a:ext cx="2761441" cy="523220"/>
              </a:xfrm>
              <a:prstGeom prst="rect">
                <a:avLst/>
              </a:prstGeom>
              <a:noFill/>
            </p:spPr>
            <p:txBody>
              <a:bodyPr wrap="square" rtlCol="0">
                <a:spAutoFit/>
              </a:bodyPr>
              <a:lstStyle/>
              <a:p>
                <a:r>
                  <a:rPr lang="en-US" sz="2800" i="1" dirty="0"/>
                  <a:t>IC</a:t>
                </a:r>
                <a:r>
                  <a:rPr lang="en-US" sz="2800" i="1" baseline="30000" dirty="0" err="1"/>
                  <a:t>com</a:t>
                </a:r>
                <a:r>
                  <a:rPr lang="en-US" sz="2800" dirty="0"/>
                  <a:t>  </a:t>
                </a:r>
                <a14:m>
                  <m:oMath xmlns:m="http://schemas.openxmlformats.org/officeDocument/2006/math">
                    <m:r>
                      <a:rPr lang="en-US" sz="2800" i="1" dirty="0" smtClean="0">
                        <a:latin typeface="Cambria Math" panose="02040503050406030204" pitchFamily="18" charset="0"/>
                      </a:rPr>
                      <m:t>𝑞</m:t>
                    </m:r>
                    <m:r>
                      <a:rPr lang="en-US" sz="2800" b="0" i="1" dirty="0" smtClean="0">
                        <a:latin typeface="Cambria Math" panose="02040503050406030204" pitchFamily="18" charset="0"/>
                      </a:rPr>
                      <m:t>≥</m:t>
                    </m:r>
                    <m:r>
                      <a:rPr lang="en-US" sz="2800" i="1" dirty="0" err="1">
                        <a:latin typeface="Cambria Math" panose="02040503050406030204" pitchFamily="18" charset="0"/>
                      </a:rPr>
                      <m:t>𝑡</m:t>
                    </m:r>
                    <m:r>
                      <a:rPr lang="en-US" sz="2800" i="1" baseline="-25000" dirty="0" err="1">
                        <a:latin typeface="Cambria Math" panose="02040503050406030204" pitchFamily="18" charset="0"/>
                      </a:rPr>
                      <m:t>𝑐</m:t>
                    </m:r>
                    <m:r>
                      <a:rPr lang="en-US" sz="2800" i="1" dirty="0">
                        <a:latin typeface="Cambria Math" panose="02040503050406030204" pitchFamily="18" charset="0"/>
                      </a:rPr>
                      <m:t>/</m:t>
                    </m:r>
                    <m:r>
                      <a:rPr lang="en-US" sz="2800" i="1" dirty="0">
                        <a:latin typeface="Cambria Math" panose="02040503050406030204" pitchFamily="18" charset="0"/>
                      </a:rPr>
                      <m:t>𝑉</m:t>
                    </m:r>
                  </m:oMath>
                </a14:m>
                <a:endParaRPr lang="en-US" sz="2800" dirty="0"/>
              </a:p>
            </p:txBody>
          </p:sp>
        </mc:Choice>
        <mc:Fallback xmlns="">
          <p:sp>
            <p:nvSpPr>
              <p:cNvPr id="37" name="TextBox 36">
                <a:extLst>
                  <a:ext uri="{FF2B5EF4-FFF2-40B4-BE49-F238E27FC236}">
                    <a16:creationId xmlns:a16="http://schemas.microsoft.com/office/drawing/2014/main" id="{1236DE53-5D05-4D74-AA77-1D766B3669DB}"/>
                  </a:ext>
                </a:extLst>
              </p:cNvPr>
              <p:cNvSpPr txBox="1">
                <a:spLocks noRot="1" noChangeAspect="1" noMove="1" noResize="1" noEditPoints="1" noAdjustHandles="1" noChangeArrowheads="1" noChangeShapeType="1" noTextEdit="1"/>
              </p:cNvSpPr>
              <p:nvPr/>
            </p:nvSpPr>
            <p:spPr>
              <a:xfrm>
                <a:off x="4681987" y="830878"/>
                <a:ext cx="2761441" cy="523220"/>
              </a:xfrm>
              <a:prstGeom prst="rect">
                <a:avLst/>
              </a:prstGeom>
              <a:blipFill>
                <a:blip r:embed="rId9"/>
                <a:stretch>
                  <a:fillRect l="-4415" t="-10465" b="-32558"/>
                </a:stretch>
              </a:blipFill>
            </p:spPr>
            <p:txBody>
              <a:bodyPr/>
              <a:lstStyle/>
              <a:p>
                <a:r>
                  <a:rPr lang="en-US">
                    <a:noFill/>
                  </a:rPr>
                  <a:t> </a:t>
                </a:r>
              </a:p>
            </p:txBody>
          </p:sp>
        </mc:Fallback>
      </mc:AlternateContent>
      <p:cxnSp>
        <p:nvCxnSpPr>
          <p:cNvPr id="38" name="Straight Arrow Connector 37">
            <a:extLst>
              <a:ext uri="{FF2B5EF4-FFF2-40B4-BE49-F238E27FC236}">
                <a16:creationId xmlns:a16="http://schemas.microsoft.com/office/drawing/2014/main" id="{00F9EF43-672A-4686-A5D6-7FAC53D14E82}"/>
              </a:ext>
            </a:extLst>
          </p:cNvPr>
          <p:cNvCxnSpPr/>
          <p:nvPr/>
        </p:nvCxnSpPr>
        <p:spPr>
          <a:xfrm flipH="1">
            <a:off x="2967487" y="1126894"/>
            <a:ext cx="1583936" cy="1103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84622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E964168-95F4-4FB2-9ABB-D4DFD63C1F10}"/>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5" name="TextBox 24">
                <a:extLst>
                  <a:ext uri="{FF2B5EF4-FFF2-40B4-BE49-F238E27FC236}">
                    <a16:creationId xmlns:a16="http://schemas.microsoft.com/office/drawing/2014/main" id="{AE964168-95F4-4FB2-9ABB-D4DFD63C1F10}"/>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78A2D59-9ACA-4C1A-938B-65D26EFC2A20}"/>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6" name="TextBox 25">
                <a:extLst>
                  <a:ext uri="{FF2B5EF4-FFF2-40B4-BE49-F238E27FC236}">
                    <a16:creationId xmlns:a16="http://schemas.microsoft.com/office/drawing/2014/main" id="{978A2D59-9ACA-4C1A-938B-65D26EFC2A20}"/>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519FF0B-0C72-492E-BFD3-65C72C13AFF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28" name="TextBox 27">
                <a:extLst>
                  <a:ext uri="{FF2B5EF4-FFF2-40B4-BE49-F238E27FC236}">
                    <a16:creationId xmlns:a16="http://schemas.microsoft.com/office/drawing/2014/main" id="{6519FF0B-0C72-492E-BFD3-65C72C13AFF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A7BAEFAD-FF62-4A68-BD7C-66B24FB61A3D}"/>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A7BAEFAD-FF62-4A68-BD7C-66B24FB61A3D}"/>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p:sp>
        <p:nvSpPr>
          <p:cNvPr id="17" name="TextBox 16">
            <a:extLst>
              <a:ext uri="{FF2B5EF4-FFF2-40B4-BE49-F238E27FC236}">
                <a16:creationId xmlns:a16="http://schemas.microsoft.com/office/drawing/2014/main" id="{D9D74DF4-691D-49F1-BCA3-2FD8F977142B}"/>
              </a:ext>
            </a:extLst>
          </p:cNvPr>
          <p:cNvSpPr txBox="1"/>
          <p:nvPr/>
        </p:nvSpPr>
        <p:spPr>
          <a:xfrm>
            <a:off x="5109979" y="334069"/>
            <a:ext cx="4151462" cy="954107"/>
          </a:xfrm>
          <a:prstGeom prst="rect">
            <a:avLst/>
          </a:prstGeom>
          <a:noFill/>
        </p:spPr>
        <p:txBody>
          <a:bodyPr wrap="square" rtlCol="0">
            <a:spAutoFit/>
          </a:bodyPr>
          <a:lstStyle/>
          <a:p>
            <a:r>
              <a:rPr lang="en-US" sz="2800" dirty="0"/>
              <a:t>Both Community &amp; Formal Exchange Feasible</a:t>
            </a:r>
          </a:p>
        </p:txBody>
      </p:sp>
      <p:cxnSp>
        <p:nvCxnSpPr>
          <p:cNvPr id="19" name="Straight Connector 18">
            <a:extLst>
              <a:ext uri="{FF2B5EF4-FFF2-40B4-BE49-F238E27FC236}">
                <a16:creationId xmlns:a16="http://schemas.microsoft.com/office/drawing/2014/main" id="{618AAB09-7E8D-498A-8262-5F6E8A33D744}"/>
              </a:ext>
            </a:extLst>
          </p:cNvPr>
          <p:cNvCxnSpPr/>
          <p:nvPr/>
        </p:nvCxnSpPr>
        <p:spPr>
          <a:xfrm flipV="1">
            <a:off x="3058858" y="219919"/>
            <a:ext cx="2057152" cy="1932972"/>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3389440-6BAE-45C3-964C-2175A0F41FD3}"/>
              </a:ext>
            </a:extLst>
          </p:cNvPr>
          <p:cNvCxnSpPr/>
          <p:nvPr/>
        </p:nvCxnSpPr>
        <p:spPr>
          <a:xfrm flipV="1">
            <a:off x="3225137" y="1471984"/>
            <a:ext cx="2057152" cy="1932972"/>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3A9F45B-93CF-453C-858C-DB3B7B2E9C66}"/>
              </a:ext>
            </a:extLst>
          </p:cNvPr>
          <p:cNvCxnSpPr/>
          <p:nvPr/>
        </p:nvCxnSpPr>
        <p:spPr>
          <a:xfrm flipV="1">
            <a:off x="3922986" y="1687079"/>
            <a:ext cx="2677355" cy="2474934"/>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3B8423C-F535-4290-BB55-6503BB7C2FEA}"/>
              </a:ext>
            </a:extLst>
          </p:cNvPr>
          <p:cNvCxnSpPr/>
          <p:nvPr/>
        </p:nvCxnSpPr>
        <p:spPr>
          <a:xfrm flipV="1">
            <a:off x="5109979" y="1319464"/>
            <a:ext cx="3343264" cy="3255942"/>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B9FD346-DDC8-4F71-9005-7131AB1F2E74}"/>
              </a:ext>
            </a:extLst>
          </p:cNvPr>
          <p:cNvCxnSpPr/>
          <p:nvPr/>
        </p:nvCxnSpPr>
        <p:spPr>
          <a:xfrm flipV="1">
            <a:off x="6307975" y="2832638"/>
            <a:ext cx="2057152" cy="1932972"/>
          </a:xfrm>
          <a:prstGeom prst="line">
            <a:avLst/>
          </a:prstGeom>
          <a:ln w="38100">
            <a:solidFill>
              <a:srgbClr val="008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2D53940D-C6FB-477B-97D7-383C282920EC}"/>
                  </a:ext>
                </a:extLst>
              </p:cNvPr>
              <p:cNvSpPr txBox="1"/>
              <p:nvPr/>
            </p:nvSpPr>
            <p:spPr>
              <a:xfrm>
                <a:off x="432004" y="4717216"/>
                <a:ext cx="1032462"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r>
                            <a:rPr lang="en-US" sz="2400" b="0" i="1" smtClean="0">
                              <a:latin typeface="Cambria Math" panose="02040503050406030204" pitchFamily="18" charset="0"/>
                            </a:rPr>
                            <m:t>𝑉</m:t>
                          </m:r>
                        </m:den>
                      </m:f>
                    </m:oMath>
                  </m:oMathPara>
                </a14:m>
                <a:endParaRPr lang="en-US" sz="2400" dirty="0"/>
              </a:p>
            </p:txBody>
          </p:sp>
        </mc:Choice>
        <mc:Fallback xmlns="">
          <p:sp>
            <p:nvSpPr>
              <p:cNvPr id="30" name="TextBox 29">
                <a:extLst>
                  <a:ext uri="{FF2B5EF4-FFF2-40B4-BE49-F238E27FC236}">
                    <a16:creationId xmlns:a16="http://schemas.microsoft.com/office/drawing/2014/main" id="{2D53940D-C6FB-477B-97D7-383C282920EC}"/>
                  </a:ext>
                </a:extLst>
              </p:cNvPr>
              <p:cNvSpPr txBox="1">
                <a:spLocks noRot="1" noChangeAspect="1" noMove="1" noResize="1" noEditPoints="1" noAdjustHandles="1" noChangeArrowheads="1" noChangeShapeType="1" noTextEdit="1"/>
              </p:cNvSpPr>
              <p:nvPr/>
            </p:nvSpPr>
            <p:spPr>
              <a:xfrm>
                <a:off x="432004" y="4717216"/>
                <a:ext cx="1032462" cy="731867"/>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2071248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Outline</a:t>
            </a:r>
          </a:p>
        </p:txBody>
      </p:sp>
      <p:sp>
        <p:nvSpPr>
          <p:cNvPr id="5" name="Rectangle 2"/>
          <p:cNvSpPr txBox="1">
            <a:spLocks/>
          </p:cNvSpPr>
          <p:nvPr/>
        </p:nvSpPr>
        <p:spPr bwMode="auto">
          <a:xfrm>
            <a:off x="388189" y="1486619"/>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Font typeface="Arial" pitchFamily="34" charset="0"/>
              <a:buChar char="•"/>
              <a:defRPr/>
            </a:pPr>
            <a:r>
              <a:rPr lang="en-US" sz="3600" dirty="0">
                <a:cs typeface="Arial" charset="0"/>
              </a:rPr>
              <a:t>Model</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solidFill>
                  <a:srgbClr val="FF0000"/>
                </a:solidFill>
                <a:cs typeface="Arial" charset="0"/>
              </a:rPr>
              <a:t>C</a:t>
            </a:r>
            <a:r>
              <a:rPr lang="en-US" sz="3600" dirty="0">
                <a:solidFill>
                  <a:srgbClr val="FF0000"/>
                </a:solidFill>
                <a:latin typeface="+mn-lt"/>
                <a:cs typeface="Arial" charset="0"/>
              </a:rPr>
              <a:t>ommunity and market enforcement</a:t>
            </a:r>
          </a:p>
          <a:p>
            <a:pPr marL="800100" lvl="1" indent="-342900" eaLnBrk="0" hangingPunct="0">
              <a:spcBef>
                <a:spcPct val="20000"/>
              </a:spcBef>
              <a:buFont typeface="Arial" pitchFamily="34" charset="0"/>
              <a:buChar char="•"/>
              <a:defRPr/>
            </a:pPr>
            <a:endParaRPr lang="en-US" sz="3600" dirty="0">
              <a:latin typeface="+mn-lt"/>
              <a:cs typeface="Arial" charset="0"/>
            </a:endParaRPr>
          </a:p>
          <a:p>
            <a:pPr marL="800100" lvl="1" indent="-342900" eaLnBrk="0" hangingPunct="0">
              <a:spcBef>
                <a:spcPct val="20000"/>
              </a:spcBef>
              <a:buFont typeface="Arial" pitchFamily="34" charset="0"/>
              <a:buChar char="•"/>
              <a:defRPr/>
            </a:pPr>
            <a:r>
              <a:rPr lang="en-US" sz="3600" dirty="0">
                <a:cs typeface="Arial" charset="0"/>
              </a:rPr>
              <a:t>Complementarity</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Effects of religion, </a:t>
            </a:r>
            <a:r>
              <a:rPr lang="en-US" sz="3600" dirty="0">
                <a:latin typeface="+mn-lt"/>
                <a:cs typeface="Arial" charset="0"/>
              </a:rPr>
              <a:t>corruption</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8640939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How Well does a Society Do?</a:t>
            </a:r>
          </a:p>
        </p:txBody>
      </p:sp>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200" dirty="0">
                <a:cs typeface="Arial" charset="0"/>
              </a:rPr>
              <a:t>            Maximizing welfare equivalent to </a:t>
            </a:r>
          </a:p>
          <a:p>
            <a:pPr eaLnBrk="0" hangingPunct="0">
              <a:spcBef>
                <a:spcPct val="20000"/>
              </a:spcBef>
              <a:defRPr/>
            </a:pPr>
            <a:endParaRPr lang="en-US" sz="3200" dirty="0">
              <a:cs typeface="Arial" charset="0"/>
            </a:endParaRPr>
          </a:p>
          <a:p>
            <a:pPr eaLnBrk="0" hangingPunct="0">
              <a:spcBef>
                <a:spcPct val="20000"/>
              </a:spcBef>
              <a:defRPr/>
            </a:pPr>
            <a:r>
              <a:rPr lang="en-US" sz="3200" dirty="0">
                <a:cs typeface="Arial" charset="0"/>
              </a:rPr>
              <a:t>               Min   </a:t>
            </a:r>
            <a:r>
              <a:rPr lang="en-US" sz="3200" dirty="0" err="1">
                <a:cs typeface="Arial" charset="0"/>
              </a:rPr>
              <a:t>q</a:t>
            </a:r>
            <a:r>
              <a:rPr lang="en-US" sz="3200" dirty="0" err="1"/>
              <a:t>t</a:t>
            </a:r>
            <a:r>
              <a:rPr lang="en-US" sz="3200" baseline="-25000" dirty="0" err="1"/>
              <a:t>c</a:t>
            </a:r>
            <a:r>
              <a:rPr lang="en-US" sz="3200" baseline="-25000" dirty="0"/>
              <a:t> </a:t>
            </a:r>
            <a:r>
              <a:rPr lang="en-US" sz="3200" dirty="0"/>
              <a:t> + (1-q)t</a:t>
            </a:r>
            <a:r>
              <a:rPr lang="en-US" sz="3200" baseline="-25000" dirty="0"/>
              <a:t>m</a:t>
            </a:r>
            <a:r>
              <a:rPr lang="en-US" sz="3200" dirty="0"/>
              <a:t>   +    c </a:t>
            </a:r>
            <a:r>
              <a:rPr lang="el-GR" sz="3200" i="1" dirty="0"/>
              <a:t>φ</a:t>
            </a:r>
            <a:endParaRPr lang="en-US" sz="3200" i="1" dirty="0"/>
          </a:p>
          <a:p>
            <a:pPr eaLnBrk="0" hangingPunct="0">
              <a:spcBef>
                <a:spcPct val="20000"/>
              </a:spcBef>
              <a:defRPr/>
            </a:pPr>
            <a:r>
              <a:rPr lang="en-US" sz="3200" i="1" dirty="0">
                <a:latin typeface="+mn-lt"/>
                <a:cs typeface="Arial" charset="0"/>
              </a:rPr>
              <a:t>                </a:t>
            </a:r>
          </a:p>
          <a:p>
            <a:pPr eaLnBrk="0" hangingPunct="0">
              <a:spcBef>
                <a:spcPct val="20000"/>
              </a:spcBef>
              <a:defRPr/>
            </a:pPr>
            <a:r>
              <a:rPr lang="en-US" sz="3200" i="1" dirty="0">
                <a:cs typeface="Arial" charset="0"/>
              </a:rPr>
              <a:t>                         task costs         formal enforce cost</a:t>
            </a:r>
          </a:p>
          <a:p>
            <a:pPr eaLnBrk="0" hangingPunct="0">
              <a:spcBef>
                <a:spcPct val="20000"/>
              </a:spcBef>
              <a:defRPr/>
            </a:pPr>
            <a:endParaRPr lang="en-US" sz="3200" i="1" dirty="0">
              <a:cs typeface="Arial" charset="0"/>
            </a:endParaRPr>
          </a:p>
          <a:p>
            <a:pPr eaLnBrk="0" hangingPunct="0">
              <a:spcBef>
                <a:spcPct val="20000"/>
              </a:spcBef>
              <a:defRPr/>
            </a:pPr>
            <a:r>
              <a:rPr lang="en-US" sz="3200" i="1" dirty="0">
                <a:latin typeface="+mn-lt"/>
                <a:cs typeface="Arial" charset="0"/>
              </a:rPr>
              <a:t>                </a:t>
            </a:r>
            <a:r>
              <a:rPr lang="en-US" sz="3200" dirty="0" err="1">
                <a:latin typeface="+mn-lt"/>
                <a:cs typeface="Arial" charset="0"/>
              </a:rPr>
              <a:t>s.t.</a:t>
            </a:r>
            <a:r>
              <a:rPr lang="en-US" sz="3200" dirty="0">
                <a:latin typeface="+mn-lt"/>
                <a:cs typeface="Arial" charset="0"/>
              </a:rPr>
              <a:t>     </a:t>
            </a:r>
            <a:r>
              <a:rPr lang="en-US" sz="3200" dirty="0" err="1">
                <a:latin typeface="+mn-lt"/>
                <a:cs typeface="Arial" charset="0"/>
              </a:rPr>
              <a:t>IC</a:t>
            </a:r>
            <a:r>
              <a:rPr lang="en-US" sz="3200" baseline="30000" dirty="0" err="1">
                <a:latin typeface="+mn-lt"/>
                <a:cs typeface="Arial" charset="0"/>
              </a:rPr>
              <a:t>com</a:t>
            </a:r>
            <a:r>
              <a:rPr lang="en-US" sz="3200" dirty="0">
                <a:latin typeface="+mn-lt"/>
                <a:cs typeface="Arial" charset="0"/>
              </a:rPr>
              <a:t> holds if q&gt;0</a:t>
            </a:r>
          </a:p>
          <a:p>
            <a:pPr eaLnBrk="0" hangingPunct="0">
              <a:spcBef>
                <a:spcPct val="20000"/>
              </a:spcBef>
              <a:defRPr/>
            </a:pPr>
            <a:r>
              <a:rPr lang="en-US" sz="3200" dirty="0">
                <a:cs typeface="Arial" charset="0"/>
              </a:rPr>
              <a:t>                          </a:t>
            </a:r>
            <a:r>
              <a:rPr lang="en-US" sz="3200" dirty="0" err="1">
                <a:cs typeface="Arial" charset="0"/>
              </a:rPr>
              <a:t>IC</a:t>
            </a:r>
            <a:r>
              <a:rPr lang="en-US" sz="3200" baseline="30000" dirty="0" err="1">
                <a:cs typeface="Arial" charset="0"/>
              </a:rPr>
              <a:t>out</a:t>
            </a:r>
            <a:r>
              <a:rPr lang="en-US" sz="3200" dirty="0">
                <a:cs typeface="Arial" charset="0"/>
              </a:rPr>
              <a:t>  holds if q&lt;1</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
        <p:nvSpPr>
          <p:cNvPr id="2" name="Left Brace 1"/>
          <p:cNvSpPr/>
          <p:nvPr/>
        </p:nvSpPr>
        <p:spPr>
          <a:xfrm rot="16200000">
            <a:off x="3278378" y="2131157"/>
            <a:ext cx="232912" cy="2138479"/>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Left Brace 5"/>
          <p:cNvSpPr/>
          <p:nvPr/>
        </p:nvSpPr>
        <p:spPr>
          <a:xfrm rot="16200000">
            <a:off x="5434636" y="2655483"/>
            <a:ext cx="232564" cy="1090170"/>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6577793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E964168-95F4-4FB2-9ABB-D4DFD63C1F10}"/>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5" name="TextBox 24">
                <a:extLst>
                  <a:ext uri="{FF2B5EF4-FFF2-40B4-BE49-F238E27FC236}">
                    <a16:creationId xmlns:a16="http://schemas.microsoft.com/office/drawing/2014/main" id="{AE964168-95F4-4FB2-9ABB-D4DFD63C1F10}"/>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78A2D59-9ACA-4C1A-938B-65D26EFC2A20}"/>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6" name="TextBox 25">
                <a:extLst>
                  <a:ext uri="{FF2B5EF4-FFF2-40B4-BE49-F238E27FC236}">
                    <a16:creationId xmlns:a16="http://schemas.microsoft.com/office/drawing/2014/main" id="{978A2D59-9ACA-4C1A-938B-65D26EFC2A20}"/>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519FF0B-0C72-492E-BFD3-65C72C13AFF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28" name="TextBox 27">
                <a:extLst>
                  <a:ext uri="{FF2B5EF4-FFF2-40B4-BE49-F238E27FC236}">
                    <a16:creationId xmlns:a16="http://schemas.microsoft.com/office/drawing/2014/main" id="{6519FF0B-0C72-492E-BFD3-65C72C13AFF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A7BAEFAD-FF62-4A68-BD7C-66B24FB61A3D}"/>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A7BAEFAD-FF62-4A68-BD7C-66B24FB61A3D}"/>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p:cxnSp>
        <p:nvCxnSpPr>
          <p:cNvPr id="17" name="Straight Arrow Connector 16">
            <a:extLst>
              <a:ext uri="{FF2B5EF4-FFF2-40B4-BE49-F238E27FC236}">
                <a16:creationId xmlns:a16="http://schemas.microsoft.com/office/drawing/2014/main" id="{259F5565-2FB2-4D7B-B426-4B9F10F9DE6B}"/>
              </a:ext>
            </a:extLst>
          </p:cNvPr>
          <p:cNvCxnSpPr>
            <a:cxnSpLocks/>
          </p:cNvCxnSpPr>
          <p:nvPr/>
        </p:nvCxnSpPr>
        <p:spPr>
          <a:xfrm flipH="1">
            <a:off x="3441940" y="2999663"/>
            <a:ext cx="1409382" cy="13394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C57B753-A69B-4BEE-9489-F45239CA9A17}"/>
              </a:ext>
            </a:extLst>
          </p:cNvPr>
          <p:cNvCxnSpPr/>
          <p:nvPr/>
        </p:nvCxnSpPr>
        <p:spPr>
          <a:xfrm>
            <a:off x="923026" y="2846717"/>
            <a:ext cx="5758888" cy="3467703"/>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4525255-BD53-4BD0-9DEB-8FB87D8C2D44}"/>
              </a:ext>
            </a:extLst>
          </p:cNvPr>
          <p:cNvCxnSpPr/>
          <p:nvPr/>
        </p:nvCxnSpPr>
        <p:spPr>
          <a:xfrm>
            <a:off x="3441940" y="4192438"/>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D0EC80B-87DB-4C61-85F2-F4CAD3B3CD4F}"/>
              </a:ext>
            </a:extLst>
          </p:cNvPr>
          <p:cNvCxnSpPr/>
          <p:nvPr/>
        </p:nvCxnSpPr>
        <p:spPr>
          <a:xfrm flipH="1" flipV="1">
            <a:off x="3312543" y="4339087"/>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00873E0F-9FFD-44C6-A3B9-603EB02F8402}"/>
                  </a:ext>
                </a:extLst>
              </p:cNvPr>
              <p:cNvSpPr txBox="1"/>
              <p:nvPr/>
            </p:nvSpPr>
            <p:spPr>
              <a:xfrm>
                <a:off x="4492206" y="2045556"/>
                <a:ext cx="4172015" cy="954107"/>
              </a:xfrm>
              <a:prstGeom prst="rect">
                <a:avLst/>
              </a:prstGeom>
              <a:noFill/>
            </p:spPr>
            <p:txBody>
              <a:bodyPr wrap="square" rtlCol="0">
                <a:spAutoFit/>
              </a:bodyPr>
              <a:lstStyle/>
              <a:p>
                <a:r>
                  <a:rPr lang="en-US" sz="2800" dirty="0"/>
                  <a:t>Minimizing combined costs</a:t>
                </a:r>
              </a:p>
              <a:p>
                <a:pPr/>
                <a14:m>
                  <m:oMathPara xmlns:m="http://schemas.openxmlformats.org/officeDocument/2006/math">
                    <m:oMathParaPr>
                      <m:jc m:val="centerGroup"/>
                    </m:oMathParaPr>
                    <m:oMath xmlns:m="http://schemas.openxmlformats.org/officeDocument/2006/math">
                      <m:r>
                        <a:rPr lang="en-US" sz="2800" i="1" dirty="0" smtClean="0">
                          <a:latin typeface="Cambria Math" panose="02040503050406030204" pitchFamily="18" charset="0"/>
                        </a:rPr>
                        <m:t>𝑞</m:t>
                      </m:r>
                      <m:d>
                        <m:dPr>
                          <m:ctrlPr>
                            <a:rPr lang="en-US" sz="2800" b="0" i="1" dirty="0" smtClean="0">
                              <a:latin typeface="Cambria Math" panose="02040503050406030204" pitchFamily="18" charset="0"/>
                            </a:rPr>
                          </m:ctrlPr>
                        </m:dPr>
                        <m:e>
                          <m:sSub>
                            <m:sSubPr>
                              <m:ctrlPr>
                                <a:rPr lang="en-US" sz="2800" b="0" i="1" dirty="0" smtClean="0">
                                  <a:latin typeface="Cambria Math" panose="02040503050406030204" pitchFamily="18" charset="0"/>
                                </a:rPr>
                              </m:ctrlPr>
                            </m:sSubPr>
                            <m:e>
                              <m:r>
                                <a:rPr lang="en-US" sz="2800" b="0" i="1" dirty="0" smtClean="0">
                                  <a:latin typeface="Cambria Math" panose="02040503050406030204" pitchFamily="18" charset="0"/>
                                </a:rPr>
                                <m:t>𝑡</m:t>
                              </m:r>
                            </m:e>
                            <m:sub>
                              <m:r>
                                <a:rPr lang="en-US" sz="2800" b="0" i="1" dirty="0" smtClean="0">
                                  <a:latin typeface="Cambria Math" panose="02040503050406030204" pitchFamily="18" charset="0"/>
                                </a:rPr>
                                <m:t>𝑐</m:t>
                              </m:r>
                            </m:sub>
                          </m:sSub>
                          <m:r>
                            <a:rPr lang="en-US" sz="2800" i="1" dirty="0">
                              <a:latin typeface="Cambria Math" panose="02040503050406030204" pitchFamily="18" charset="0"/>
                            </a:rPr>
                            <m:t>– </m:t>
                          </m:r>
                          <m:sSub>
                            <m:sSubPr>
                              <m:ctrlPr>
                                <a:rPr lang="en-US" sz="2800" b="0" i="1" dirty="0" smtClean="0">
                                  <a:latin typeface="Cambria Math" panose="02040503050406030204" pitchFamily="18" charset="0"/>
                                </a:rPr>
                              </m:ctrlPr>
                            </m:sSubPr>
                            <m:e>
                              <m:r>
                                <a:rPr lang="en-US" sz="2800" i="1" dirty="0">
                                  <a:latin typeface="Cambria Math" panose="02040503050406030204" pitchFamily="18" charset="0"/>
                                </a:rPr>
                                <m:t>𝑡</m:t>
                              </m:r>
                            </m:e>
                            <m:sub>
                              <m:r>
                                <a:rPr lang="en-US" sz="2800" b="0" i="1" dirty="0" smtClean="0">
                                  <a:latin typeface="Cambria Math" panose="02040503050406030204" pitchFamily="18" charset="0"/>
                                </a:rPr>
                                <m:t>𝑚</m:t>
                              </m:r>
                            </m:sub>
                          </m:sSub>
                        </m:e>
                      </m:d>
                      <m:r>
                        <a:rPr lang="en-US" sz="2800" b="0" i="1" dirty="0" smtClean="0">
                          <a:latin typeface="Cambria Math" panose="02040503050406030204" pitchFamily="18" charset="0"/>
                        </a:rPr>
                        <m:t>+</m:t>
                      </m:r>
                      <m:r>
                        <a:rPr lang="en-US" sz="2800" i="1" dirty="0">
                          <a:latin typeface="Cambria Math" panose="02040503050406030204" pitchFamily="18" charset="0"/>
                        </a:rPr>
                        <m:t>𝑐</m:t>
                      </m:r>
                      <m:r>
                        <a:rPr lang="en-US" sz="2800" b="0" i="1" dirty="0" smtClean="0">
                          <a:latin typeface="Cambria Math" panose="02040503050406030204" pitchFamily="18" charset="0"/>
                        </a:rPr>
                        <m:t>𝜙</m:t>
                      </m:r>
                      <m:r>
                        <a:rPr lang="en-US" sz="2800" i="1" dirty="0">
                          <a:latin typeface="Cambria Math" panose="02040503050406030204" pitchFamily="18" charset="0"/>
                        </a:rPr>
                        <m:t> </m:t>
                      </m:r>
                    </m:oMath>
                  </m:oMathPara>
                </a14:m>
                <a:endParaRPr lang="en-US" sz="2800" dirty="0"/>
              </a:p>
            </p:txBody>
          </p:sp>
        </mc:Choice>
        <mc:Fallback xmlns="">
          <p:sp>
            <p:nvSpPr>
              <p:cNvPr id="27" name="TextBox 26">
                <a:extLst>
                  <a:ext uri="{FF2B5EF4-FFF2-40B4-BE49-F238E27FC236}">
                    <a16:creationId xmlns:a16="http://schemas.microsoft.com/office/drawing/2014/main" id="{00873E0F-9FFD-44C6-A3B9-603EB02F8402}"/>
                  </a:ext>
                </a:extLst>
              </p:cNvPr>
              <p:cNvSpPr txBox="1">
                <a:spLocks noRot="1" noChangeAspect="1" noMove="1" noResize="1" noEditPoints="1" noAdjustHandles="1" noChangeArrowheads="1" noChangeShapeType="1" noTextEdit="1"/>
              </p:cNvSpPr>
              <p:nvPr/>
            </p:nvSpPr>
            <p:spPr>
              <a:xfrm>
                <a:off x="4492206" y="2045556"/>
                <a:ext cx="4172015" cy="954107"/>
              </a:xfrm>
              <a:prstGeom prst="rect">
                <a:avLst/>
              </a:prstGeom>
              <a:blipFill>
                <a:blip r:embed="rId7"/>
                <a:stretch>
                  <a:fillRect l="-3030" t="-6579" r="-1515" b="-1184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A1F70C7D-9B51-48D2-8BEC-CE8653C7CE33}"/>
                  </a:ext>
                </a:extLst>
              </p:cNvPr>
              <p:cNvSpPr txBox="1"/>
              <p:nvPr/>
            </p:nvSpPr>
            <p:spPr>
              <a:xfrm>
                <a:off x="432004" y="4717216"/>
                <a:ext cx="1032462"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r>
                            <a:rPr lang="en-US" sz="2400" b="0" i="1" smtClean="0">
                              <a:latin typeface="Cambria Math" panose="02040503050406030204" pitchFamily="18" charset="0"/>
                            </a:rPr>
                            <m:t>𝑉</m:t>
                          </m:r>
                        </m:den>
                      </m:f>
                    </m:oMath>
                  </m:oMathPara>
                </a14:m>
                <a:endParaRPr lang="en-US" sz="2400" dirty="0"/>
              </a:p>
            </p:txBody>
          </p:sp>
        </mc:Choice>
        <mc:Fallback xmlns="">
          <p:sp>
            <p:nvSpPr>
              <p:cNvPr id="29" name="TextBox 28">
                <a:extLst>
                  <a:ext uri="{FF2B5EF4-FFF2-40B4-BE49-F238E27FC236}">
                    <a16:creationId xmlns:a16="http://schemas.microsoft.com/office/drawing/2014/main" id="{A1F70C7D-9B51-48D2-8BEC-CE8653C7CE33}"/>
                  </a:ext>
                </a:extLst>
              </p:cNvPr>
              <p:cNvSpPr txBox="1">
                <a:spLocks noRot="1" noChangeAspect="1" noMove="1" noResize="1" noEditPoints="1" noAdjustHandles="1" noChangeArrowheads="1" noChangeShapeType="1" noTextEdit="1"/>
              </p:cNvSpPr>
              <p:nvPr/>
            </p:nvSpPr>
            <p:spPr>
              <a:xfrm>
                <a:off x="432004" y="4717216"/>
                <a:ext cx="1032462" cy="731867"/>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66893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normAutofit/>
          </a:bodyPr>
          <a:lstStyle/>
          <a:p>
            <a:pPr algn="ctr" eaLnBrk="1" hangingPunct="1"/>
            <a:r>
              <a:rPr lang="en-US" sz="4000" b="1" dirty="0">
                <a:latin typeface="+mn-lt"/>
              </a:rPr>
              <a:t>Optimal Equilibria</a:t>
            </a:r>
          </a:p>
        </p:txBody>
      </p:sp>
      <p:sp>
        <p:nvSpPr>
          <p:cNvPr id="5" name="Rectangle 2"/>
          <p:cNvSpPr txBox="1">
            <a:spLocks/>
          </p:cNvSpPr>
          <p:nvPr/>
        </p:nvSpPr>
        <p:spPr bwMode="auto">
          <a:xfrm>
            <a:off x="0" y="1263570"/>
            <a:ext cx="91440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More developed societies:</a:t>
            </a:r>
          </a:p>
          <a:p>
            <a:pPr marL="342900" lvl="0"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latin typeface="+mn-lt"/>
                <a:cs typeface="Arial" charset="0"/>
              </a:rPr>
              <a:t>lower c:  better technology, less labor-intensive enforcement</a:t>
            </a:r>
          </a:p>
          <a:p>
            <a:pPr marL="342900" lvl="0"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latin typeface="+mn-lt"/>
                <a:cs typeface="Arial" charset="0"/>
              </a:rPr>
              <a:t>larger  </a:t>
            </a:r>
            <a:r>
              <a:rPr lang="en-US" sz="3600" dirty="0" err="1">
                <a:latin typeface="+mn-lt"/>
                <a:cs typeface="Arial" charset="0"/>
              </a:rPr>
              <a:t>t</a:t>
            </a:r>
            <a:r>
              <a:rPr lang="en-US" sz="3600" baseline="-25000" dirty="0" err="1">
                <a:cs typeface="Arial" charset="0"/>
              </a:rPr>
              <a:t>c</a:t>
            </a:r>
            <a:r>
              <a:rPr lang="en-US" sz="3600" baseline="-25000" dirty="0">
                <a:cs typeface="Arial" charset="0"/>
              </a:rPr>
              <a:t> </a:t>
            </a:r>
            <a:r>
              <a:rPr lang="en-US" sz="3600" dirty="0">
                <a:cs typeface="Arial" charset="0"/>
              </a:rPr>
              <a:t>– t</a:t>
            </a:r>
            <a:r>
              <a:rPr lang="en-US" sz="3600" baseline="-25000" dirty="0">
                <a:cs typeface="Arial" charset="0"/>
              </a:rPr>
              <a:t>m</a:t>
            </a:r>
            <a:r>
              <a:rPr lang="en-US" sz="3600" dirty="0">
                <a:cs typeface="Arial" charset="0"/>
              </a:rPr>
              <a:t>  :   greater gains from market technologies</a:t>
            </a:r>
          </a:p>
          <a:p>
            <a:pPr marL="800100" lvl="1" indent="-342900" eaLnBrk="0" hangingPunct="0">
              <a:spcBef>
                <a:spcPct val="20000"/>
              </a:spcBef>
              <a:buFont typeface="Arial" pitchFamily="34" charset="0"/>
              <a:buChar char="•"/>
              <a:defRPr/>
            </a:pPr>
            <a:endParaRPr lang="en-US" sz="3600" baseline="-250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Steeper cost line</a:t>
            </a:r>
          </a:p>
          <a:p>
            <a:pPr marL="342900" lvl="0" indent="-342900" eaLnBrk="0" hangingPunct="0">
              <a:spcBef>
                <a:spcPct val="20000"/>
              </a:spcBef>
              <a:buFont typeface="Arial" pitchFamily="34" charset="0"/>
              <a:buChar char="•"/>
              <a:defRPr/>
            </a:pPr>
            <a:endParaRPr lang="en-US" sz="36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505961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E964168-95F4-4FB2-9ABB-D4DFD63C1F10}"/>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5" name="TextBox 24">
                <a:extLst>
                  <a:ext uri="{FF2B5EF4-FFF2-40B4-BE49-F238E27FC236}">
                    <a16:creationId xmlns:a16="http://schemas.microsoft.com/office/drawing/2014/main" id="{AE964168-95F4-4FB2-9ABB-D4DFD63C1F10}"/>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78A2D59-9ACA-4C1A-938B-65D26EFC2A20}"/>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6" name="TextBox 25">
                <a:extLst>
                  <a:ext uri="{FF2B5EF4-FFF2-40B4-BE49-F238E27FC236}">
                    <a16:creationId xmlns:a16="http://schemas.microsoft.com/office/drawing/2014/main" id="{978A2D59-9ACA-4C1A-938B-65D26EFC2A20}"/>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519FF0B-0C72-492E-BFD3-65C72C13AFF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28" name="TextBox 27">
                <a:extLst>
                  <a:ext uri="{FF2B5EF4-FFF2-40B4-BE49-F238E27FC236}">
                    <a16:creationId xmlns:a16="http://schemas.microsoft.com/office/drawing/2014/main" id="{6519FF0B-0C72-492E-BFD3-65C72C13AFF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A7BAEFAD-FF62-4A68-BD7C-66B24FB61A3D}"/>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A7BAEFAD-FF62-4A68-BD7C-66B24FB61A3D}"/>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p:sp>
        <p:nvSpPr>
          <p:cNvPr id="22" name="Freeform 9232">
            <a:extLst>
              <a:ext uri="{FF2B5EF4-FFF2-40B4-BE49-F238E27FC236}">
                <a16:creationId xmlns:a16="http://schemas.microsoft.com/office/drawing/2014/main" id="{F009E901-AE48-46CA-BAD7-07F498F228F0}"/>
              </a:ext>
            </a:extLst>
          </p:cNvPr>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43B4473B-BE37-4449-BDA1-EA746F734AF4}"/>
              </a:ext>
            </a:extLst>
          </p:cNvPr>
          <p:cNvCxnSpPr>
            <a:cxnSpLocks/>
          </p:cNvCxnSpPr>
          <p:nvPr/>
        </p:nvCxnSpPr>
        <p:spPr>
          <a:xfrm flipH="1">
            <a:off x="3807277" y="2568776"/>
            <a:ext cx="1178168" cy="1864471"/>
          </a:xfrm>
          <a:prstGeom prst="straightConnector1">
            <a:avLst/>
          </a:prstGeom>
          <a:ln w="254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0B45B0E-6A98-423D-A6B4-CDE8F81E909A}"/>
              </a:ext>
            </a:extLst>
          </p:cNvPr>
          <p:cNvCxnSpPr>
            <a:cxnSpLocks/>
          </p:cNvCxnSpPr>
          <p:nvPr/>
        </p:nvCxnSpPr>
        <p:spPr>
          <a:xfrm flipH="1" flipV="1">
            <a:off x="1586494" y="833801"/>
            <a:ext cx="2905712" cy="1249930"/>
          </a:xfrm>
          <a:prstGeom prst="straightConnector1">
            <a:avLst/>
          </a:prstGeom>
          <a:ln w="254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0D76D1AA-96AE-4535-952C-F0F043022E54}"/>
              </a:ext>
            </a:extLst>
          </p:cNvPr>
          <p:cNvCxnSpPr>
            <a:cxnSpLocks/>
          </p:cNvCxnSpPr>
          <p:nvPr/>
        </p:nvCxnSpPr>
        <p:spPr>
          <a:xfrm>
            <a:off x="6099434" y="2634899"/>
            <a:ext cx="856175" cy="3097740"/>
          </a:xfrm>
          <a:prstGeom prst="straightConnector1">
            <a:avLst/>
          </a:prstGeom>
          <a:ln w="254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BE2EE8C2-EAE2-4AC1-B987-F818EEFB860A}"/>
              </a:ext>
            </a:extLst>
          </p:cNvPr>
          <p:cNvCxnSpPr/>
          <p:nvPr/>
        </p:nvCxnSpPr>
        <p:spPr>
          <a:xfrm flipH="1">
            <a:off x="3100010" y="2457758"/>
            <a:ext cx="1592350" cy="1477711"/>
          </a:xfrm>
          <a:prstGeom prst="straightConnector1">
            <a:avLst/>
          </a:prstGeom>
          <a:ln w="254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0" name="Arc 39">
            <a:extLst>
              <a:ext uri="{FF2B5EF4-FFF2-40B4-BE49-F238E27FC236}">
                <a16:creationId xmlns:a16="http://schemas.microsoft.com/office/drawing/2014/main" id="{D17528F7-63C7-4EA0-B552-54245BC232D2}"/>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61BCE89C-C3F4-4543-A50E-323065AD4629}"/>
              </a:ext>
            </a:extLst>
          </p:cNvPr>
          <p:cNvSpPr txBox="1"/>
          <p:nvPr/>
        </p:nvSpPr>
        <p:spPr>
          <a:xfrm>
            <a:off x="4492206" y="2045556"/>
            <a:ext cx="2792490" cy="523220"/>
          </a:xfrm>
          <a:prstGeom prst="rect">
            <a:avLst/>
          </a:prstGeom>
          <a:noFill/>
        </p:spPr>
        <p:txBody>
          <a:bodyPr wrap="square" rtlCol="0">
            <a:spAutoFit/>
          </a:bodyPr>
          <a:lstStyle/>
          <a:p>
            <a:r>
              <a:rPr lang="en-US" sz="2800" dirty="0"/>
              <a:t>Potential Optima</a:t>
            </a:r>
          </a:p>
        </p:txBody>
      </p:sp>
      <p:sp>
        <p:nvSpPr>
          <p:cNvPr id="4" name="Oval 3">
            <a:extLst>
              <a:ext uri="{FF2B5EF4-FFF2-40B4-BE49-F238E27FC236}">
                <a16:creationId xmlns:a16="http://schemas.microsoft.com/office/drawing/2014/main" id="{56FBA4BC-1417-478D-8E71-B4CC16F602FF}"/>
              </a:ext>
            </a:extLst>
          </p:cNvPr>
          <p:cNvSpPr>
            <a:spLocks noChangeAspect="1"/>
          </p:cNvSpPr>
          <p:nvPr/>
        </p:nvSpPr>
        <p:spPr>
          <a:xfrm>
            <a:off x="6895641" y="5685921"/>
            <a:ext cx="182879" cy="18288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5" name="Oval 4">
            <a:extLst>
              <a:ext uri="{FF2B5EF4-FFF2-40B4-BE49-F238E27FC236}">
                <a16:creationId xmlns:a16="http://schemas.microsoft.com/office/drawing/2014/main" id="{BDD524DD-E065-1B63-0EE6-B9E51E0FF4F4}"/>
              </a:ext>
            </a:extLst>
          </p:cNvPr>
          <p:cNvSpPr>
            <a:spLocks noChangeAspect="1"/>
          </p:cNvSpPr>
          <p:nvPr/>
        </p:nvSpPr>
        <p:spPr>
          <a:xfrm>
            <a:off x="1428930" y="689486"/>
            <a:ext cx="182879" cy="18288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6" name="TextBox 5">
            <a:extLst>
              <a:ext uri="{FF2B5EF4-FFF2-40B4-BE49-F238E27FC236}">
                <a16:creationId xmlns:a16="http://schemas.microsoft.com/office/drawing/2014/main" id="{3E8D4D66-F64E-ACA7-7DF2-32243DFBE361}"/>
              </a:ext>
            </a:extLst>
          </p:cNvPr>
          <p:cNvSpPr txBox="1"/>
          <p:nvPr/>
        </p:nvSpPr>
        <p:spPr>
          <a:xfrm>
            <a:off x="6839006" y="4656024"/>
            <a:ext cx="1057778"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mark</a:t>
            </a:r>
            <a:endParaRPr lang="en-US" sz="2800" i="1"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7BD1AE62-9E71-D817-29CA-0CAD2E4AFB51}"/>
              </a:ext>
            </a:extLst>
          </p:cNvPr>
          <p:cNvSpPr txBox="1"/>
          <p:nvPr/>
        </p:nvSpPr>
        <p:spPr>
          <a:xfrm>
            <a:off x="2616302" y="110834"/>
            <a:ext cx="963922"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com</a:t>
            </a:r>
            <a:endParaRPr lang="en-US"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0910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B074764-A505-4B20-8D24-AB9B6ADA2201}"/>
              </a:ext>
            </a:extLst>
          </p:cNvPr>
          <p:cNvSpPr>
            <a:spLocks noGrp="1"/>
          </p:cNvSpPr>
          <p:nvPr>
            <p:ph idx="1"/>
          </p:nvPr>
        </p:nvSpPr>
        <p:spPr>
          <a:xfrm>
            <a:off x="219456" y="1272844"/>
            <a:ext cx="8295894" cy="5585155"/>
          </a:xfrm>
        </p:spPr>
        <p:txBody>
          <a:bodyPr>
            <a:normAutofit/>
          </a:bodyPr>
          <a:lstStyle/>
          <a:p>
            <a:r>
              <a:rPr lang="en-US" dirty="0"/>
              <a:t>Market: large population, anonymous</a:t>
            </a:r>
          </a:p>
          <a:p>
            <a:pPr lvl="1"/>
            <a:r>
              <a:rPr lang="en-US" dirty="0"/>
              <a:t>more efficient (economies of scope, scale ...)</a:t>
            </a:r>
          </a:p>
          <a:p>
            <a:pPr lvl="1"/>
            <a:r>
              <a:rPr lang="en-US" dirty="0"/>
              <a:t>“one-shot” transactions, needs third-party policing (costly)</a:t>
            </a:r>
          </a:p>
          <a:p>
            <a:endParaRPr lang="en-US" dirty="0"/>
          </a:p>
          <a:p>
            <a:r>
              <a:rPr lang="en-US" dirty="0"/>
              <a:t>Community: limited size, non-anonymous</a:t>
            </a:r>
          </a:p>
          <a:p>
            <a:pPr lvl="1"/>
            <a:r>
              <a:rPr lang="en-US" dirty="0"/>
              <a:t>less efficient</a:t>
            </a:r>
          </a:p>
          <a:p>
            <a:pPr lvl="1"/>
            <a:r>
              <a:rPr lang="en-US" dirty="0"/>
              <a:t>repeated relationship, can be self-enforcing</a:t>
            </a:r>
          </a:p>
          <a:p>
            <a:endParaRPr lang="en-US" dirty="0"/>
          </a:p>
          <a:p>
            <a:r>
              <a:rPr lang="en-US" dirty="0"/>
              <a:t>How do incentives interact when both are present?</a:t>
            </a:r>
          </a:p>
        </p:txBody>
      </p:sp>
      <p:pic>
        <p:nvPicPr>
          <p:cNvPr id="4" name="Picture 5" descr="euler-tour2">
            <a:extLst>
              <a:ext uri="{FF2B5EF4-FFF2-40B4-BE49-F238E27FC236}">
                <a16:creationId xmlns:a16="http://schemas.microsoft.com/office/drawing/2014/main" id="{9A680BC4-A927-44C1-9072-E48CADF6DE5C}"/>
              </a:ext>
            </a:extLst>
          </p:cNvPr>
          <p:cNvPicPr>
            <a:picLocks noChangeAspect="1" noChangeArrowheads="1"/>
          </p:cNvPicPr>
          <p:nvPr/>
        </p:nvPicPr>
        <p:blipFill>
          <a:blip r:embed="rId2" cstate="print"/>
          <a:srcRect/>
          <a:stretch>
            <a:fillRect/>
          </a:stretch>
        </p:blipFill>
        <p:spPr bwMode="auto">
          <a:xfrm>
            <a:off x="7518400" y="0"/>
            <a:ext cx="1600200" cy="1371600"/>
          </a:xfrm>
          <a:prstGeom prst="rect">
            <a:avLst/>
          </a:prstGeom>
          <a:noFill/>
          <a:ln w="9525">
            <a:noFill/>
            <a:miter lim="800000"/>
            <a:headEnd/>
            <a:tailEnd/>
          </a:ln>
        </p:spPr>
      </p:pic>
      <p:sp>
        <p:nvSpPr>
          <p:cNvPr id="5" name="Rectangle 2">
            <a:extLst>
              <a:ext uri="{FF2B5EF4-FFF2-40B4-BE49-F238E27FC236}">
                <a16:creationId xmlns:a16="http://schemas.microsoft.com/office/drawing/2014/main" id="{2CBBC4CD-F542-4832-9E27-AE1C13CB9ABE}"/>
              </a:ext>
            </a:extLst>
          </p:cNvPr>
          <p:cNvSpPr txBox="1">
            <a:spLocks noChangeArrowheads="1"/>
          </p:cNvSpPr>
          <p:nvPr/>
        </p:nvSpPr>
        <p:spPr>
          <a:xfrm>
            <a:off x="609600" y="152400"/>
            <a:ext cx="6369934" cy="914400"/>
          </a:xfrm>
          <a:prstGeom prst="rect">
            <a:avLst/>
          </a:prstGeom>
          <a:noFill/>
          <a:ln>
            <a:solidFill>
              <a:srgbClr val="0000FF"/>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latin typeface="+mn-lt"/>
              </a:rPr>
              <a:t>Markets vs Community</a:t>
            </a:r>
          </a:p>
        </p:txBody>
      </p:sp>
    </p:spTree>
    <p:extLst>
      <p:ext uri="{BB962C8B-B14F-4D97-AF65-F5344CB8AC3E}">
        <p14:creationId xmlns:p14="http://schemas.microsoft.com/office/powerpoint/2010/main" val="480168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cxnSp>
        <p:nvCxnSpPr>
          <p:cNvPr id="37" name="Straight Arrow Connector 36"/>
          <p:cNvCxnSpPr>
            <a:cxnSpLocks/>
            <a:stCxn id="31" idx="1"/>
            <a:endCxn id="3" idx="6"/>
          </p:cNvCxnSpPr>
          <p:nvPr/>
        </p:nvCxnSpPr>
        <p:spPr>
          <a:xfrm flipH="1" flipV="1">
            <a:off x="1606707" y="785003"/>
            <a:ext cx="1984632" cy="589682"/>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7" name="Straight Connector 6"/>
          <p:cNvCxnSpPr/>
          <p:nvPr/>
        </p:nvCxnSpPr>
        <p:spPr>
          <a:xfrm>
            <a:off x="1385122" y="395848"/>
            <a:ext cx="2326100" cy="5769848"/>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544881" y="634040"/>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1425062" y="785002"/>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Arc 21">
            <a:extLst>
              <a:ext uri="{FF2B5EF4-FFF2-40B4-BE49-F238E27FC236}">
                <a16:creationId xmlns:a16="http://schemas.microsoft.com/office/drawing/2014/main" id="{64BFC79F-97E9-45CB-99B8-51A8B15A3584}"/>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DB07759-1B6A-4FB2-88B7-2B6F3106490D}"/>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6" name="TextBox 25">
                <a:extLst>
                  <a:ext uri="{FF2B5EF4-FFF2-40B4-BE49-F238E27FC236}">
                    <a16:creationId xmlns:a16="http://schemas.microsoft.com/office/drawing/2014/main" id="{4DB07759-1B6A-4FB2-88B7-2B6F3106490D}"/>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82FE8A4A-25FE-4854-9557-0F42E11D3C57}"/>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9" name="TextBox 28">
                <a:extLst>
                  <a:ext uri="{FF2B5EF4-FFF2-40B4-BE49-F238E27FC236}">
                    <a16:creationId xmlns:a16="http://schemas.microsoft.com/office/drawing/2014/main" id="{82FE8A4A-25FE-4854-9557-0F42E11D3C57}"/>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D486850A-AFE6-4977-863E-D42C4DDBA69A}"/>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0" name="TextBox 29">
                <a:extLst>
                  <a:ext uri="{FF2B5EF4-FFF2-40B4-BE49-F238E27FC236}">
                    <a16:creationId xmlns:a16="http://schemas.microsoft.com/office/drawing/2014/main" id="{D486850A-AFE6-4977-863E-D42C4DDBA69A}"/>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E3E67326-2BA1-407D-88C9-B2590A90D2F5}"/>
              </a:ext>
            </a:extLst>
          </p:cNvPr>
          <p:cNvSpPr txBox="1"/>
          <p:nvPr/>
        </p:nvSpPr>
        <p:spPr>
          <a:xfrm>
            <a:off x="3591339" y="1113075"/>
            <a:ext cx="1776072" cy="523220"/>
          </a:xfrm>
          <a:prstGeom prst="rect">
            <a:avLst/>
          </a:prstGeom>
          <a:noFill/>
        </p:spPr>
        <p:txBody>
          <a:bodyPr wrap="square" rtlCol="0">
            <a:spAutoFit/>
          </a:bodyPr>
          <a:lstStyle/>
          <a:p>
            <a:r>
              <a:rPr lang="en-US" sz="2800" dirty="0"/>
              <a:t>All</a:t>
            </a:r>
            <a:r>
              <a:rPr lang="zh-CN" altLang="en-US" sz="2800" dirty="0"/>
              <a:t> </a:t>
            </a:r>
            <a:r>
              <a:rPr lang="en-US" altLang="zh-CN" sz="2800" dirty="0"/>
              <a:t>market</a:t>
            </a:r>
            <a:endParaRPr lang="en-US" sz="2800" dirty="0"/>
          </a:p>
        </p:txBody>
      </p:sp>
      <p:sp>
        <p:nvSpPr>
          <p:cNvPr id="5" name="TextBox 4">
            <a:extLst>
              <a:ext uri="{FF2B5EF4-FFF2-40B4-BE49-F238E27FC236}">
                <a16:creationId xmlns:a16="http://schemas.microsoft.com/office/drawing/2014/main" id="{20162B08-3BB4-D0A0-B944-938A2DDE8A8E}"/>
              </a:ext>
            </a:extLst>
          </p:cNvPr>
          <p:cNvSpPr txBox="1"/>
          <p:nvPr/>
        </p:nvSpPr>
        <p:spPr>
          <a:xfrm>
            <a:off x="2627417" y="5392"/>
            <a:ext cx="963922"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com</a:t>
            </a:r>
            <a:endParaRPr lang="en-US" sz="2800" i="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B0836711-5F91-7EFF-602F-678066EBE21A}"/>
              </a:ext>
            </a:extLst>
          </p:cNvPr>
          <p:cNvSpPr txBox="1"/>
          <p:nvPr/>
        </p:nvSpPr>
        <p:spPr>
          <a:xfrm>
            <a:off x="6836242" y="4982264"/>
            <a:ext cx="1057778"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mark</a:t>
            </a:r>
            <a:endParaRPr lang="en-US" sz="28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0AF74D16-7BAA-5D5D-80C0-285B76CA8449}"/>
                  </a:ext>
                </a:extLst>
              </p:cNvPr>
              <p:cNvSpPr txBox="1"/>
              <p:nvPr/>
            </p:nvSpPr>
            <p:spPr>
              <a:xfrm>
                <a:off x="4572000" y="2045915"/>
                <a:ext cx="2581475" cy="954107"/>
              </a:xfrm>
              <a:prstGeom prst="rect">
                <a:avLst/>
              </a:prstGeom>
              <a:noFill/>
            </p:spPr>
            <p:txBody>
              <a:bodyPr wrap="square" rtlCol="0">
                <a:spAutoFit/>
              </a:bodyPr>
              <a:lstStyle/>
              <a:p>
                <a:r>
                  <a:rPr lang="en-US" sz="2800" b="0" dirty="0">
                    <a:cs typeface="Times New Roman" panose="02020603050405020304" pitchFamily="18" charset="0"/>
                  </a:rPr>
                  <a:t>Maximizing welfare </a:t>
                </a:r>
                <a14:m>
                  <m:oMath xmlns:m="http://schemas.openxmlformats.org/officeDocument/2006/math">
                    <m:r>
                      <m:rPr>
                        <m:sty m:val="p"/>
                      </m:rPr>
                      <a:rPr lang="en-US" sz="2800" b="0" i="0" smtClean="0">
                        <a:solidFill>
                          <a:schemeClr val="accent6">
                            <a:lumMod val="75000"/>
                          </a:schemeClr>
                        </a:solidFill>
                        <a:latin typeface="Cambria Math" panose="02040503050406030204" pitchFamily="18" charset="0"/>
                        <a:cs typeface="Times New Roman" panose="02020603050405020304" pitchFamily="18" charset="0"/>
                      </a:rPr>
                      <m:t>Π</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𝜙</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𝑞</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oMath>
                </a14:m>
                <a:endParaRPr lang="en-US" sz="2800" i="1" dirty="0">
                  <a:latin typeface="Times New Roman" panose="02020603050405020304" pitchFamily="18" charset="0"/>
                  <a:cs typeface="Times New Roman" panose="02020603050405020304" pitchFamily="18" charset="0"/>
                </a:endParaRPr>
              </a:p>
            </p:txBody>
          </p:sp>
        </mc:Choice>
        <mc:Fallback xmlns="">
          <p:sp>
            <p:nvSpPr>
              <p:cNvPr id="9" name="TextBox 8">
                <a:extLst>
                  <a:ext uri="{FF2B5EF4-FFF2-40B4-BE49-F238E27FC236}">
                    <a16:creationId xmlns:a16="http://schemas.microsoft.com/office/drawing/2014/main" id="{0AF74D16-7BAA-5D5D-80C0-285B76CA8449}"/>
                  </a:ext>
                </a:extLst>
              </p:cNvPr>
              <p:cNvSpPr txBox="1">
                <a:spLocks noRot="1" noChangeAspect="1" noMove="1" noResize="1" noEditPoints="1" noAdjustHandles="1" noChangeArrowheads="1" noChangeShapeType="1" noTextEdit="1"/>
              </p:cNvSpPr>
              <p:nvPr/>
            </p:nvSpPr>
            <p:spPr>
              <a:xfrm>
                <a:off x="4572000" y="2045915"/>
                <a:ext cx="2581475" cy="954107"/>
              </a:xfrm>
              <a:prstGeom prst="rect">
                <a:avLst/>
              </a:prstGeom>
              <a:blipFill>
                <a:blip r:embed="rId7"/>
                <a:stretch>
                  <a:fillRect l="-5392" t="-6579" b="-17105"/>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8FC32D06-82C6-44A3-80C0-FF711F17D139}"/>
              </a:ext>
            </a:extLst>
          </p:cNvPr>
          <p:cNvSpPr txBox="1"/>
          <p:nvPr/>
        </p:nvSpPr>
        <p:spPr>
          <a:xfrm>
            <a:off x="4014195" y="158313"/>
            <a:ext cx="4572000" cy="523220"/>
          </a:xfrm>
          <a:prstGeom prst="rect">
            <a:avLst/>
          </a:prstGeom>
          <a:noFill/>
        </p:spPr>
        <p:txBody>
          <a:bodyPr wrap="square">
            <a:spAutoFit/>
          </a:bodyPr>
          <a:lstStyle/>
          <a:p>
            <a:r>
              <a:rPr kumimoji="0" lang="en-US" altLang="zh-CN" sz="2800" b="1" i="0" u="none" strike="noStrike" kern="1200" cap="none" spc="0" normalizeH="0" baseline="0" noProof="0" dirty="0">
                <a:ln>
                  <a:noFill/>
                </a:ln>
                <a:effectLst/>
                <a:uLnTx/>
                <a:uFillTx/>
                <a:latin typeface="Calibri"/>
                <a:ea typeface="+mn-ea"/>
                <a:cs typeface="+mn-cs"/>
              </a:rPr>
              <a:t>Low c, high ( </a:t>
            </a:r>
            <a:r>
              <a:rPr kumimoji="0" lang="en-US" altLang="zh-CN" sz="2800" b="1" i="0" u="none" strike="noStrike" kern="1200" cap="none" spc="0" normalizeH="0" baseline="0" noProof="0" dirty="0" err="1">
                <a:ln>
                  <a:noFill/>
                </a:ln>
                <a:effectLst/>
                <a:uLnTx/>
                <a:uFillTx/>
                <a:latin typeface="Calibri"/>
                <a:ea typeface="+mn-ea"/>
                <a:cs typeface="+mn-cs"/>
              </a:rPr>
              <a:t>t</a:t>
            </a:r>
            <a:r>
              <a:rPr kumimoji="0" lang="en-US" altLang="zh-CN" sz="2800" b="1" i="0" u="none" strike="noStrike" kern="1200" cap="none" spc="0" normalizeH="0" baseline="-25000" noProof="0" dirty="0" err="1">
                <a:ln>
                  <a:noFill/>
                </a:ln>
                <a:effectLst/>
                <a:uLnTx/>
                <a:uFillTx/>
                <a:latin typeface="Calibri"/>
                <a:ea typeface="+mn-ea"/>
                <a:cs typeface="+mn-cs"/>
              </a:rPr>
              <a:t>c</a:t>
            </a:r>
            <a:r>
              <a:rPr kumimoji="0" lang="en-US" altLang="zh-CN" sz="2800" b="1" i="0" u="none" strike="noStrike" kern="1200" cap="none" spc="0" normalizeH="0" baseline="0" noProof="0" dirty="0">
                <a:ln>
                  <a:noFill/>
                </a:ln>
                <a:effectLst/>
                <a:uLnTx/>
                <a:uFillTx/>
                <a:latin typeface="Calibri"/>
                <a:ea typeface="+mn-ea"/>
                <a:cs typeface="+mn-cs"/>
              </a:rPr>
              <a:t> – t</a:t>
            </a:r>
            <a:r>
              <a:rPr kumimoji="0" lang="en-US" altLang="zh-CN" sz="2800" b="1" i="0" u="none" strike="noStrike" kern="1200" cap="none" spc="0" normalizeH="0" baseline="-25000" noProof="0" dirty="0">
                <a:ln>
                  <a:noFill/>
                </a:ln>
                <a:effectLst/>
                <a:uLnTx/>
                <a:uFillTx/>
                <a:latin typeface="Calibri"/>
                <a:ea typeface="+mn-ea"/>
                <a:cs typeface="+mn-cs"/>
              </a:rPr>
              <a:t>m</a:t>
            </a:r>
            <a:r>
              <a:rPr kumimoji="0" lang="en-US" altLang="zh-CN" sz="2800" b="1" i="0" u="none" strike="noStrike" kern="1200" cap="none" spc="0" normalizeH="0" baseline="0" noProof="0" dirty="0">
                <a:ln>
                  <a:noFill/>
                </a:ln>
                <a:effectLst/>
                <a:uLnTx/>
                <a:uFillTx/>
                <a:latin typeface="Calibri"/>
                <a:ea typeface="+mn-ea"/>
                <a:cs typeface="+mn-cs"/>
              </a:rPr>
              <a:t>): </a:t>
            </a:r>
            <a:endParaRPr lang="zh-CN" altLang="en-US" b="1" dirty="0"/>
          </a:p>
        </p:txBody>
      </p:sp>
    </p:spTree>
    <p:extLst>
      <p:ext uri="{BB962C8B-B14F-4D97-AF65-F5344CB8AC3E}">
        <p14:creationId xmlns:p14="http://schemas.microsoft.com/office/powerpoint/2010/main" val="11732935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7" name="Straight Arrow Connector 36"/>
          <p:cNvCxnSpPr>
            <a:cxnSpLocks/>
          </p:cNvCxnSpPr>
          <p:nvPr/>
        </p:nvCxnSpPr>
        <p:spPr>
          <a:xfrm flipH="1">
            <a:off x="2984739" y="3409643"/>
            <a:ext cx="805383" cy="4712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9" name="Arc 28">
            <a:extLst>
              <a:ext uri="{FF2B5EF4-FFF2-40B4-BE49-F238E27FC236}">
                <a16:creationId xmlns:a16="http://schemas.microsoft.com/office/drawing/2014/main" id="{97BF11A9-BD5D-419F-8CBA-F94FA31CF6C1}"/>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7964029F-7A18-467B-85C7-BE0CCD98F7D6}"/>
              </a:ext>
            </a:extLst>
          </p:cNvPr>
          <p:cNvCxnSpPr/>
          <p:nvPr/>
        </p:nvCxnSpPr>
        <p:spPr>
          <a:xfrm>
            <a:off x="1357805" y="1128406"/>
            <a:ext cx="3050293" cy="5255211"/>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2026163-BB46-4ED0-ADAF-7A6359BB4340}"/>
              </a:ext>
            </a:extLst>
          </p:cNvPr>
          <p:cNvCxnSpPr/>
          <p:nvPr/>
        </p:nvCxnSpPr>
        <p:spPr>
          <a:xfrm>
            <a:off x="2976113" y="3769349"/>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235B0D6-B91C-4E3F-80C9-1D87592DA9E3}"/>
              </a:ext>
            </a:extLst>
          </p:cNvPr>
          <p:cNvCxnSpPr/>
          <p:nvPr/>
        </p:nvCxnSpPr>
        <p:spPr>
          <a:xfrm flipH="1" flipV="1">
            <a:off x="2817042" y="3924624"/>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ED538854-6CE4-426D-BA52-C58EB4DE0005}"/>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4" name="TextBox 33">
                <a:extLst>
                  <a:ext uri="{FF2B5EF4-FFF2-40B4-BE49-F238E27FC236}">
                    <a16:creationId xmlns:a16="http://schemas.microsoft.com/office/drawing/2014/main" id="{ED538854-6CE4-426D-BA52-C58EB4DE0005}"/>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F3A82803-CBA1-45CF-A19E-7A6D8952C5B2}"/>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5" name="TextBox 34">
                <a:extLst>
                  <a:ext uri="{FF2B5EF4-FFF2-40B4-BE49-F238E27FC236}">
                    <a16:creationId xmlns:a16="http://schemas.microsoft.com/office/drawing/2014/main" id="{F3A82803-CBA1-45CF-A19E-7A6D8952C5B2}"/>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F9A335BB-00F8-46AC-B10F-D18610EF4E4E}"/>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6" name="TextBox 35">
                <a:extLst>
                  <a:ext uri="{FF2B5EF4-FFF2-40B4-BE49-F238E27FC236}">
                    <a16:creationId xmlns:a16="http://schemas.microsoft.com/office/drawing/2014/main" id="{F9A335BB-00F8-46AC-B10F-D18610EF4E4E}"/>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1F93ACA8-1856-B4EE-1754-619D437ADFFD}"/>
              </a:ext>
            </a:extLst>
          </p:cNvPr>
          <p:cNvSpPr txBox="1"/>
          <p:nvPr/>
        </p:nvSpPr>
        <p:spPr>
          <a:xfrm>
            <a:off x="3838120" y="3167390"/>
            <a:ext cx="3252416" cy="523220"/>
          </a:xfrm>
          <a:prstGeom prst="rect">
            <a:avLst/>
          </a:prstGeom>
          <a:noFill/>
        </p:spPr>
        <p:txBody>
          <a:bodyPr wrap="square" rtlCol="0">
            <a:spAutoFit/>
          </a:bodyPr>
          <a:lstStyle/>
          <a:p>
            <a:r>
              <a:rPr lang="en-US" sz="2800" dirty="0"/>
              <a:t>Mix</a:t>
            </a:r>
            <a:r>
              <a:rPr lang="en-US" altLang="zh-CN" sz="2800" dirty="0"/>
              <a:t>-minimal</a:t>
            </a:r>
            <a:endParaRPr lang="en-US" sz="2800" dirty="0"/>
          </a:p>
        </p:txBody>
      </p:sp>
      <p:sp>
        <p:nvSpPr>
          <p:cNvPr id="4" name="TextBox 3">
            <a:extLst>
              <a:ext uri="{FF2B5EF4-FFF2-40B4-BE49-F238E27FC236}">
                <a16:creationId xmlns:a16="http://schemas.microsoft.com/office/drawing/2014/main" id="{A5717D15-29A0-2B38-8E6E-F96A10318EBC}"/>
              </a:ext>
            </a:extLst>
          </p:cNvPr>
          <p:cNvSpPr txBox="1"/>
          <p:nvPr/>
        </p:nvSpPr>
        <p:spPr>
          <a:xfrm>
            <a:off x="2627417" y="5392"/>
            <a:ext cx="963922"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com</a:t>
            </a:r>
            <a:endParaRPr lang="en-US" sz="2800" i="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97D3C18F-0024-7CA6-F3D4-8F2529DE763B}"/>
              </a:ext>
            </a:extLst>
          </p:cNvPr>
          <p:cNvSpPr txBox="1"/>
          <p:nvPr/>
        </p:nvSpPr>
        <p:spPr>
          <a:xfrm>
            <a:off x="6836242" y="4982264"/>
            <a:ext cx="1057778"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mark</a:t>
            </a:r>
            <a:endParaRPr lang="en-US" sz="28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16D5928-FE65-5188-7064-C519BFCEA34A}"/>
                  </a:ext>
                </a:extLst>
              </p:cNvPr>
              <p:cNvSpPr txBox="1"/>
              <p:nvPr/>
            </p:nvSpPr>
            <p:spPr>
              <a:xfrm>
                <a:off x="4478140" y="1721002"/>
                <a:ext cx="2581475" cy="954107"/>
              </a:xfrm>
              <a:prstGeom prst="rect">
                <a:avLst/>
              </a:prstGeom>
              <a:noFill/>
            </p:spPr>
            <p:txBody>
              <a:bodyPr wrap="square" rtlCol="0">
                <a:spAutoFit/>
              </a:bodyPr>
              <a:lstStyle/>
              <a:p>
                <a:r>
                  <a:rPr lang="en-US" sz="2800" b="0" dirty="0">
                    <a:cs typeface="Times New Roman" panose="02020603050405020304" pitchFamily="18" charset="0"/>
                  </a:rPr>
                  <a:t>Maximizing welfare </a:t>
                </a:r>
                <a14:m>
                  <m:oMath xmlns:m="http://schemas.openxmlformats.org/officeDocument/2006/math">
                    <m:r>
                      <m:rPr>
                        <m:sty m:val="p"/>
                      </m:rPr>
                      <a:rPr lang="en-US" sz="2800" b="0" i="0" smtClean="0">
                        <a:solidFill>
                          <a:schemeClr val="accent6">
                            <a:lumMod val="75000"/>
                          </a:schemeClr>
                        </a:solidFill>
                        <a:latin typeface="Cambria Math" panose="02040503050406030204" pitchFamily="18" charset="0"/>
                        <a:cs typeface="Times New Roman" panose="02020603050405020304" pitchFamily="18" charset="0"/>
                      </a:rPr>
                      <m:t>Π</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𝜙</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𝑞</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oMath>
                </a14:m>
                <a:endParaRPr lang="en-US" sz="2800" i="1" dirty="0">
                  <a:latin typeface="Times New Roman" panose="02020603050405020304" pitchFamily="18" charset="0"/>
                  <a:cs typeface="Times New Roman" panose="02020603050405020304" pitchFamily="18" charset="0"/>
                </a:endParaRPr>
              </a:p>
            </p:txBody>
          </p:sp>
        </mc:Choice>
        <mc:Fallback xmlns="">
          <p:sp>
            <p:nvSpPr>
              <p:cNvPr id="7" name="TextBox 6">
                <a:extLst>
                  <a:ext uri="{FF2B5EF4-FFF2-40B4-BE49-F238E27FC236}">
                    <a16:creationId xmlns:a16="http://schemas.microsoft.com/office/drawing/2014/main" id="{616D5928-FE65-5188-7064-C519BFCEA34A}"/>
                  </a:ext>
                </a:extLst>
              </p:cNvPr>
              <p:cNvSpPr txBox="1">
                <a:spLocks noRot="1" noChangeAspect="1" noMove="1" noResize="1" noEditPoints="1" noAdjustHandles="1" noChangeArrowheads="1" noChangeShapeType="1" noTextEdit="1"/>
              </p:cNvSpPr>
              <p:nvPr/>
            </p:nvSpPr>
            <p:spPr>
              <a:xfrm>
                <a:off x="4478140" y="1721002"/>
                <a:ext cx="2581475" cy="954107"/>
              </a:xfrm>
              <a:prstGeom prst="rect">
                <a:avLst/>
              </a:prstGeom>
              <a:blipFill>
                <a:blip r:embed="rId7"/>
                <a:stretch>
                  <a:fillRect l="-4902" t="-6579" b="-17105"/>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4371E6F2-5E77-4313-B360-3A3DC809C500}"/>
              </a:ext>
            </a:extLst>
          </p:cNvPr>
          <p:cNvSpPr txBox="1"/>
          <p:nvPr/>
        </p:nvSpPr>
        <p:spPr>
          <a:xfrm>
            <a:off x="4014195" y="158313"/>
            <a:ext cx="4572000" cy="523220"/>
          </a:xfrm>
          <a:prstGeom prst="rect">
            <a:avLst/>
          </a:prstGeom>
          <a:noFill/>
        </p:spPr>
        <p:txBody>
          <a:bodyPr wrap="square">
            <a:spAutoFit/>
          </a:bodyPr>
          <a:lstStyle/>
          <a:p>
            <a:r>
              <a:rPr kumimoji="0" lang="en-US" altLang="zh-CN" sz="2800" b="1" i="0" u="none" strike="noStrike" kern="1200" cap="none" spc="0" normalizeH="0" baseline="0" noProof="0" dirty="0">
                <a:ln>
                  <a:noFill/>
                </a:ln>
                <a:effectLst/>
                <a:uLnTx/>
                <a:uFillTx/>
                <a:latin typeface="Calibri"/>
                <a:ea typeface="+mn-ea"/>
                <a:cs typeface="+mn-cs"/>
              </a:rPr>
              <a:t>Med-low c:</a:t>
            </a:r>
            <a:endParaRPr lang="zh-CN" altLang="en-US" b="1" dirty="0"/>
          </a:p>
        </p:txBody>
      </p:sp>
    </p:spTree>
    <p:extLst>
      <p:ext uri="{BB962C8B-B14F-4D97-AF65-F5344CB8AC3E}">
        <p14:creationId xmlns:p14="http://schemas.microsoft.com/office/powerpoint/2010/main" val="40068930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9" name="Arc 28">
            <a:extLst>
              <a:ext uri="{FF2B5EF4-FFF2-40B4-BE49-F238E27FC236}">
                <a16:creationId xmlns:a16="http://schemas.microsoft.com/office/drawing/2014/main" id="{1540B565-E251-4FF1-829D-E12E39ECDBE7}"/>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4DB77C23-51A8-4C51-8388-04335FFB6E72}"/>
              </a:ext>
            </a:extLst>
          </p:cNvPr>
          <p:cNvCxnSpPr>
            <a:cxnSpLocks/>
          </p:cNvCxnSpPr>
          <p:nvPr/>
        </p:nvCxnSpPr>
        <p:spPr>
          <a:xfrm>
            <a:off x="1249980" y="3008243"/>
            <a:ext cx="5431934" cy="3319429"/>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2C8F9E3-F050-40C0-967E-DD85D1E9B725}"/>
              </a:ext>
            </a:extLst>
          </p:cNvPr>
          <p:cNvCxnSpPr/>
          <p:nvPr/>
        </p:nvCxnSpPr>
        <p:spPr>
          <a:xfrm>
            <a:off x="3441940" y="4193611"/>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F144BFB-F426-4F96-8834-586CDAFC037A}"/>
              </a:ext>
            </a:extLst>
          </p:cNvPr>
          <p:cNvCxnSpPr>
            <a:cxnSpLocks/>
          </p:cNvCxnSpPr>
          <p:nvPr/>
        </p:nvCxnSpPr>
        <p:spPr>
          <a:xfrm flipH="1" flipV="1">
            <a:off x="3324131" y="4344839"/>
            <a:ext cx="270211"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8D3EA33-E793-44BF-9D0A-3FEDACD54511}"/>
              </a:ext>
            </a:extLst>
          </p:cNvPr>
          <p:cNvCxnSpPr>
            <a:cxnSpLocks/>
          </p:cNvCxnSpPr>
          <p:nvPr/>
        </p:nvCxnSpPr>
        <p:spPr>
          <a:xfrm flipH="1">
            <a:off x="3441940" y="3454888"/>
            <a:ext cx="983410" cy="88419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AC164C02-EF24-40DC-B732-972A205383A3}"/>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4" name="TextBox 33">
                <a:extLst>
                  <a:ext uri="{FF2B5EF4-FFF2-40B4-BE49-F238E27FC236}">
                    <a16:creationId xmlns:a16="http://schemas.microsoft.com/office/drawing/2014/main" id="{AC164C02-EF24-40DC-B732-972A205383A3}"/>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44FA5CBE-D343-4DEA-8FFC-168E2E56A782}"/>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6" name="TextBox 35">
                <a:extLst>
                  <a:ext uri="{FF2B5EF4-FFF2-40B4-BE49-F238E27FC236}">
                    <a16:creationId xmlns:a16="http://schemas.microsoft.com/office/drawing/2014/main" id="{44FA5CBE-D343-4DEA-8FFC-168E2E56A782}"/>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22D8590-1F37-462C-B73E-9872A041F669}"/>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7" name="TextBox 36">
                <a:extLst>
                  <a:ext uri="{FF2B5EF4-FFF2-40B4-BE49-F238E27FC236}">
                    <a16:creationId xmlns:a16="http://schemas.microsoft.com/office/drawing/2014/main" id="{122D8590-1F37-462C-B73E-9872A041F669}"/>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82E02F25-D860-7E7F-1B27-4A3F48EA66DB}"/>
              </a:ext>
            </a:extLst>
          </p:cNvPr>
          <p:cNvSpPr txBox="1"/>
          <p:nvPr/>
        </p:nvSpPr>
        <p:spPr>
          <a:xfrm>
            <a:off x="4425350" y="2866570"/>
            <a:ext cx="2558077" cy="523220"/>
          </a:xfrm>
          <a:prstGeom prst="rect">
            <a:avLst/>
          </a:prstGeom>
          <a:noFill/>
        </p:spPr>
        <p:txBody>
          <a:bodyPr wrap="square" rtlCol="0">
            <a:spAutoFit/>
          </a:bodyPr>
          <a:lstStyle/>
          <a:p>
            <a:r>
              <a:rPr lang="en-US" sz="2800" dirty="0"/>
              <a:t>Mix-high</a:t>
            </a:r>
          </a:p>
        </p:txBody>
      </p:sp>
      <p:sp>
        <p:nvSpPr>
          <p:cNvPr id="4" name="TextBox 3">
            <a:extLst>
              <a:ext uri="{FF2B5EF4-FFF2-40B4-BE49-F238E27FC236}">
                <a16:creationId xmlns:a16="http://schemas.microsoft.com/office/drawing/2014/main" id="{E958A2C0-B5A7-EC5E-8382-A6E8BF876555}"/>
              </a:ext>
            </a:extLst>
          </p:cNvPr>
          <p:cNvSpPr txBox="1"/>
          <p:nvPr/>
        </p:nvSpPr>
        <p:spPr>
          <a:xfrm>
            <a:off x="2627417" y="5392"/>
            <a:ext cx="963922"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com</a:t>
            </a:r>
            <a:endParaRPr lang="en-US" sz="2800" i="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1DB08E8A-0DE2-C286-1D99-A205700DD96D}"/>
              </a:ext>
            </a:extLst>
          </p:cNvPr>
          <p:cNvSpPr txBox="1"/>
          <p:nvPr/>
        </p:nvSpPr>
        <p:spPr>
          <a:xfrm>
            <a:off x="6836242" y="4982264"/>
            <a:ext cx="1057778"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mark</a:t>
            </a:r>
            <a:endParaRPr lang="en-US" sz="28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9BFE301-ED6B-2520-BB54-63F894261DE5}"/>
                  </a:ext>
                </a:extLst>
              </p:cNvPr>
              <p:cNvSpPr txBox="1"/>
              <p:nvPr/>
            </p:nvSpPr>
            <p:spPr>
              <a:xfrm>
                <a:off x="4491943" y="1515651"/>
                <a:ext cx="2581475" cy="954107"/>
              </a:xfrm>
              <a:prstGeom prst="rect">
                <a:avLst/>
              </a:prstGeom>
              <a:noFill/>
            </p:spPr>
            <p:txBody>
              <a:bodyPr wrap="square" rtlCol="0">
                <a:spAutoFit/>
              </a:bodyPr>
              <a:lstStyle/>
              <a:p>
                <a:r>
                  <a:rPr lang="en-US" sz="2800" b="0" dirty="0">
                    <a:cs typeface="Times New Roman" panose="02020603050405020304" pitchFamily="18" charset="0"/>
                  </a:rPr>
                  <a:t>Maximizing welfare </a:t>
                </a:r>
                <a14:m>
                  <m:oMath xmlns:m="http://schemas.openxmlformats.org/officeDocument/2006/math">
                    <m:r>
                      <m:rPr>
                        <m:sty m:val="p"/>
                      </m:rPr>
                      <a:rPr lang="en-US" sz="2800" b="0" i="0" smtClean="0">
                        <a:solidFill>
                          <a:schemeClr val="accent6">
                            <a:lumMod val="75000"/>
                          </a:schemeClr>
                        </a:solidFill>
                        <a:latin typeface="Cambria Math" panose="02040503050406030204" pitchFamily="18" charset="0"/>
                        <a:cs typeface="Times New Roman" panose="02020603050405020304" pitchFamily="18" charset="0"/>
                      </a:rPr>
                      <m:t>Π</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𝜙</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𝑞</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oMath>
                </a14:m>
                <a:endParaRPr lang="en-US" sz="2800" i="1" dirty="0">
                  <a:latin typeface="Times New Roman" panose="02020603050405020304" pitchFamily="18" charset="0"/>
                  <a:cs typeface="Times New Roman" panose="02020603050405020304" pitchFamily="18" charset="0"/>
                </a:endParaRPr>
              </a:p>
            </p:txBody>
          </p:sp>
        </mc:Choice>
        <mc:Fallback xmlns="">
          <p:sp>
            <p:nvSpPr>
              <p:cNvPr id="6" name="TextBox 5">
                <a:extLst>
                  <a:ext uri="{FF2B5EF4-FFF2-40B4-BE49-F238E27FC236}">
                    <a16:creationId xmlns:a16="http://schemas.microsoft.com/office/drawing/2014/main" id="{D9BFE301-ED6B-2520-BB54-63F894261DE5}"/>
                  </a:ext>
                </a:extLst>
              </p:cNvPr>
              <p:cNvSpPr txBox="1">
                <a:spLocks noRot="1" noChangeAspect="1" noMove="1" noResize="1" noEditPoints="1" noAdjustHandles="1" noChangeArrowheads="1" noChangeShapeType="1" noTextEdit="1"/>
              </p:cNvSpPr>
              <p:nvPr/>
            </p:nvSpPr>
            <p:spPr>
              <a:xfrm>
                <a:off x="4491943" y="1515651"/>
                <a:ext cx="2581475" cy="954107"/>
              </a:xfrm>
              <a:prstGeom prst="rect">
                <a:avLst/>
              </a:prstGeom>
              <a:blipFill>
                <a:blip r:embed="rId7"/>
                <a:stretch>
                  <a:fillRect l="-4902" t="-6579" b="-17105"/>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C31DCF1E-1D18-4E80-96A1-B47F9923C70F}"/>
              </a:ext>
            </a:extLst>
          </p:cNvPr>
          <p:cNvSpPr txBox="1"/>
          <p:nvPr/>
        </p:nvSpPr>
        <p:spPr>
          <a:xfrm>
            <a:off x="4014195" y="158313"/>
            <a:ext cx="4572000" cy="523220"/>
          </a:xfrm>
          <a:prstGeom prst="rect">
            <a:avLst/>
          </a:prstGeom>
          <a:noFill/>
        </p:spPr>
        <p:txBody>
          <a:bodyPr wrap="square">
            <a:spAutoFit/>
          </a:bodyPr>
          <a:lstStyle/>
          <a:p>
            <a:r>
              <a:rPr kumimoji="0" lang="en-US" altLang="zh-CN" sz="2800" b="1" i="0" u="none" strike="noStrike" kern="1200" cap="none" spc="0" normalizeH="0" baseline="0" noProof="0" dirty="0">
                <a:ln>
                  <a:noFill/>
                </a:ln>
                <a:effectLst/>
                <a:uLnTx/>
                <a:uFillTx/>
                <a:latin typeface="Calibri"/>
                <a:ea typeface="+mn-ea"/>
                <a:cs typeface="+mn-cs"/>
              </a:rPr>
              <a:t>Med-high c:</a:t>
            </a:r>
            <a:endParaRPr lang="zh-CN" altLang="en-US" b="1" dirty="0"/>
          </a:p>
        </p:txBody>
      </p:sp>
    </p:spTree>
    <p:extLst>
      <p:ext uri="{BB962C8B-B14F-4D97-AF65-F5344CB8AC3E}">
        <p14:creationId xmlns:p14="http://schemas.microsoft.com/office/powerpoint/2010/main" val="15143827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cxnSp>
        <p:nvCxnSpPr>
          <p:cNvPr id="37" name="Straight Arrow Connector 36"/>
          <p:cNvCxnSpPr>
            <a:cxnSpLocks/>
            <a:endCxn id="25" idx="1"/>
          </p:cNvCxnSpPr>
          <p:nvPr/>
        </p:nvCxnSpPr>
        <p:spPr>
          <a:xfrm>
            <a:off x="6300195" y="4239661"/>
            <a:ext cx="655414" cy="149297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7" name="Straight Connector 6"/>
          <p:cNvCxnSpPr>
            <a:cxnSpLocks/>
          </p:cNvCxnSpPr>
          <p:nvPr/>
        </p:nvCxnSpPr>
        <p:spPr>
          <a:xfrm>
            <a:off x="1051597" y="3882887"/>
            <a:ext cx="6677671" cy="2146977"/>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014731" y="5628265"/>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6885334" y="5774914"/>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Arc 21">
            <a:extLst>
              <a:ext uri="{FF2B5EF4-FFF2-40B4-BE49-F238E27FC236}">
                <a16:creationId xmlns:a16="http://schemas.microsoft.com/office/drawing/2014/main" id="{275E5584-1224-4048-932B-DC6D6ADE5720}"/>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08193B74-9F88-4B21-AD33-D6960B142C14}"/>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6" name="TextBox 25">
                <a:extLst>
                  <a:ext uri="{FF2B5EF4-FFF2-40B4-BE49-F238E27FC236}">
                    <a16:creationId xmlns:a16="http://schemas.microsoft.com/office/drawing/2014/main" id="{08193B74-9F88-4B21-AD33-D6960B142C14}"/>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E6447904-08A2-4A63-9D94-1C596F128229}"/>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9" name="TextBox 28">
                <a:extLst>
                  <a:ext uri="{FF2B5EF4-FFF2-40B4-BE49-F238E27FC236}">
                    <a16:creationId xmlns:a16="http://schemas.microsoft.com/office/drawing/2014/main" id="{E6447904-08A2-4A63-9D94-1C596F128229}"/>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F8DD442D-5A92-40D0-8082-3B412E5A530E}"/>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0" name="TextBox 29">
                <a:extLst>
                  <a:ext uri="{FF2B5EF4-FFF2-40B4-BE49-F238E27FC236}">
                    <a16:creationId xmlns:a16="http://schemas.microsoft.com/office/drawing/2014/main" id="{F8DD442D-5A92-40D0-8082-3B412E5A530E}"/>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5E5E0EB5-835E-6F4F-829F-EFEA4C551491}"/>
              </a:ext>
            </a:extLst>
          </p:cNvPr>
          <p:cNvSpPr txBox="1"/>
          <p:nvPr/>
        </p:nvSpPr>
        <p:spPr>
          <a:xfrm>
            <a:off x="4518176" y="3509499"/>
            <a:ext cx="2644423" cy="523220"/>
          </a:xfrm>
          <a:prstGeom prst="rect">
            <a:avLst/>
          </a:prstGeom>
          <a:noFill/>
        </p:spPr>
        <p:txBody>
          <a:bodyPr wrap="square" rtlCol="0">
            <a:spAutoFit/>
          </a:bodyPr>
          <a:lstStyle/>
          <a:p>
            <a:r>
              <a:rPr lang="en-US" sz="2800" dirty="0"/>
              <a:t>All community</a:t>
            </a:r>
          </a:p>
        </p:txBody>
      </p:sp>
      <p:sp>
        <p:nvSpPr>
          <p:cNvPr id="4" name="TextBox 3">
            <a:extLst>
              <a:ext uri="{FF2B5EF4-FFF2-40B4-BE49-F238E27FC236}">
                <a16:creationId xmlns:a16="http://schemas.microsoft.com/office/drawing/2014/main" id="{693ECEF8-BB23-E38C-D34E-CCAD31EC42DC}"/>
              </a:ext>
            </a:extLst>
          </p:cNvPr>
          <p:cNvSpPr txBox="1"/>
          <p:nvPr/>
        </p:nvSpPr>
        <p:spPr>
          <a:xfrm>
            <a:off x="2627417" y="5392"/>
            <a:ext cx="963922"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com</a:t>
            </a:r>
            <a:endParaRPr lang="en-US" sz="2800" i="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492099AA-DD93-67B0-C7DE-E83A222AB7F4}"/>
              </a:ext>
            </a:extLst>
          </p:cNvPr>
          <p:cNvSpPr txBox="1"/>
          <p:nvPr/>
        </p:nvSpPr>
        <p:spPr>
          <a:xfrm>
            <a:off x="6836242" y="4982264"/>
            <a:ext cx="1057778" cy="523220"/>
          </a:xfrm>
          <a:prstGeom prst="rect">
            <a:avLst/>
          </a:prstGeom>
          <a:noFill/>
        </p:spPr>
        <p:txBody>
          <a:bodyPr wrap="square" rtlCol="0">
            <a:spAutoFit/>
          </a:bodyPr>
          <a:lstStyle/>
          <a:p>
            <a:r>
              <a:rPr lang="en-US" sz="2800" i="1" dirty="0" err="1">
                <a:latin typeface="Times New Roman" panose="02020603050405020304" pitchFamily="18" charset="0"/>
                <a:cs typeface="Times New Roman" panose="02020603050405020304" pitchFamily="18" charset="0"/>
              </a:rPr>
              <a:t>IC</a:t>
            </a:r>
            <a:r>
              <a:rPr lang="en-US" sz="2800" i="1" baseline="30000" dirty="0" err="1">
                <a:latin typeface="Times New Roman" panose="02020603050405020304" pitchFamily="18" charset="0"/>
                <a:cs typeface="Times New Roman" panose="02020603050405020304" pitchFamily="18" charset="0"/>
              </a:rPr>
              <a:t>mark</a:t>
            </a:r>
            <a:endParaRPr lang="en-US" sz="28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BA7EA28-3B14-AB14-38E1-9D269C8074D5}"/>
                  </a:ext>
                </a:extLst>
              </p:cNvPr>
              <p:cNvSpPr txBox="1"/>
              <p:nvPr/>
            </p:nvSpPr>
            <p:spPr>
              <a:xfrm>
                <a:off x="4491943" y="1707037"/>
                <a:ext cx="2581475" cy="954107"/>
              </a:xfrm>
              <a:prstGeom prst="rect">
                <a:avLst/>
              </a:prstGeom>
              <a:noFill/>
            </p:spPr>
            <p:txBody>
              <a:bodyPr wrap="square" rtlCol="0">
                <a:spAutoFit/>
              </a:bodyPr>
              <a:lstStyle/>
              <a:p>
                <a:r>
                  <a:rPr lang="en-US" sz="2800" b="0" dirty="0">
                    <a:cs typeface="Times New Roman" panose="02020603050405020304" pitchFamily="18" charset="0"/>
                  </a:rPr>
                  <a:t>Maximizing welfare </a:t>
                </a:r>
                <a14:m>
                  <m:oMath xmlns:m="http://schemas.openxmlformats.org/officeDocument/2006/math">
                    <m:r>
                      <m:rPr>
                        <m:sty m:val="p"/>
                      </m:rPr>
                      <a:rPr lang="en-US" sz="2800" b="0" i="0" smtClean="0">
                        <a:solidFill>
                          <a:schemeClr val="accent6">
                            <a:lumMod val="75000"/>
                          </a:schemeClr>
                        </a:solidFill>
                        <a:latin typeface="Cambria Math" panose="02040503050406030204" pitchFamily="18" charset="0"/>
                        <a:cs typeface="Times New Roman" panose="02020603050405020304" pitchFamily="18" charset="0"/>
                      </a:rPr>
                      <m:t>Π</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𝜙</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𝑞</m:t>
                    </m:r>
                    <m:r>
                      <a:rPr lang="en-US" sz="2800" b="0" i="1" smtClean="0">
                        <a:solidFill>
                          <a:schemeClr val="accent6">
                            <a:lumMod val="75000"/>
                          </a:schemeClr>
                        </a:solidFill>
                        <a:latin typeface="Cambria Math" panose="02040503050406030204" pitchFamily="18" charset="0"/>
                        <a:cs typeface="Times New Roman" panose="02020603050405020304" pitchFamily="18" charset="0"/>
                      </a:rPr>
                      <m:t>)</m:t>
                    </m:r>
                  </m:oMath>
                </a14:m>
                <a:endParaRPr lang="en-US" sz="2800" i="1" dirty="0">
                  <a:latin typeface="Times New Roman" panose="02020603050405020304" pitchFamily="18" charset="0"/>
                  <a:cs typeface="Times New Roman" panose="02020603050405020304" pitchFamily="18" charset="0"/>
                </a:endParaRPr>
              </a:p>
            </p:txBody>
          </p:sp>
        </mc:Choice>
        <mc:Fallback xmlns="">
          <p:sp>
            <p:nvSpPr>
              <p:cNvPr id="8" name="TextBox 7">
                <a:extLst>
                  <a:ext uri="{FF2B5EF4-FFF2-40B4-BE49-F238E27FC236}">
                    <a16:creationId xmlns:a16="http://schemas.microsoft.com/office/drawing/2014/main" id="{3BA7EA28-3B14-AB14-38E1-9D269C8074D5}"/>
                  </a:ext>
                </a:extLst>
              </p:cNvPr>
              <p:cNvSpPr txBox="1">
                <a:spLocks noRot="1" noChangeAspect="1" noMove="1" noResize="1" noEditPoints="1" noAdjustHandles="1" noChangeArrowheads="1" noChangeShapeType="1" noTextEdit="1"/>
              </p:cNvSpPr>
              <p:nvPr/>
            </p:nvSpPr>
            <p:spPr>
              <a:xfrm>
                <a:off x="4491943" y="1707037"/>
                <a:ext cx="2581475" cy="954107"/>
              </a:xfrm>
              <a:prstGeom prst="rect">
                <a:avLst/>
              </a:prstGeom>
              <a:blipFill>
                <a:blip r:embed="rId7"/>
                <a:stretch>
                  <a:fillRect l="-4902" t="-6579" b="-17105"/>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773936D8-8611-449A-A19E-6C7176C9EC81}"/>
              </a:ext>
            </a:extLst>
          </p:cNvPr>
          <p:cNvSpPr txBox="1"/>
          <p:nvPr/>
        </p:nvSpPr>
        <p:spPr>
          <a:xfrm>
            <a:off x="4014195" y="158313"/>
            <a:ext cx="4572000" cy="523220"/>
          </a:xfrm>
          <a:prstGeom prst="rect">
            <a:avLst/>
          </a:prstGeom>
          <a:noFill/>
        </p:spPr>
        <p:txBody>
          <a:bodyPr wrap="square">
            <a:spAutoFit/>
          </a:bodyPr>
          <a:lstStyle/>
          <a:p>
            <a:r>
              <a:rPr kumimoji="0" lang="en-US" altLang="zh-CN" sz="2800" b="1" i="0" u="none" strike="noStrike" kern="1200" cap="none" spc="0" normalizeH="0" baseline="0" noProof="0" dirty="0">
                <a:ln>
                  <a:noFill/>
                </a:ln>
                <a:effectLst/>
                <a:uLnTx/>
                <a:uFillTx/>
                <a:latin typeface="Calibri"/>
                <a:ea typeface="+mn-ea"/>
                <a:cs typeface="+mn-cs"/>
              </a:rPr>
              <a:t>High c, low ( </a:t>
            </a:r>
            <a:r>
              <a:rPr kumimoji="0" lang="en-US" altLang="zh-CN" sz="2800" b="1" i="0" u="none" strike="noStrike" kern="1200" cap="none" spc="0" normalizeH="0" baseline="0" noProof="0" dirty="0" err="1">
                <a:ln>
                  <a:noFill/>
                </a:ln>
                <a:effectLst/>
                <a:uLnTx/>
                <a:uFillTx/>
                <a:latin typeface="Calibri"/>
                <a:ea typeface="+mn-ea"/>
                <a:cs typeface="+mn-cs"/>
              </a:rPr>
              <a:t>t</a:t>
            </a:r>
            <a:r>
              <a:rPr kumimoji="0" lang="en-US" altLang="zh-CN" sz="2800" b="1" i="0" u="none" strike="noStrike" kern="1200" cap="none" spc="0" normalizeH="0" baseline="-25000" noProof="0" dirty="0" err="1">
                <a:ln>
                  <a:noFill/>
                </a:ln>
                <a:effectLst/>
                <a:uLnTx/>
                <a:uFillTx/>
                <a:latin typeface="Calibri"/>
                <a:ea typeface="+mn-ea"/>
                <a:cs typeface="+mn-cs"/>
              </a:rPr>
              <a:t>c</a:t>
            </a:r>
            <a:r>
              <a:rPr kumimoji="0" lang="en-US" altLang="zh-CN" sz="2800" b="1" i="0" u="none" strike="noStrike" kern="1200" cap="none" spc="0" normalizeH="0" baseline="0" noProof="0" dirty="0">
                <a:ln>
                  <a:noFill/>
                </a:ln>
                <a:effectLst/>
                <a:uLnTx/>
                <a:uFillTx/>
                <a:latin typeface="Calibri"/>
                <a:ea typeface="+mn-ea"/>
                <a:cs typeface="+mn-cs"/>
              </a:rPr>
              <a:t> – t</a:t>
            </a:r>
            <a:r>
              <a:rPr kumimoji="0" lang="en-US" altLang="zh-CN" sz="2800" b="1" i="0" u="none" strike="noStrike" kern="1200" cap="none" spc="0" normalizeH="0" baseline="-25000" noProof="0" dirty="0">
                <a:ln>
                  <a:noFill/>
                </a:ln>
                <a:effectLst/>
                <a:uLnTx/>
                <a:uFillTx/>
                <a:latin typeface="Calibri"/>
                <a:ea typeface="+mn-ea"/>
                <a:cs typeface="+mn-cs"/>
              </a:rPr>
              <a:t>m</a:t>
            </a:r>
            <a:r>
              <a:rPr kumimoji="0" lang="en-US" altLang="zh-CN" sz="2800" b="1" i="0" u="none" strike="noStrike" kern="1200" cap="none" spc="0" normalizeH="0" baseline="0" noProof="0" dirty="0">
                <a:ln>
                  <a:noFill/>
                </a:ln>
                <a:effectLst/>
                <a:uLnTx/>
                <a:uFillTx/>
                <a:latin typeface="Calibri"/>
                <a:ea typeface="+mn-ea"/>
                <a:cs typeface="+mn-cs"/>
              </a:rPr>
              <a:t>): </a:t>
            </a:r>
            <a:endParaRPr lang="zh-CN" altLang="en-US" b="1" dirty="0"/>
          </a:p>
        </p:txBody>
      </p:sp>
    </p:spTree>
    <p:extLst>
      <p:ext uri="{BB962C8B-B14F-4D97-AF65-F5344CB8AC3E}">
        <p14:creationId xmlns:p14="http://schemas.microsoft.com/office/powerpoint/2010/main" val="34428118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863840" y="1"/>
            <a:ext cx="1254759" cy="1075508"/>
          </a:xfrm>
          <a:prstGeom prst="rect">
            <a:avLst/>
          </a:prstGeom>
          <a:noFill/>
          <a:ln w="9525">
            <a:noFill/>
            <a:miter lim="800000"/>
            <a:headEnd/>
            <a:tailEnd/>
          </a:ln>
        </p:spPr>
      </p:pic>
      <p:sp>
        <p:nvSpPr>
          <p:cNvPr id="978948" name="Rectangle 2"/>
          <p:cNvSpPr>
            <a:spLocks noGrp="1" noChangeArrowheads="1"/>
          </p:cNvSpPr>
          <p:nvPr>
            <p:ph type="title"/>
          </p:nvPr>
        </p:nvSpPr>
        <p:spPr>
          <a:xfrm>
            <a:off x="574233" y="0"/>
            <a:ext cx="6369934" cy="756458"/>
          </a:xfrm>
          <a:noFill/>
          <a:ln>
            <a:solidFill>
              <a:srgbClr val="0000FF"/>
            </a:solidFill>
          </a:ln>
        </p:spPr>
        <p:txBody>
          <a:bodyPr>
            <a:normAutofit/>
          </a:bodyPr>
          <a:lstStyle/>
          <a:p>
            <a:pPr algn="ctr" eaLnBrk="1" hangingPunct="1"/>
            <a:r>
              <a:rPr lang="en-US" sz="4000" b="1" dirty="0">
                <a:latin typeface="+mn-lt"/>
              </a:rPr>
              <a:t>Proposition</a:t>
            </a:r>
          </a:p>
        </p:txBody>
      </p:sp>
      <p:sp>
        <p:nvSpPr>
          <p:cNvPr id="5" name="Rectangle 2"/>
          <p:cNvSpPr txBox="1">
            <a:spLocks/>
          </p:cNvSpPr>
          <p:nvPr/>
        </p:nvSpPr>
        <p:spPr bwMode="auto">
          <a:xfrm>
            <a:off x="0" y="955999"/>
            <a:ext cx="91440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lang="en-US" sz="3600" dirty="0">
                <a:cs typeface="Arial" charset="0"/>
              </a:rPr>
              <a:t>Four regimes for optimal mix varying c/(</a:t>
            </a:r>
            <a:r>
              <a:rPr lang="en-US" sz="3600" dirty="0" err="1">
                <a:cs typeface="Arial" charset="0"/>
              </a:rPr>
              <a:t>t</a:t>
            </a:r>
            <a:r>
              <a:rPr lang="en-US" sz="3600" baseline="-25000" dirty="0" err="1">
                <a:cs typeface="Arial" charset="0"/>
              </a:rPr>
              <a:t>c</a:t>
            </a:r>
            <a:r>
              <a:rPr lang="en-US" sz="3600" dirty="0">
                <a:cs typeface="Arial" charset="0"/>
              </a:rPr>
              <a:t>-t</a:t>
            </a:r>
            <a:r>
              <a:rPr lang="en-US" sz="3600" baseline="-25000" dirty="0">
                <a:cs typeface="Arial" charset="0"/>
              </a:rPr>
              <a:t>m</a:t>
            </a:r>
            <a:r>
              <a:rPr lang="en-US" sz="3600" dirty="0">
                <a:cs typeface="Arial" charset="0"/>
              </a:rPr>
              <a:t>): </a:t>
            </a:r>
          </a:p>
          <a:p>
            <a:pPr lvl="0" eaLnBrk="0" hangingPunct="0">
              <a:spcBef>
                <a:spcPct val="20000"/>
              </a:spcBef>
              <a:defRPr/>
            </a:pPr>
            <a:endParaRPr lang="en-US" sz="3600" dirty="0">
              <a:latin typeface="+mn-lt"/>
              <a:cs typeface="Arial" charset="0"/>
            </a:endParaRPr>
          </a:p>
          <a:p>
            <a:pPr marL="800100" lvl="1" indent="-342900" eaLnBrk="0" hangingPunct="0">
              <a:spcBef>
                <a:spcPct val="20000"/>
              </a:spcBef>
              <a:buFont typeface="Arial" pitchFamily="34" charset="0"/>
              <a:buChar char="•"/>
              <a:defRPr/>
            </a:pPr>
            <a:r>
              <a:rPr lang="en-US" sz="3600" dirty="0">
                <a:latin typeface="+mn-lt"/>
                <a:cs typeface="Arial" charset="0"/>
              </a:rPr>
              <a:t>high:  q=1,  all community</a:t>
            </a:r>
          </a:p>
          <a:p>
            <a:pPr marL="800100" lvl="1" indent="-342900" eaLnBrk="0" hangingPunct="0">
              <a:spcBef>
                <a:spcPct val="20000"/>
              </a:spcBef>
              <a:buFont typeface="Arial" pitchFamily="34" charset="0"/>
              <a:buChar char="•"/>
              <a:defRPr/>
            </a:pPr>
            <a:endParaRPr lang="en-US" sz="3600" dirty="0">
              <a:latin typeface="+mn-lt"/>
              <a:cs typeface="Arial" charset="0"/>
            </a:endParaRPr>
          </a:p>
          <a:p>
            <a:pPr marL="800100" lvl="1" indent="-342900" eaLnBrk="0" hangingPunct="0">
              <a:spcBef>
                <a:spcPct val="20000"/>
              </a:spcBef>
              <a:buFont typeface="Arial" pitchFamily="34" charset="0"/>
              <a:buChar char="•"/>
              <a:defRPr/>
            </a:pPr>
            <a:r>
              <a:rPr lang="en-US" sz="3600" dirty="0">
                <a:cs typeface="Arial" charset="0"/>
              </a:rPr>
              <a:t>med high:  mix, q&gt; </a:t>
            </a:r>
            <a:r>
              <a:rPr lang="en-US" sz="3600" dirty="0" err="1">
                <a:cs typeface="Arial" charset="0"/>
              </a:rPr>
              <a:t>t</a:t>
            </a:r>
            <a:r>
              <a:rPr lang="en-US" sz="3600" baseline="-25000" dirty="0" err="1">
                <a:cs typeface="Arial" charset="0"/>
              </a:rPr>
              <a:t>c</a:t>
            </a:r>
            <a:r>
              <a:rPr lang="en-US" sz="3600" dirty="0">
                <a:cs typeface="Arial" charset="0"/>
              </a:rPr>
              <a:t>/V</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med low:   mix,  q=</a:t>
            </a:r>
            <a:r>
              <a:rPr lang="en-US" sz="3600" dirty="0" err="1">
                <a:cs typeface="Arial" charset="0"/>
              </a:rPr>
              <a:t>t</a:t>
            </a:r>
            <a:r>
              <a:rPr lang="en-US" sz="3600" baseline="-25000" dirty="0" err="1">
                <a:cs typeface="Arial" charset="0"/>
              </a:rPr>
              <a:t>c</a:t>
            </a:r>
            <a:r>
              <a:rPr lang="en-US" sz="3600" dirty="0">
                <a:cs typeface="Arial" charset="0"/>
              </a:rPr>
              <a:t>/V</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latin typeface="+mn-lt"/>
                <a:cs typeface="Arial" charset="0"/>
              </a:rPr>
              <a:t>low:  q=0, all market</a:t>
            </a: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7996300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946966" y="0"/>
            <a:ext cx="1171633" cy="1004257"/>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78873"/>
          </a:xfrm>
          <a:noFill/>
          <a:ln>
            <a:solidFill>
              <a:srgbClr val="0000FF"/>
            </a:solidFill>
          </a:ln>
        </p:spPr>
        <p:txBody>
          <a:bodyPr>
            <a:normAutofit/>
          </a:bodyPr>
          <a:lstStyle/>
          <a:p>
            <a:pPr algn="ctr" eaLnBrk="1" hangingPunct="1"/>
            <a:r>
              <a:rPr lang="en-US" sz="4000" b="1" dirty="0">
                <a:latin typeface="+mn-lt"/>
              </a:rPr>
              <a:t>Discontinuities</a:t>
            </a:r>
          </a:p>
        </p:txBody>
      </p:sp>
      <p:sp>
        <p:nvSpPr>
          <p:cNvPr id="5" name="Rectangle 2"/>
          <p:cNvSpPr txBox="1">
            <a:spLocks/>
          </p:cNvSpPr>
          <p:nvPr/>
        </p:nvSpPr>
        <p:spPr bwMode="auto">
          <a:xfrm>
            <a:off x="0" y="831273"/>
            <a:ext cx="91440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Community/Policing used discontinuously!</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latin typeface="+mn-lt"/>
                <a:cs typeface="Arial" charset="0"/>
              </a:rPr>
              <a:t>Community only works above a minimal level</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latin typeface="+mn-lt"/>
                <a:cs typeface="Arial" charset="0"/>
              </a:rPr>
              <a:t>So either no community, or substantial community</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latin typeface="+mn-lt"/>
                <a:cs typeface="Arial" charset="0"/>
              </a:rPr>
              <a:t>Discontinuity in policing not due to fixed costs</a:t>
            </a:r>
          </a:p>
          <a:p>
            <a:pPr lvl="0" eaLnBrk="0" hangingPunct="0">
              <a:spcBef>
                <a:spcPct val="20000"/>
              </a:spcBef>
              <a:defRPr/>
            </a:pPr>
            <a:r>
              <a:rPr lang="en-US" sz="3600" dirty="0">
                <a:cs typeface="Arial" charset="0"/>
              </a:rPr>
              <a:t>(need min probability of being caught)</a:t>
            </a:r>
            <a:endParaRPr lang="en-US" sz="3600" dirty="0">
              <a:latin typeface="+mn-lt"/>
              <a:cs typeface="Arial" charset="0"/>
            </a:endParaRPr>
          </a:p>
          <a:p>
            <a:pPr marL="342900" lvl="0" indent="-342900" eaLnBrk="0" hangingPunct="0">
              <a:spcBef>
                <a:spcPct val="20000"/>
              </a:spcBef>
              <a:buFont typeface="Arial" pitchFamily="34" charset="0"/>
              <a:buChar char="•"/>
              <a:defRPr/>
            </a:pPr>
            <a:endParaRPr lang="en-US" sz="36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6043148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Outline</a:t>
            </a:r>
          </a:p>
        </p:txBody>
      </p:sp>
      <p:sp>
        <p:nvSpPr>
          <p:cNvPr id="5" name="Rectangle 2"/>
          <p:cNvSpPr txBox="1">
            <a:spLocks/>
          </p:cNvSpPr>
          <p:nvPr/>
        </p:nvSpPr>
        <p:spPr bwMode="auto">
          <a:xfrm>
            <a:off x="388189" y="1486619"/>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Font typeface="Arial" pitchFamily="34" charset="0"/>
              <a:buChar char="•"/>
              <a:defRPr/>
            </a:pPr>
            <a:r>
              <a:rPr lang="en-US" sz="3600" dirty="0">
                <a:cs typeface="Arial" charset="0"/>
              </a:rPr>
              <a:t>Model</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C</a:t>
            </a:r>
            <a:r>
              <a:rPr lang="en-US" sz="3600" dirty="0">
                <a:latin typeface="+mn-lt"/>
                <a:cs typeface="Arial" charset="0"/>
              </a:rPr>
              <a:t>ommunity and market enforcement</a:t>
            </a:r>
          </a:p>
          <a:p>
            <a:pPr marL="800100" lvl="1" indent="-342900" eaLnBrk="0" hangingPunct="0">
              <a:spcBef>
                <a:spcPct val="20000"/>
              </a:spcBef>
              <a:buFont typeface="Arial" pitchFamily="34" charset="0"/>
              <a:buChar char="•"/>
              <a:defRPr/>
            </a:pPr>
            <a:endParaRPr lang="en-US" sz="3600" dirty="0">
              <a:latin typeface="+mn-lt"/>
              <a:cs typeface="Arial" charset="0"/>
            </a:endParaRPr>
          </a:p>
          <a:p>
            <a:pPr marL="800100" lvl="1" indent="-342900" eaLnBrk="0" hangingPunct="0">
              <a:spcBef>
                <a:spcPct val="20000"/>
              </a:spcBef>
              <a:buFont typeface="Arial" pitchFamily="34" charset="0"/>
              <a:buChar char="•"/>
              <a:defRPr/>
            </a:pPr>
            <a:r>
              <a:rPr lang="en-US" sz="3600" dirty="0">
                <a:solidFill>
                  <a:srgbClr val="FF0000"/>
                </a:solidFill>
                <a:cs typeface="Arial" charset="0"/>
              </a:rPr>
              <a:t>Complementarity</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Effects of religion, </a:t>
            </a:r>
            <a:r>
              <a:rPr lang="en-US" sz="3600" dirty="0">
                <a:latin typeface="+mn-lt"/>
                <a:cs typeface="Arial" charset="0"/>
              </a:rPr>
              <a:t>corruption</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6610756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946966" y="0"/>
            <a:ext cx="1171633" cy="1004257"/>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78873"/>
          </a:xfrm>
          <a:noFill/>
          <a:ln>
            <a:solidFill>
              <a:srgbClr val="0000FF"/>
            </a:solidFill>
          </a:ln>
        </p:spPr>
        <p:txBody>
          <a:bodyPr>
            <a:normAutofit/>
          </a:bodyPr>
          <a:lstStyle/>
          <a:p>
            <a:pPr algn="ctr" eaLnBrk="1" hangingPunct="1"/>
            <a:r>
              <a:rPr lang="en-US" sz="4000" b="1" dirty="0">
                <a:latin typeface="+mn-lt"/>
              </a:rPr>
              <a:t>Complementarity</a:t>
            </a:r>
          </a:p>
        </p:txBody>
      </p:sp>
      <p:sp>
        <p:nvSpPr>
          <p:cNvPr id="5" name="Rectangle 2"/>
          <p:cNvSpPr txBox="1">
            <a:spLocks/>
          </p:cNvSpPr>
          <p:nvPr/>
        </p:nvSpPr>
        <p:spPr bwMode="auto">
          <a:xfrm>
            <a:off x="266006" y="831273"/>
            <a:ext cx="8877993"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lang="en-US" sz="3600" dirty="0">
                <a:cs typeface="Arial" charset="0"/>
              </a:rPr>
              <a:t>Welfare:</a:t>
            </a:r>
          </a:p>
          <a:p>
            <a:pPr eaLnBrk="0" hangingPunct="0">
              <a:spcBef>
                <a:spcPct val="20000"/>
              </a:spcBef>
              <a:defRPr/>
            </a:pPr>
            <a:r>
              <a:rPr lang="en-US" sz="3600" dirty="0">
                <a:cs typeface="Arial" charset="0"/>
              </a:rPr>
              <a:t>     ∏(</a:t>
            </a:r>
            <a:r>
              <a:rPr lang="el-GR" sz="3600" i="1" dirty="0"/>
              <a:t>φ</a:t>
            </a:r>
            <a:r>
              <a:rPr lang="en-US" sz="3600" i="1" dirty="0"/>
              <a:t>,</a:t>
            </a:r>
            <a:r>
              <a:rPr lang="en-US" sz="3600" dirty="0"/>
              <a:t>q) = q(</a:t>
            </a:r>
            <a:r>
              <a:rPr lang="en-US" sz="3600" dirty="0" err="1"/>
              <a:t>t</a:t>
            </a:r>
            <a:r>
              <a:rPr lang="en-US" sz="3600" baseline="-25000" dirty="0" err="1"/>
              <a:t>s</a:t>
            </a:r>
            <a:r>
              <a:rPr lang="en-US" sz="3600" dirty="0" err="1"/>
              <a:t>-t</a:t>
            </a:r>
            <a:r>
              <a:rPr lang="en-US" sz="3600" baseline="-25000" dirty="0" err="1"/>
              <a:t>c</a:t>
            </a:r>
            <a:r>
              <a:rPr lang="en-US" sz="3600" dirty="0"/>
              <a:t>) + (1-q)(</a:t>
            </a:r>
            <a:r>
              <a:rPr lang="en-US" sz="3600" dirty="0" err="1"/>
              <a:t>t</a:t>
            </a:r>
            <a:r>
              <a:rPr lang="en-US" sz="3600" baseline="-25000" dirty="0" err="1"/>
              <a:t>s</a:t>
            </a:r>
            <a:r>
              <a:rPr lang="en-US" sz="3600" dirty="0"/>
              <a:t>-t</a:t>
            </a:r>
            <a:r>
              <a:rPr lang="en-US" sz="3600" baseline="-25000" dirty="0"/>
              <a:t>m</a:t>
            </a:r>
            <a:r>
              <a:rPr lang="en-US" sz="3600" dirty="0"/>
              <a:t>) – C</a:t>
            </a:r>
            <a:r>
              <a:rPr lang="en-US" sz="3600" dirty="0">
                <a:cs typeface="Arial" charset="0"/>
              </a:rPr>
              <a:t> (</a:t>
            </a:r>
            <a:r>
              <a:rPr lang="el-GR" sz="3600" i="1" dirty="0"/>
              <a:t>φ</a:t>
            </a:r>
            <a:r>
              <a:rPr lang="en-US" sz="3600" i="1" dirty="0"/>
              <a:t>,</a:t>
            </a:r>
            <a:r>
              <a:rPr lang="en-US" sz="3600" dirty="0"/>
              <a:t>q) </a:t>
            </a:r>
            <a:endParaRPr lang="en-US" sz="3600" dirty="0">
              <a:cs typeface="Arial" charset="0"/>
            </a:endParaRPr>
          </a:p>
          <a:p>
            <a:pPr lvl="0" eaLnBrk="0" hangingPunct="0">
              <a:spcBef>
                <a:spcPct val="20000"/>
              </a:spcBef>
              <a:defRPr/>
            </a:pPr>
            <a:endParaRPr lang="en-US" sz="3600" dirty="0">
              <a:cs typeface="Arial" charset="0"/>
            </a:endParaRPr>
          </a:p>
          <a:p>
            <a:pPr eaLnBrk="0" hangingPunct="0">
              <a:spcBef>
                <a:spcPct val="20000"/>
              </a:spcBef>
              <a:defRPr/>
            </a:pPr>
            <a:r>
              <a:rPr lang="en-US" sz="3600" dirty="0">
                <a:cs typeface="Arial" charset="0"/>
              </a:rPr>
              <a:t>Increasing differences if (</a:t>
            </a:r>
            <a:r>
              <a:rPr lang="el-GR" sz="3600" i="1" dirty="0"/>
              <a:t>φ</a:t>
            </a:r>
            <a:r>
              <a:rPr lang="en-US" sz="3600" dirty="0"/>
              <a:t>,q)</a:t>
            </a:r>
            <a:r>
              <a:rPr lang="en-US" sz="3600" i="1" dirty="0"/>
              <a:t> </a:t>
            </a:r>
            <a:r>
              <a:rPr lang="en-US" sz="3600" dirty="0"/>
              <a:t>&gt;</a:t>
            </a:r>
            <a:r>
              <a:rPr lang="en-US" sz="3600" i="1" dirty="0"/>
              <a:t> </a:t>
            </a:r>
            <a:r>
              <a:rPr lang="en-US" sz="3600" dirty="0"/>
              <a:t>(</a:t>
            </a:r>
            <a:r>
              <a:rPr lang="el-GR" sz="3600" i="1" dirty="0"/>
              <a:t>φ</a:t>
            </a:r>
            <a:r>
              <a:rPr lang="en-US" sz="3600" i="1" dirty="0"/>
              <a:t>’,</a:t>
            </a:r>
            <a:r>
              <a:rPr lang="en-US" sz="3600" dirty="0"/>
              <a:t>q’)</a:t>
            </a:r>
            <a:r>
              <a:rPr lang="en-US" sz="3600" i="1" dirty="0"/>
              <a:t> </a:t>
            </a:r>
            <a:r>
              <a:rPr lang="en-US" sz="3600" dirty="0"/>
              <a:t>implies:</a:t>
            </a:r>
            <a:r>
              <a:rPr lang="en-US" sz="3600" dirty="0">
                <a:cs typeface="Arial" charset="0"/>
              </a:rPr>
              <a:t>  </a:t>
            </a:r>
          </a:p>
          <a:p>
            <a:pPr lvl="0" eaLnBrk="0" hangingPunct="0">
              <a:spcBef>
                <a:spcPct val="20000"/>
              </a:spcBef>
              <a:defRPr/>
            </a:pPr>
            <a:r>
              <a:rPr lang="en-US" sz="3600" dirty="0">
                <a:cs typeface="Arial" charset="0"/>
              </a:rPr>
              <a:t>      ∏(</a:t>
            </a:r>
            <a:r>
              <a:rPr lang="el-GR" sz="3600" i="1" dirty="0"/>
              <a:t>φ</a:t>
            </a:r>
            <a:r>
              <a:rPr lang="en-US" sz="3600" i="1" dirty="0"/>
              <a:t>,</a:t>
            </a:r>
            <a:r>
              <a:rPr lang="en-US" sz="3600" dirty="0"/>
              <a:t>q)  - </a:t>
            </a:r>
            <a:r>
              <a:rPr lang="en-US" sz="3600" dirty="0">
                <a:cs typeface="Arial" charset="0"/>
              </a:rPr>
              <a:t>∏(</a:t>
            </a:r>
            <a:r>
              <a:rPr lang="el-GR" sz="3600" i="1" dirty="0"/>
              <a:t>φ</a:t>
            </a:r>
            <a:r>
              <a:rPr lang="en-US" sz="3600" i="1" dirty="0"/>
              <a:t>’,</a:t>
            </a:r>
            <a:r>
              <a:rPr lang="en-US" sz="3600" dirty="0"/>
              <a:t>q) ≥ </a:t>
            </a:r>
            <a:r>
              <a:rPr lang="en-US" sz="3600" dirty="0">
                <a:cs typeface="Arial" charset="0"/>
              </a:rPr>
              <a:t>∏(</a:t>
            </a:r>
            <a:r>
              <a:rPr lang="el-GR" sz="3600" i="1" dirty="0"/>
              <a:t>φ</a:t>
            </a:r>
            <a:r>
              <a:rPr lang="en-US" sz="3600" i="1" dirty="0"/>
              <a:t>,</a:t>
            </a:r>
            <a:r>
              <a:rPr lang="en-US" sz="3600" dirty="0"/>
              <a:t>q’) - </a:t>
            </a:r>
            <a:r>
              <a:rPr lang="en-US" sz="3600" dirty="0">
                <a:cs typeface="Arial" charset="0"/>
              </a:rPr>
              <a:t>∏(</a:t>
            </a:r>
            <a:r>
              <a:rPr lang="el-GR" sz="3600" i="1" dirty="0"/>
              <a:t>φ</a:t>
            </a:r>
            <a:r>
              <a:rPr lang="en-US" sz="3600" i="1" dirty="0"/>
              <a:t>’,</a:t>
            </a:r>
            <a:r>
              <a:rPr lang="en-US" sz="3600" dirty="0"/>
              <a:t>q’) </a:t>
            </a:r>
          </a:p>
          <a:p>
            <a:pPr lvl="0" eaLnBrk="0" hangingPunct="0">
              <a:spcBef>
                <a:spcPct val="20000"/>
              </a:spcBef>
              <a:defRPr/>
            </a:pPr>
            <a:r>
              <a:rPr lang="en-US" sz="3600" dirty="0">
                <a:latin typeface="+mn-lt"/>
                <a:cs typeface="Arial" charset="0"/>
              </a:rPr>
              <a:t> (Strict if &gt; )</a:t>
            </a:r>
          </a:p>
          <a:p>
            <a:pPr lvl="0" eaLnBrk="0" hangingPunct="0">
              <a:spcBef>
                <a:spcPct val="20000"/>
              </a:spcBef>
              <a:defRPr/>
            </a:pPr>
            <a:endParaRPr lang="en-US" sz="3600" dirty="0">
              <a:cs typeface="Arial" charset="0"/>
            </a:endParaRPr>
          </a:p>
          <a:p>
            <a:pPr lvl="0" eaLnBrk="0" hangingPunct="0">
              <a:spcBef>
                <a:spcPct val="20000"/>
              </a:spcBef>
              <a:defRPr/>
            </a:pPr>
            <a:r>
              <a:rPr lang="en-US" sz="3600" dirty="0">
                <a:cs typeface="Arial" charset="0"/>
              </a:rPr>
              <a:t>Formal enforcement becomes more marginally effective at higher levels of community</a:t>
            </a:r>
          </a:p>
          <a:p>
            <a:pPr marL="342900" lvl="0" indent="-342900" eaLnBrk="0" hangingPunct="0">
              <a:spcBef>
                <a:spcPct val="20000"/>
              </a:spcBef>
              <a:buFont typeface="Arial" pitchFamily="34" charset="0"/>
              <a:buChar char="•"/>
              <a:defRPr/>
            </a:pPr>
            <a:endParaRPr lang="en-US" sz="3600" dirty="0">
              <a:latin typeface="+mn-lt"/>
              <a:cs typeface="Arial" charset="0"/>
            </a:endParaRPr>
          </a:p>
          <a:p>
            <a:pPr lvl="0" eaLnBrk="0" hangingPunct="0">
              <a:spcBef>
                <a:spcPct val="20000"/>
              </a:spcBef>
              <a:defRPr/>
            </a:pPr>
            <a:r>
              <a:rPr lang="en-US" sz="36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49256263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946966" y="0"/>
            <a:ext cx="1171633" cy="1004257"/>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78873"/>
          </a:xfrm>
          <a:noFill/>
          <a:ln>
            <a:solidFill>
              <a:srgbClr val="0000FF"/>
            </a:solidFill>
          </a:ln>
        </p:spPr>
        <p:txBody>
          <a:bodyPr>
            <a:normAutofit/>
          </a:bodyPr>
          <a:lstStyle/>
          <a:p>
            <a:pPr algn="ctr" eaLnBrk="1" hangingPunct="1"/>
            <a:r>
              <a:rPr lang="en-US" sz="4000" b="1" dirty="0">
                <a:latin typeface="+mn-lt"/>
              </a:rPr>
              <a:t>Complementarity</a:t>
            </a:r>
          </a:p>
        </p:txBody>
      </p:sp>
      <p:sp>
        <p:nvSpPr>
          <p:cNvPr id="5" name="Rectangle 2"/>
          <p:cNvSpPr txBox="1">
            <a:spLocks/>
          </p:cNvSpPr>
          <p:nvPr/>
        </p:nvSpPr>
        <p:spPr bwMode="auto">
          <a:xfrm>
            <a:off x="232756" y="831273"/>
            <a:ext cx="8911244"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endParaRPr lang="en-US" sz="3600" dirty="0">
              <a:cs typeface="Arial" charset="0"/>
            </a:endParaRPr>
          </a:p>
          <a:p>
            <a:pPr lvl="0" eaLnBrk="0" hangingPunct="0">
              <a:spcBef>
                <a:spcPct val="20000"/>
              </a:spcBef>
              <a:defRPr/>
            </a:pPr>
            <a:r>
              <a:rPr lang="en-US" sz="3600" dirty="0">
                <a:cs typeface="Arial" charset="0"/>
              </a:rPr>
              <a:t>Community and formal enforcement are incentive complements at some (</a:t>
            </a:r>
            <a:r>
              <a:rPr lang="el-GR" sz="3600" i="1" dirty="0"/>
              <a:t>φ</a:t>
            </a:r>
            <a:r>
              <a:rPr lang="en-US" sz="3600" dirty="0"/>
              <a:t>,q)</a:t>
            </a:r>
            <a:r>
              <a:rPr lang="en-US" sz="3600" i="1" dirty="0"/>
              <a:t> </a:t>
            </a:r>
            <a:r>
              <a:rPr lang="en-US" sz="3600" dirty="0"/>
              <a:t> if </a:t>
            </a:r>
          </a:p>
          <a:p>
            <a:pPr lvl="0" eaLnBrk="0" hangingPunct="0">
              <a:spcBef>
                <a:spcPct val="20000"/>
              </a:spcBef>
              <a:defRPr/>
            </a:pPr>
            <a:endParaRPr lang="en-US" sz="3600" dirty="0"/>
          </a:p>
          <a:p>
            <a:pPr lvl="0" eaLnBrk="0" hangingPunct="0">
              <a:spcBef>
                <a:spcPct val="20000"/>
              </a:spcBef>
              <a:defRPr/>
            </a:pPr>
            <a:r>
              <a:rPr lang="en-US" sz="3600" dirty="0"/>
              <a:t>there are weak increasing differences relative to higher/lower levels of </a:t>
            </a:r>
            <a:r>
              <a:rPr lang="en-US" sz="3600" dirty="0">
                <a:cs typeface="Arial" charset="0"/>
              </a:rPr>
              <a:t>(</a:t>
            </a:r>
            <a:r>
              <a:rPr lang="el-GR" sz="3600" i="1" dirty="0"/>
              <a:t>φ</a:t>
            </a:r>
            <a:r>
              <a:rPr lang="en-US" sz="3600" i="1" dirty="0"/>
              <a:t>’</a:t>
            </a:r>
            <a:r>
              <a:rPr lang="en-US" sz="3600" dirty="0"/>
              <a:t>,q’)</a:t>
            </a:r>
            <a:r>
              <a:rPr lang="en-US" sz="3600" i="1" dirty="0"/>
              <a:t> </a:t>
            </a:r>
            <a:r>
              <a:rPr lang="en-US" sz="3600" dirty="0"/>
              <a:t>,  </a:t>
            </a:r>
          </a:p>
          <a:p>
            <a:pPr lvl="0" eaLnBrk="0" hangingPunct="0">
              <a:spcBef>
                <a:spcPct val="20000"/>
              </a:spcBef>
              <a:defRPr/>
            </a:pPr>
            <a:r>
              <a:rPr lang="en-US" sz="3600" dirty="0"/>
              <a:t>with strict increasing differences for some </a:t>
            </a:r>
            <a:r>
              <a:rPr lang="en-US" sz="3600" dirty="0">
                <a:cs typeface="Arial" charset="0"/>
              </a:rPr>
              <a:t>(</a:t>
            </a:r>
            <a:r>
              <a:rPr lang="el-GR" sz="3600" i="1" dirty="0"/>
              <a:t>φ</a:t>
            </a:r>
            <a:r>
              <a:rPr lang="en-US" sz="3600" i="1" dirty="0"/>
              <a:t>’</a:t>
            </a:r>
            <a:r>
              <a:rPr lang="en-US" sz="3600" dirty="0"/>
              <a:t>,q’)</a:t>
            </a:r>
            <a:r>
              <a:rPr lang="en-US" sz="3600" i="1" dirty="0"/>
              <a:t>  </a:t>
            </a:r>
            <a:r>
              <a:rPr lang="en-US" sz="3600" dirty="0"/>
              <a:t>in every neighborhood of </a:t>
            </a:r>
            <a:r>
              <a:rPr lang="en-US" sz="3600" dirty="0">
                <a:cs typeface="Arial" charset="0"/>
              </a:rPr>
              <a:t>(</a:t>
            </a:r>
            <a:r>
              <a:rPr lang="el-GR" sz="3600" i="1" dirty="0"/>
              <a:t>φ</a:t>
            </a:r>
            <a:r>
              <a:rPr lang="en-US" sz="3600" dirty="0"/>
              <a:t>,q)</a:t>
            </a:r>
            <a:r>
              <a:rPr lang="en-US" sz="3600" i="1" dirty="0"/>
              <a:t> </a:t>
            </a:r>
            <a:endParaRPr lang="en-US" sz="3600" dirty="0">
              <a:cs typeface="Arial" charset="0"/>
            </a:endParaRPr>
          </a:p>
          <a:p>
            <a:pPr marL="342900" lvl="0" indent="-342900" eaLnBrk="0" hangingPunct="0">
              <a:spcBef>
                <a:spcPct val="20000"/>
              </a:spcBef>
              <a:buFont typeface="Arial" pitchFamily="34" charset="0"/>
              <a:buChar char="•"/>
              <a:defRPr/>
            </a:pPr>
            <a:endParaRPr lang="en-US" sz="3600" dirty="0">
              <a:latin typeface="+mn-lt"/>
              <a:cs typeface="Arial" charset="0"/>
            </a:endParaRPr>
          </a:p>
          <a:p>
            <a:pPr lvl="0" eaLnBrk="0" hangingPunct="0">
              <a:spcBef>
                <a:spcPct val="20000"/>
              </a:spcBef>
              <a:defRPr/>
            </a:pPr>
            <a:r>
              <a:rPr lang="en-US" sz="36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5833970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946966" y="0"/>
            <a:ext cx="1171633" cy="1004257"/>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78873"/>
          </a:xfrm>
          <a:noFill/>
          <a:ln>
            <a:solidFill>
              <a:srgbClr val="0000FF"/>
            </a:solidFill>
          </a:ln>
        </p:spPr>
        <p:txBody>
          <a:bodyPr>
            <a:normAutofit/>
          </a:bodyPr>
          <a:lstStyle/>
          <a:p>
            <a:pPr algn="ctr" eaLnBrk="1" hangingPunct="1"/>
            <a:r>
              <a:rPr lang="en-US" sz="4000" b="1" dirty="0">
                <a:latin typeface="+mn-lt"/>
              </a:rPr>
              <a:t>Proposition</a:t>
            </a:r>
          </a:p>
        </p:txBody>
      </p:sp>
      <p:sp>
        <p:nvSpPr>
          <p:cNvPr id="5" name="Rectangle 2"/>
          <p:cNvSpPr txBox="1">
            <a:spLocks/>
          </p:cNvSpPr>
          <p:nvPr/>
        </p:nvSpPr>
        <p:spPr bwMode="auto">
          <a:xfrm>
            <a:off x="374072" y="831273"/>
            <a:ext cx="876992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endParaRPr lang="en-US" sz="3600" dirty="0">
              <a:cs typeface="Arial" charset="0"/>
            </a:endParaRPr>
          </a:p>
          <a:p>
            <a:pPr lvl="0" eaLnBrk="0" hangingPunct="0">
              <a:spcBef>
                <a:spcPct val="20000"/>
              </a:spcBef>
              <a:defRPr/>
            </a:pPr>
            <a:r>
              <a:rPr lang="en-US" sz="3600" dirty="0">
                <a:cs typeface="Arial" charset="0"/>
              </a:rPr>
              <a:t>Community and formal enforcement are incentive complements at any optimal equilibrium (</a:t>
            </a:r>
            <a:r>
              <a:rPr lang="el-GR" sz="3600" i="1" dirty="0"/>
              <a:t>φ</a:t>
            </a:r>
            <a:r>
              <a:rPr lang="en-US" sz="3600" dirty="0"/>
              <a:t>,q)</a:t>
            </a:r>
            <a:r>
              <a:rPr lang="en-US" sz="3600" i="1" dirty="0"/>
              <a:t> </a:t>
            </a:r>
            <a:r>
              <a:rPr lang="en-US" sz="3600" dirty="0"/>
              <a:t> for which  0 &lt; q &lt; 1 </a:t>
            </a:r>
          </a:p>
          <a:p>
            <a:pPr lvl="0" eaLnBrk="0" hangingPunct="0">
              <a:spcBef>
                <a:spcPct val="20000"/>
              </a:spcBef>
              <a:defRPr/>
            </a:pPr>
            <a:endParaRPr lang="en-US" sz="3600" dirty="0"/>
          </a:p>
          <a:p>
            <a:pPr marL="342900" lvl="0" indent="-342900" eaLnBrk="0" hangingPunct="0">
              <a:spcBef>
                <a:spcPct val="20000"/>
              </a:spcBef>
              <a:buFont typeface="Arial" pitchFamily="34" charset="0"/>
              <a:buChar char="•"/>
              <a:defRPr/>
            </a:pPr>
            <a:endParaRPr lang="en-US" sz="3600" dirty="0">
              <a:latin typeface="+mn-lt"/>
              <a:cs typeface="Arial" charset="0"/>
            </a:endParaRPr>
          </a:p>
          <a:p>
            <a:pPr lvl="0" eaLnBrk="0" hangingPunct="0">
              <a:spcBef>
                <a:spcPct val="20000"/>
              </a:spcBef>
              <a:defRPr/>
            </a:pPr>
            <a:r>
              <a:rPr lang="en-US" sz="36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591923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753048" y="1"/>
            <a:ext cx="1365551" cy="1170472"/>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30326"/>
          </a:xfrm>
          <a:noFill/>
          <a:ln>
            <a:solidFill>
              <a:srgbClr val="0000FF"/>
            </a:solidFill>
          </a:ln>
        </p:spPr>
        <p:txBody>
          <a:bodyPr>
            <a:normAutofit fontScale="90000"/>
          </a:bodyPr>
          <a:lstStyle/>
          <a:p>
            <a:pPr algn="ctr" eaLnBrk="1" hangingPunct="1"/>
            <a:r>
              <a:rPr lang="en-US" sz="4000" b="1" dirty="0">
                <a:latin typeface="+mn-lt"/>
              </a:rPr>
              <a:t>Complements</a:t>
            </a:r>
          </a:p>
        </p:txBody>
      </p:sp>
      <p:sp>
        <p:nvSpPr>
          <p:cNvPr id="5" name="Rectangle 2"/>
          <p:cNvSpPr txBox="1">
            <a:spLocks/>
          </p:cNvSpPr>
          <p:nvPr/>
        </p:nvSpPr>
        <p:spPr bwMode="auto">
          <a:xfrm>
            <a:off x="80467" y="838200"/>
            <a:ext cx="8836761"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a:latin typeface="+mn-lt"/>
                <a:cs typeface="Arial" charset="0"/>
              </a:rPr>
              <a:t>Reputation as good citizen in a community is valuable:  provides reciprocal help</a:t>
            </a:r>
          </a:p>
          <a:p>
            <a:pPr marL="342900" lvl="0" indent="-342900" eaLnBrk="0" hangingPunct="0">
              <a:spcBef>
                <a:spcPct val="20000"/>
              </a:spcBef>
              <a:buFont typeface="Arial" pitchFamily="34" charset="0"/>
              <a:buChar char="•"/>
              <a:defRPr/>
            </a:pPr>
            <a:endParaRPr lang="en-US" sz="2800" dirty="0">
              <a:cs typeface="Arial" charset="0"/>
            </a:endParaRPr>
          </a:p>
          <a:p>
            <a:r>
              <a:rPr lang="en-US" sz="2800" dirty="0"/>
              <a:t>“... a social convention that defined ‘gentlemanly’ or ‘polite’ behavior and penalized serious deviations from it through irreparable damage to one’s reputation, supplemented formal (legal) relations with a moral code that enabled an effective mode of transacting without relying on the State except in extremis.”</a:t>
            </a:r>
          </a:p>
          <a:p>
            <a:r>
              <a:rPr lang="en-US" sz="2800" dirty="0"/>
              <a:t>                                                                      – Joel Mokyr (2008)</a:t>
            </a:r>
            <a:endParaRPr lang="en-US" sz="2800" dirty="0">
              <a:latin typeface="+mn-lt"/>
              <a:cs typeface="Arial" charset="0"/>
            </a:endParaRPr>
          </a:p>
          <a:p>
            <a:pPr marL="342900" lvl="0" indent="-342900" eaLnBrk="0" hangingPunct="0">
              <a:spcBef>
                <a:spcPct val="20000"/>
              </a:spcBef>
              <a:buFont typeface="Arial" pitchFamily="34" charset="0"/>
              <a:buChar char="•"/>
              <a:defRPr/>
            </a:pPr>
            <a:endParaRPr lang="en-US" sz="2800" dirty="0">
              <a:cs typeface="Arial" charset="0"/>
            </a:endParaRPr>
          </a:p>
          <a:p>
            <a:pPr marL="342900" lvl="0" indent="-342900" eaLnBrk="0" hangingPunct="0">
              <a:spcBef>
                <a:spcPct val="20000"/>
              </a:spcBef>
              <a:buFont typeface="Arial" pitchFamily="34" charset="0"/>
              <a:buChar char="•"/>
              <a:defRPr/>
            </a:pPr>
            <a:r>
              <a:rPr lang="en-US" sz="2800" dirty="0">
                <a:latin typeface="+mn-lt"/>
                <a:cs typeface="Arial" charset="0"/>
              </a:rPr>
              <a:t>Risk of losing </a:t>
            </a:r>
            <a:r>
              <a:rPr lang="en-US" sz="2800" dirty="0">
                <a:cs typeface="Arial" charset="0"/>
              </a:rPr>
              <a:t>reputation</a:t>
            </a:r>
            <a:r>
              <a:rPr lang="en-US" sz="2800" dirty="0">
                <a:latin typeface="+mn-lt"/>
                <a:cs typeface="Arial" charset="0"/>
              </a:rPr>
              <a:t> provides incentives </a:t>
            </a:r>
          </a:p>
          <a:p>
            <a:pPr marL="800100" lvl="1" indent="-342900" eaLnBrk="0" hangingPunct="0">
              <a:spcBef>
                <a:spcPct val="20000"/>
              </a:spcBef>
              <a:buFont typeface="Arial" pitchFamily="34" charset="0"/>
              <a:buChar char="•"/>
              <a:defRPr/>
            </a:pPr>
            <a:r>
              <a:rPr lang="en-US" sz="2800" dirty="0">
                <a:cs typeface="Arial" charset="0"/>
              </a:rPr>
              <a:t>not just inside community, but also outside</a:t>
            </a:r>
          </a:p>
          <a:p>
            <a:pPr marL="342900" lvl="0" indent="-342900" eaLnBrk="0" hangingPunct="0">
              <a:spcBef>
                <a:spcPct val="20000"/>
              </a:spcBef>
              <a:buFont typeface="Arial" pitchFamily="34" charset="0"/>
              <a:buChar char="•"/>
              <a:defRPr/>
            </a:pPr>
            <a:endParaRPr lang="en-US" sz="2800" dirty="0">
              <a:latin typeface="+mn-lt"/>
              <a:cs typeface="Arial" charset="0"/>
            </a:endParaRPr>
          </a:p>
          <a:p>
            <a:pPr marL="342900" lvl="0" indent="-342900" eaLnBrk="0" hangingPunct="0">
              <a:spcBef>
                <a:spcPct val="20000"/>
              </a:spcBef>
              <a:buFont typeface="Arial" pitchFamily="34" charset="0"/>
              <a:buChar char="•"/>
              <a:defRPr/>
            </a:pPr>
            <a:endParaRPr lang="en-US" sz="28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8574447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31" name="TextBox 30"/>
          <p:cNvSpPr txBox="1"/>
          <p:nvPr/>
        </p:nvSpPr>
        <p:spPr>
          <a:xfrm>
            <a:off x="4492206" y="2045556"/>
            <a:ext cx="3219809" cy="523220"/>
          </a:xfrm>
          <a:prstGeom prst="rect">
            <a:avLst/>
          </a:prstGeom>
          <a:noFill/>
        </p:spPr>
        <p:txBody>
          <a:bodyPr wrap="square" rtlCol="0">
            <a:spAutoFit/>
          </a:bodyPr>
          <a:lstStyle/>
          <a:p>
            <a:r>
              <a:rPr lang="en-US" sz="2800" dirty="0"/>
              <a:t>complements here </a:t>
            </a:r>
          </a:p>
        </p:txBody>
      </p:sp>
      <p:sp>
        <p:nvSpPr>
          <p:cNvPr id="24" name="Arc 23">
            <a:extLst>
              <a:ext uri="{FF2B5EF4-FFF2-40B4-BE49-F238E27FC236}">
                <a16:creationId xmlns:a16="http://schemas.microsoft.com/office/drawing/2014/main" id="{5D47AEA9-D02E-46D2-9E0D-7FF6778186C8}"/>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0CEC4FA3-A881-45BA-B92A-2BD9BC500016}"/>
              </a:ext>
            </a:extLst>
          </p:cNvPr>
          <p:cNvCxnSpPr/>
          <p:nvPr/>
        </p:nvCxnSpPr>
        <p:spPr>
          <a:xfrm>
            <a:off x="923026" y="2846717"/>
            <a:ext cx="5758888" cy="3467703"/>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62934BF-EC64-4D5E-8364-B4EC5A731CF5}"/>
              </a:ext>
            </a:extLst>
          </p:cNvPr>
          <p:cNvCxnSpPr>
            <a:cxnSpLocks/>
          </p:cNvCxnSpPr>
          <p:nvPr/>
        </p:nvCxnSpPr>
        <p:spPr>
          <a:xfrm>
            <a:off x="3441940" y="4172681"/>
            <a:ext cx="0" cy="3216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238FB51-49A6-44D5-9FF2-D2F51F31BDC6}"/>
              </a:ext>
            </a:extLst>
          </p:cNvPr>
          <p:cNvCxnSpPr>
            <a:cxnSpLocks/>
          </p:cNvCxnSpPr>
          <p:nvPr/>
        </p:nvCxnSpPr>
        <p:spPr>
          <a:xfrm flipH="1" flipV="1">
            <a:off x="3312544" y="4339088"/>
            <a:ext cx="294262" cy="1461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0204C97-5DD7-4579-B300-027231702F86}"/>
              </a:ext>
            </a:extLst>
          </p:cNvPr>
          <p:cNvCxnSpPr>
            <a:cxnSpLocks/>
          </p:cNvCxnSpPr>
          <p:nvPr/>
        </p:nvCxnSpPr>
        <p:spPr>
          <a:xfrm flipH="1">
            <a:off x="3441940" y="2999663"/>
            <a:ext cx="1409382" cy="13394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176582A7-B5F2-4191-A3F3-4B9A667F77E3}"/>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6" name="TextBox 35">
                <a:extLst>
                  <a:ext uri="{FF2B5EF4-FFF2-40B4-BE49-F238E27FC236}">
                    <a16:creationId xmlns:a16="http://schemas.microsoft.com/office/drawing/2014/main" id="{176582A7-B5F2-4191-A3F3-4B9A667F77E3}"/>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8F4F344C-6290-4ACA-A642-8B04CEAF4046}"/>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7" name="TextBox 36">
                <a:extLst>
                  <a:ext uri="{FF2B5EF4-FFF2-40B4-BE49-F238E27FC236}">
                    <a16:creationId xmlns:a16="http://schemas.microsoft.com/office/drawing/2014/main" id="{8F4F344C-6290-4ACA-A642-8B04CEAF4046}"/>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15A95440-C942-422B-BF78-17CEBD17DE8F}"/>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8" name="TextBox 37">
                <a:extLst>
                  <a:ext uri="{FF2B5EF4-FFF2-40B4-BE49-F238E27FC236}">
                    <a16:creationId xmlns:a16="http://schemas.microsoft.com/office/drawing/2014/main" id="{15A95440-C942-422B-BF78-17CEBD17DE8F}"/>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0D4E7766-783E-47C3-8B02-54778A66D5E4}"/>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9" name="TextBox 38">
                <a:extLst>
                  <a:ext uri="{FF2B5EF4-FFF2-40B4-BE49-F238E27FC236}">
                    <a16:creationId xmlns:a16="http://schemas.microsoft.com/office/drawing/2014/main" id="{0D4E7766-783E-47C3-8B02-54778A66D5E4}"/>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822397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mc:AlternateContent xmlns:mc="http://schemas.openxmlformats.org/markup-compatibility/2006" xmlns:a14="http://schemas.microsoft.com/office/drawing/2010/main">
        <mc:Choice Requires="a14">
          <p:sp>
            <p:nvSpPr>
              <p:cNvPr id="34" name="TextBox 33"/>
              <p:cNvSpPr txBox="1"/>
              <p:nvPr/>
            </p:nvSpPr>
            <p:spPr>
              <a:xfrm>
                <a:off x="4425350" y="3579713"/>
                <a:ext cx="4006747" cy="954107"/>
              </a:xfrm>
              <a:prstGeom prst="rect">
                <a:avLst/>
              </a:prstGeom>
              <a:noFill/>
            </p:spPr>
            <p:txBody>
              <a:bodyPr wrap="square" rtlCol="0">
                <a:spAutoFit/>
              </a:bodyPr>
              <a:lstStyle/>
              <a:p>
                <a:r>
                  <a:rPr lang="en-US" sz="2800" i="1" dirty="0"/>
                  <a:t>IC</a:t>
                </a:r>
                <a:r>
                  <a:rPr lang="en-US" sz="2800" i="1" baseline="30000" dirty="0" err="1"/>
                  <a:t>mark</a:t>
                </a:r>
                <a:r>
                  <a:rPr lang="en-US" sz="2800" dirty="0"/>
                  <a:t>  </a:t>
                </a:r>
                <a14:m>
                  <m:oMath xmlns:m="http://schemas.openxmlformats.org/officeDocument/2006/math">
                    <m:r>
                      <a:rPr lang="en-US" sz="2800" b="0" i="1" dirty="0" smtClean="0">
                        <a:latin typeface="Cambria Math" panose="02040503050406030204" pitchFamily="18" charset="0"/>
                      </a:rPr>
                      <m:t>𝜙</m:t>
                    </m:r>
                    <m:r>
                      <a:rPr lang="el-GR" sz="2800" i="1" dirty="0" smtClean="0">
                        <a:latin typeface="Cambria Math" panose="02040503050406030204" pitchFamily="18" charset="0"/>
                      </a:rPr>
                      <m:t>≥</m:t>
                    </m:r>
                    <m:r>
                      <a:rPr lang="en-US" sz="2800" i="1" dirty="0">
                        <a:latin typeface="Cambria Math" panose="02040503050406030204" pitchFamily="18" charset="0"/>
                      </a:rPr>
                      <m:t>𝑡</m:t>
                    </m:r>
                    <m:r>
                      <a:rPr lang="en-US" sz="2800" i="1" baseline="-25000" dirty="0">
                        <a:latin typeface="Cambria Math" panose="02040503050406030204" pitchFamily="18" charset="0"/>
                      </a:rPr>
                      <m:t>𝑚</m:t>
                    </m:r>
                    <m:r>
                      <a:rPr lang="en-US" sz="2800" i="1" dirty="0">
                        <a:latin typeface="Cambria Math" panose="02040503050406030204" pitchFamily="18" charset="0"/>
                      </a:rPr>
                      <m:t>/(</m:t>
                    </m:r>
                    <m:r>
                      <a:rPr lang="en-US" sz="2800" i="1" dirty="0">
                        <a:latin typeface="Cambria Math" panose="02040503050406030204" pitchFamily="18" charset="0"/>
                      </a:rPr>
                      <m:t>𝑓</m:t>
                    </m:r>
                    <m:r>
                      <a:rPr lang="en-US" sz="2800" i="1" dirty="0">
                        <a:latin typeface="Cambria Math" panose="02040503050406030204" pitchFamily="18" charset="0"/>
                      </a:rPr>
                      <m:t>+</m:t>
                    </m:r>
                    <m:r>
                      <a:rPr lang="el-GR" sz="2800" i="1" dirty="0">
                        <a:latin typeface="Cambria Math" panose="02040503050406030204" pitchFamily="18" charset="0"/>
                      </a:rPr>
                      <m:t>𝜓</m:t>
                    </m:r>
                    <m:r>
                      <a:rPr lang="en-US" sz="2800" i="1" dirty="0" err="1">
                        <a:latin typeface="Cambria Math" panose="02040503050406030204" pitchFamily="18" charset="0"/>
                      </a:rPr>
                      <m:t>𝑞𝑉</m:t>
                    </m:r>
                    <m:r>
                      <a:rPr lang="en-US" sz="2800" i="1" dirty="0">
                        <a:latin typeface="Cambria Math" panose="02040503050406030204" pitchFamily="18" charset="0"/>
                      </a:rPr>
                      <m:t>)</m:t>
                    </m:r>
                  </m:oMath>
                </a14:m>
                <a:endParaRPr lang="en-US" sz="2800" dirty="0"/>
              </a:p>
              <a:p>
                <a:endParaRPr lang="en-US" sz="2800" dirty="0"/>
              </a:p>
            </p:txBody>
          </p:sp>
        </mc:Choice>
        <mc:Fallback xmlns="">
          <p:sp>
            <p:nvSpPr>
              <p:cNvPr id="34" name="TextBox 33"/>
              <p:cNvSpPr txBox="1">
                <a:spLocks noRot="1" noChangeAspect="1" noMove="1" noResize="1" noEditPoints="1" noAdjustHandles="1" noChangeArrowheads="1" noChangeShapeType="1" noTextEdit="1"/>
              </p:cNvSpPr>
              <p:nvPr/>
            </p:nvSpPr>
            <p:spPr>
              <a:xfrm>
                <a:off x="4425350" y="3579713"/>
                <a:ext cx="4006747" cy="954107"/>
              </a:xfrm>
              <a:prstGeom prst="rect">
                <a:avLst/>
              </a:prstGeom>
              <a:blipFill>
                <a:blip r:embed="rId3"/>
                <a:stretch>
                  <a:fillRect l="-3196" t="-5732"/>
                </a:stretch>
              </a:blipFill>
            </p:spPr>
            <p:txBody>
              <a:bodyPr/>
              <a:lstStyle/>
              <a:p>
                <a:r>
                  <a:rPr lang="en-US">
                    <a:noFill/>
                  </a:rPr>
                  <a:t> </a:t>
                </a:r>
              </a:p>
            </p:txBody>
          </p:sp>
        </mc:Fallback>
      </mc:AlternateContent>
      <p:cxnSp>
        <p:nvCxnSpPr>
          <p:cNvPr id="37" name="Straight Arrow Connector 36"/>
          <p:cNvCxnSpPr/>
          <p:nvPr/>
        </p:nvCxnSpPr>
        <p:spPr>
          <a:xfrm flipH="1">
            <a:off x="4551425" y="4059920"/>
            <a:ext cx="641677" cy="744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4615132" y="905684"/>
            <a:ext cx="802257" cy="6643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a:endCxn id="9233" idx="0"/>
          </p:cNvCxnSpPr>
          <p:nvPr/>
        </p:nvCxnSpPr>
        <p:spPr>
          <a:xfrm flipH="1">
            <a:off x="1526876" y="785004"/>
            <a:ext cx="6288656" cy="0"/>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4352250" y="1552142"/>
                <a:ext cx="3929841" cy="1384995"/>
              </a:xfrm>
              <a:prstGeom prst="rect">
                <a:avLst/>
              </a:prstGeom>
              <a:noFill/>
            </p:spPr>
            <p:txBody>
              <a:bodyPr wrap="square" rtlCol="0">
                <a:spAutoFit/>
              </a:bodyPr>
              <a:lstStyle/>
              <a:p>
                <a:r>
                  <a:rPr lang="en-US" sz="2800" i="1" dirty="0"/>
                  <a:t>IC</a:t>
                </a:r>
                <a:r>
                  <a:rPr lang="en-US" sz="2800" i="1" baseline="30000" dirty="0" err="1"/>
                  <a:t>mark</a:t>
                </a:r>
                <a:r>
                  <a:rPr lang="en-US" sz="2800" dirty="0"/>
                  <a:t>  </a:t>
                </a:r>
                <a14:m>
                  <m:oMath xmlns:m="http://schemas.openxmlformats.org/officeDocument/2006/math">
                    <m:r>
                      <a:rPr lang="en-US" sz="2800" b="0" i="1" dirty="0" smtClean="0">
                        <a:latin typeface="Cambria Math" panose="02040503050406030204" pitchFamily="18" charset="0"/>
                      </a:rPr>
                      <m:t>𝜙</m:t>
                    </m:r>
                    <m:r>
                      <a:rPr lang="el-GR" sz="2800" i="1" dirty="0" smtClean="0">
                        <a:latin typeface="Cambria Math" panose="02040503050406030204" pitchFamily="18" charset="0"/>
                      </a:rPr>
                      <m:t>≥</m:t>
                    </m:r>
                    <m:r>
                      <a:rPr lang="en-US" sz="2800" i="1" dirty="0">
                        <a:latin typeface="Cambria Math" panose="02040503050406030204" pitchFamily="18" charset="0"/>
                      </a:rPr>
                      <m:t>𝑡</m:t>
                    </m:r>
                    <m:r>
                      <a:rPr lang="en-US" sz="2800" i="1" baseline="-25000" dirty="0">
                        <a:latin typeface="Cambria Math" panose="02040503050406030204" pitchFamily="18" charset="0"/>
                      </a:rPr>
                      <m:t>𝑚</m:t>
                    </m:r>
                    <m:r>
                      <a:rPr lang="en-US" sz="2800" i="1" dirty="0">
                        <a:latin typeface="Cambria Math" panose="02040503050406030204" pitchFamily="18" charset="0"/>
                      </a:rPr>
                      <m:t>/</m:t>
                    </m:r>
                    <m:r>
                      <a:rPr lang="en-US" sz="2800" b="0" i="1" dirty="0" smtClean="0">
                        <a:latin typeface="Cambria Math" panose="02040503050406030204" pitchFamily="18" charset="0"/>
                      </a:rPr>
                      <m:t>𝑓</m:t>
                    </m:r>
                  </m:oMath>
                </a14:m>
                <a:r>
                  <a:rPr lang="en-US" sz="2800" dirty="0"/>
                  <a:t> if </a:t>
                </a:r>
                <a14:m>
                  <m:oMath xmlns:m="http://schemas.openxmlformats.org/officeDocument/2006/math">
                    <m:r>
                      <a:rPr lang="en-US" sz="2800" i="1" dirty="0">
                        <a:latin typeface="Cambria Math" panose="02040503050406030204" pitchFamily="18" charset="0"/>
                      </a:rPr>
                      <m:t>𝜙</m:t>
                    </m:r>
                    <m:r>
                      <a:rPr lang="en-US" sz="2800" b="0" i="1" dirty="0" smtClean="0">
                        <a:latin typeface="Cambria Math" panose="02040503050406030204" pitchFamily="18" charset="0"/>
                      </a:rPr>
                      <m:t>=0</m:t>
                    </m:r>
                    <m:r>
                      <a:rPr lang="en-US" sz="2800" i="1" dirty="0">
                        <a:latin typeface="Cambria Math" panose="02040503050406030204" pitchFamily="18" charset="0"/>
                      </a:rPr>
                      <m:t> </m:t>
                    </m:r>
                  </m:oMath>
                </a14:m>
                <a:endParaRPr lang="en-US" sz="2800" dirty="0"/>
              </a:p>
              <a:p>
                <a:r>
                  <a:rPr lang="en-US" sz="2800" dirty="0"/>
                  <a:t>no complementarity</a:t>
                </a:r>
              </a:p>
              <a:p>
                <a:endParaRPr lang="en-US" sz="2800" dirty="0"/>
              </a:p>
            </p:txBody>
          </p:sp>
        </mc:Choice>
        <mc:Fallback xmlns="">
          <p:sp>
            <p:nvSpPr>
              <p:cNvPr id="26" name="TextBox 25"/>
              <p:cNvSpPr txBox="1">
                <a:spLocks noRot="1" noChangeAspect="1" noMove="1" noResize="1" noEditPoints="1" noAdjustHandles="1" noChangeArrowheads="1" noChangeShapeType="1" noTextEdit="1"/>
              </p:cNvSpPr>
              <p:nvPr/>
            </p:nvSpPr>
            <p:spPr>
              <a:xfrm>
                <a:off x="4352250" y="1552142"/>
                <a:ext cx="3929841" cy="1384995"/>
              </a:xfrm>
              <a:prstGeom prst="rect">
                <a:avLst/>
              </a:prstGeom>
              <a:blipFill>
                <a:blip r:embed="rId4"/>
                <a:stretch>
                  <a:fillRect l="-3256" t="-44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37B3AE89-A192-4E00-9A09-F04726BA9496}"/>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5" name="TextBox 24">
                <a:extLst>
                  <a:ext uri="{FF2B5EF4-FFF2-40B4-BE49-F238E27FC236}">
                    <a16:creationId xmlns:a16="http://schemas.microsoft.com/office/drawing/2014/main" id="{37B3AE89-A192-4E00-9A09-F04726BA9496}"/>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05B155A5-92E3-4B4F-B876-32DFC7E5EB33}"/>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8" name="TextBox 27">
                <a:extLst>
                  <a:ext uri="{FF2B5EF4-FFF2-40B4-BE49-F238E27FC236}">
                    <a16:creationId xmlns:a16="http://schemas.microsoft.com/office/drawing/2014/main" id="{05B155A5-92E3-4B4F-B876-32DFC7E5EB33}"/>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02DA5E25-14A8-4C73-9A93-42AD27257CB1}"/>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1" name="TextBox 30">
                <a:extLst>
                  <a:ext uri="{FF2B5EF4-FFF2-40B4-BE49-F238E27FC236}">
                    <a16:creationId xmlns:a16="http://schemas.microsoft.com/office/drawing/2014/main" id="{02DA5E25-14A8-4C73-9A93-42AD27257CB1}"/>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0ACD5FAB-02C7-429C-9F45-EAD2B01F23F3}"/>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3" name="TextBox 32">
                <a:extLst>
                  <a:ext uri="{FF2B5EF4-FFF2-40B4-BE49-F238E27FC236}">
                    <a16:creationId xmlns:a16="http://schemas.microsoft.com/office/drawing/2014/main" id="{0ACD5FAB-02C7-429C-9F45-EAD2B01F23F3}"/>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168738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flipH="1">
            <a:off x="1537696" y="778251"/>
            <a:ext cx="53977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984739" y="441599"/>
            <a:ext cx="0" cy="535614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cxnSp>
        <p:nvCxnSpPr>
          <p:cNvPr id="37" name="Straight Arrow Connector 36"/>
          <p:cNvCxnSpPr/>
          <p:nvPr/>
        </p:nvCxnSpPr>
        <p:spPr>
          <a:xfrm flipH="1" flipV="1">
            <a:off x="1705842" y="905684"/>
            <a:ext cx="2786365" cy="170812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Oval 2"/>
          <p:cNvSpPr/>
          <p:nvPr/>
        </p:nvSpPr>
        <p:spPr>
          <a:xfrm>
            <a:off x="1384825" y="656081"/>
            <a:ext cx="274320" cy="27432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839554" y="5655340"/>
            <a:ext cx="274320" cy="27432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4" name="TextBox 23"/>
          <p:cNvSpPr txBox="1"/>
          <p:nvPr/>
        </p:nvSpPr>
        <p:spPr>
          <a:xfrm>
            <a:off x="4492206" y="2045556"/>
            <a:ext cx="4172015" cy="1384995"/>
          </a:xfrm>
          <a:prstGeom prst="rect">
            <a:avLst/>
          </a:prstGeom>
          <a:noFill/>
        </p:spPr>
        <p:txBody>
          <a:bodyPr wrap="square" rtlCol="0">
            <a:spAutoFit/>
          </a:bodyPr>
          <a:lstStyle/>
          <a:p>
            <a:r>
              <a:rPr lang="en-US" sz="2800" dirty="0"/>
              <a:t>Optimal regime</a:t>
            </a:r>
          </a:p>
          <a:p>
            <a:r>
              <a:rPr lang="en-US" sz="2800" dirty="0"/>
              <a:t>either all-market</a:t>
            </a:r>
          </a:p>
          <a:p>
            <a:r>
              <a:rPr lang="en-US" sz="2800" dirty="0"/>
              <a:t>or all-community</a:t>
            </a:r>
          </a:p>
        </p:txBody>
      </p:sp>
      <p:cxnSp>
        <p:nvCxnSpPr>
          <p:cNvPr id="29" name="Straight Arrow Connector 28"/>
          <p:cNvCxnSpPr/>
          <p:nvPr/>
        </p:nvCxnSpPr>
        <p:spPr>
          <a:xfrm>
            <a:off x="5889514" y="3430551"/>
            <a:ext cx="910209" cy="214799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F4842B2D-29E5-4EAA-B859-8515FECADB85}"/>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6" name="TextBox 25">
                <a:extLst>
                  <a:ext uri="{FF2B5EF4-FFF2-40B4-BE49-F238E27FC236}">
                    <a16:creationId xmlns:a16="http://schemas.microsoft.com/office/drawing/2014/main" id="{F4842B2D-29E5-4EAA-B859-8515FECADB85}"/>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EFE79986-9903-4485-9341-EF3AB2CA549A}"/>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7" name="TextBox 26">
                <a:extLst>
                  <a:ext uri="{FF2B5EF4-FFF2-40B4-BE49-F238E27FC236}">
                    <a16:creationId xmlns:a16="http://schemas.microsoft.com/office/drawing/2014/main" id="{EFE79986-9903-4485-9341-EF3AB2CA549A}"/>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DA49572-31B6-4419-8221-DA9D63FD3EBF}"/>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0" name="TextBox 29">
                <a:extLst>
                  <a:ext uri="{FF2B5EF4-FFF2-40B4-BE49-F238E27FC236}">
                    <a16:creationId xmlns:a16="http://schemas.microsoft.com/office/drawing/2014/main" id="{5DA49572-31B6-4419-8221-DA9D63FD3EBF}"/>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500ECAD1-9F66-4788-90DD-C89027F2E333}"/>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500ECAD1-9F66-4788-90DD-C89027F2E333}"/>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754592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mc:AlternateContent xmlns:mc="http://schemas.openxmlformats.org/markup-compatibility/2006" xmlns:a14="http://schemas.microsoft.com/office/drawing/2010/main">
        <mc:Choice Requires="a14">
          <p:sp>
            <p:nvSpPr>
              <p:cNvPr id="35" name="TextBox 34"/>
              <p:cNvSpPr txBox="1"/>
              <p:nvPr/>
            </p:nvSpPr>
            <p:spPr>
              <a:xfrm>
                <a:off x="5083049" y="2544222"/>
                <a:ext cx="2824001" cy="523220"/>
              </a:xfrm>
              <a:prstGeom prst="rect">
                <a:avLst/>
              </a:prstGeom>
              <a:noFill/>
            </p:spPr>
            <p:txBody>
              <a:bodyPr wrap="square" rtlCol="0">
                <a:spAutoFit/>
              </a:bodyPr>
              <a:lstStyle/>
              <a:p>
                <a:r>
                  <a:rPr lang="en-US" sz="2800" dirty="0"/>
                  <a:t>Increase </a:t>
                </a:r>
                <a14:m>
                  <m:oMath xmlns:m="http://schemas.openxmlformats.org/officeDocument/2006/math">
                    <m:r>
                      <a:rPr lang="en-US" sz="2800" b="0" i="1" smtClean="0">
                        <a:latin typeface="Cambria Math" panose="02040503050406030204" pitchFamily="18" charset="0"/>
                      </a:rPr>
                      <m:t>𝜙</m:t>
                    </m:r>
                  </m:oMath>
                </a14:m>
                <a:endParaRPr lang="en-US" sz="2800" i="1" dirty="0"/>
              </a:p>
            </p:txBody>
          </p:sp>
        </mc:Choice>
        <mc:Fallback xmlns="">
          <p:sp>
            <p:nvSpPr>
              <p:cNvPr id="35" name="TextBox 34"/>
              <p:cNvSpPr txBox="1">
                <a:spLocks noRot="1" noChangeAspect="1" noMove="1" noResize="1" noEditPoints="1" noAdjustHandles="1" noChangeArrowheads="1" noChangeShapeType="1" noTextEdit="1"/>
              </p:cNvSpPr>
              <p:nvPr/>
            </p:nvSpPr>
            <p:spPr>
              <a:xfrm>
                <a:off x="5083049" y="2544222"/>
                <a:ext cx="2824001" cy="523220"/>
              </a:xfrm>
              <a:prstGeom prst="rect">
                <a:avLst/>
              </a:prstGeom>
              <a:blipFill>
                <a:blip r:embed="rId3"/>
                <a:stretch>
                  <a:fillRect l="-4536" t="-10465" b="-32558"/>
                </a:stretch>
              </a:blipFill>
            </p:spPr>
            <p:txBody>
              <a:bodyPr/>
              <a:lstStyle/>
              <a:p>
                <a:r>
                  <a:rPr lang="en-US">
                    <a:noFill/>
                  </a:rPr>
                  <a:t> </a:t>
                </a:r>
              </a:p>
            </p:txBody>
          </p:sp>
        </mc:Fallback>
      </mc:AlternateContent>
      <p:sp>
        <p:nvSpPr>
          <p:cNvPr id="9233" name="Freeform 9232"/>
          <p:cNvSpPr/>
          <p:nvPr/>
        </p:nvSpPr>
        <p:spPr>
          <a:xfrm>
            <a:off x="1526875" y="785004"/>
            <a:ext cx="5518800" cy="3265109"/>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4"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0" name="Straight Connector 29"/>
          <p:cNvCxnSpPr/>
          <p:nvPr/>
        </p:nvCxnSpPr>
        <p:spPr>
          <a:xfrm flipH="1">
            <a:off x="1526876" y="782062"/>
            <a:ext cx="5456551" cy="2942"/>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6" name="Arc 5"/>
          <p:cNvSpPr/>
          <p:nvPr/>
        </p:nvSpPr>
        <p:spPr>
          <a:xfrm rot="12313309">
            <a:off x="2810277" y="3157297"/>
            <a:ext cx="1697172" cy="344658"/>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Arc 35"/>
          <p:cNvSpPr/>
          <p:nvPr/>
        </p:nvSpPr>
        <p:spPr>
          <a:xfrm rot="12094207">
            <a:off x="2817830" y="4041444"/>
            <a:ext cx="3420701" cy="1051774"/>
          </a:xfrm>
          <a:prstGeom prst="arc">
            <a:avLst>
              <a:gd name="adj1" fmla="val 12665516"/>
              <a:gd name="adj2" fmla="val 2113212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40" name="Straight Arrow Connector 39"/>
          <p:cNvCxnSpPr/>
          <p:nvPr/>
        </p:nvCxnSpPr>
        <p:spPr>
          <a:xfrm flipH="1">
            <a:off x="4969933" y="1485900"/>
            <a:ext cx="113117" cy="1883833"/>
          </a:xfrm>
          <a:prstGeom prst="straightConnector1">
            <a:avLst/>
          </a:prstGeom>
          <a:ln w="254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4678400" y="4050113"/>
            <a:ext cx="171329" cy="967950"/>
          </a:xfrm>
          <a:prstGeom prst="straightConnector1">
            <a:avLst/>
          </a:prstGeom>
          <a:ln w="254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AD99816-8494-4A80-B950-25715A544632}"/>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7" name="TextBox 36">
                <a:extLst>
                  <a:ext uri="{FF2B5EF4-FFF2-40B4-BE49-F238E27FC236}">
                    <a16:creationId xmlns:a16="http://schemas.microsoft.com/office/drawing/2014/main" id="{1AD99816-8494-4A80-B950-25715A544632}"/>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BD27CB06-ADC5-49A5-8EAB-7E4AEF748CF7}"/>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42" name="TextBox 41">
                <a:extLst>
                  <a:ext uri="{FF2B5EF4-FFF2-40B4-BE49-F238E27FC236}">
                    <a16:creationId xmlns:a16="http://schemas.microsoft.com/office/drawing/2014/main" id="{BD27CB06-ADC5-49A5-8EAB-7E4AEF748CF7}"/>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F1FC579D-18C1-498B-A576-1FF0E4989E29}"/>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43" name="TextBox 42">
                <a:extLst>
                  <a:ext uri="{FF2B5EF4-FFF2-40B4-BE49-F238E27FC236}">
                    <a16:creationId xmlns:a16="http://schemas.microsoft.com/office/drawing/2014/main" id="{F1FC579D-18C1-498B-A576-1FF0E4989E29}"/>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3AC29CFC-EB2A-4381-9C37-4FB9A65B1CB1}"/>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44" name="TextBox 43">
                <a:extLst>
                  <a:ext uri="{FF2B5EF4-FFF2-40B4-BE49-F238E27FC236}">
                    <a16:creationId xmlns:a16="http://schemas.microsoft.com/office/drawing/2014/main" id="{3AC29CFC-EB2A-4381-9C37-4FB9A65B1CB1}"/>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3D886E44-C72E-455B-A12D-B43531774495}"/>
                  </a:ext>
                </a:extLst>
              </p:cNvPr>
              <p:cNvSpPr txBox="1"/>
              <p:nvPr/>
            </p:nvSpPr>
            <p:spPr>
              <a:xfrm>
                <a:off x="432004" y="4717216"/>
                <a:ext cx="1032462"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r>
                            <a:rPr lang="en-US" sz="2400" b="0" i="1" smtClean="0">
                              <a:latin typeface="Cambria Math" panose="02040503050406030204" pitchFamily="18" charset="0"/>
                            </a:rPr>
                            <m:t>𝑉</m:t>
                          </m:r>
                        </m:den>
                      </m:f>
                    </m:oMath>
                  </m:oMathPara>
                </a14:m>
                <a:endParaRPr lang="en-US" sz="2400" dirty="0"/>
              </a:p>
            </p:txBody>
          </p:sp>
        </mc:Choice>
        <mc:Fallback xmlns="">
          <p:sp>
            <p:nvSpPr>
              <p:cNvPr id="45" name="TextBox 44">
                <a:extLst>
                  <a:ext uri="{FF2B5EF4-FFF2-40B4-BE49-F238E27FC236}">
                    <a16:creationId xmlns:a16="http://schemas.microsoft.com/office/drawing/2014/main" id="{3D886E44-C72E-455B-A12D-B43531774495}"/>
                  </a:ext>
                </a:extLst>
              </p:cNvPr>
              <p:cNvSpPr txBox="1">
                <a:spLocks noRot="1" noChangeAspect="1" noMove="1" noResize="1" noEditPoints="1" noAdjustHandles="1" noChangeArrowheads="1" noChangeShapeType="1" noTextEdit="1"/>
              </p:cNvSpPr>
              <p:nvPr/>
            </p:nvSpPr>
            <p:spPr>
              <a:xfrm>
                <a:off x="432004" y="4717216"/>
                <a:ext cx="1032462" cy="731867"/>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879739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5" name="TextBox 34"/>
          <p:cNvSpPr txBox="1"/>
          <p:nvPr/>
        </p:nvSpPr>
        <p:spPr>
          <a:xfrm>
            <a:off x="5083049" y="2544222"/>
            <a:ext cx="2824001" cy="1384995"/>
          </a:xfrm>
          <a:prstGeom prst="rect">
            <a:avLst/>
          </a:prstGeom>
          <a:noFill/>
        </p:spPr>
        <p:txBody>
          <a:bodyPr wrap="square" rtlCol="0">
            <a:spAutoFit/>
          </a:bodyPr>
          <a:lstStyle/>
          <a:p>
            <a:r>
              <a:rPr lang="en-US" sz="2800" dirty="0"/>
              <a:t>Enforcement Cost Savings from complementarity</a:t>
            </a:r>
            <a:endParaRPr lang="en-US" sz="2800" i="1" dirty="0"/>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4"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0" name="Straight Connector 29"/>
          <p:cNvCxnSpPr/>
          <p:nvPr/>
        </p:nvCxnSpPr>
        <p:spPr>
          <a:xfrm flipH="1">
            <a:off x="1526876" y="782062"/>
            <a:ext cx="5456551" cy="2942"/>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36" name="Arc 35"/>
          <p:cNvSpPr/>
          <p:nvPr/>
        </p:nvSpPr>
        <p:spPr>
          <a:xfrm rot="12094207">
            <a:off x="2817830" y="4041444"/>
            <a:ext cx="3420701" cy="1051774"/>
          </a:xfrm>
          <a:prstGeom prst="arc">
            <a:avLst>
              <a:gd name="adj1" fmla="val 12665516"/>
              <a:gd name="adj2" fmla="val 2113212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29" name="Straight Connector 28">
            <a:extLst>
              <a:ext uri="{FF2B5EF4-FFF2-40B4-BE49-F238E27FC236}">
                <a16:creationId xmlns:a16="http://schemas.microsoft.com/office/drawing/2014/main" id="{614503FC-B8AB-4DE9-B764-B84A97926AB7}"/>
              </a:ext>
            </a:extLst>
          </p:cNvPr>
          <p:cNvCxnSpPr>
            <a:cxnSpLocks/>
          </p:cNvCxnSpPr>
          <p:nvPr/>
        </p:nvCxnSpPr>
        <p:spPr>
          <a:xfrm>
            <a:off x="4068747" y="5627009"/>
            <a:ext cx="0" cy="3216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Rectangle 3">
                <a:extLst>
                  <a:ext uri="{FF2B5EF4-FFF2-40B4-BE49-F238E27FC236}">
                    <a16:creationId xmlns:a16="http://schemas.microsoft.com/office/drawing/2014/main" id="{A78569B9-78F0-42EC-8D4E-E40FE2101E58}"/>
                  </a:ext>
                </a:extLst>
              </p:cNvPr>
              <p:cNvSpPr txBox="1">
                <a:spLocks noChangeArrowheads="1"/>
              </p:cNvSpPr>
              <p:nvPr/>
            </p:nvSpPr>
            <p:spPr>
              <a:xfrm>
                <a:off x="3744087" y="5825792"/>
                <a:ext cx="762000" cy="685800"/>
              </a:xfrm>
              <a:prstGeom prst="rect">
                <a:avLst/>
              </a:prstGeom>
            </p:spPr>
            <p:txBody>
              <a:bodyPr vert="horz" lIns="91440" tIns="45720" rIns="91440" bIns="45720" rtlCol="0">
                <a:norm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1" name="Rectangle 3">
                <a:extLst>
                  <a:ext uri="{FF2B5EF4-FFF2-40B4-BE49-F238E27FC236}">
                    <a16:creationId xmlns:a16="http://schemas.microsoft.com/office/drawing/2014/main" id="{A78569B9-78F0-42EC-8D4E-E40FE2101E58}"/>
                  </a:ext>
                </a:extLst>
              </p:cNvPr>
              <p:cNvSpPr txBox="1">
                <a:spLocks noRot="1" noChangeAspect="1" noMove="1" noResize="1" noEditPoints="1" noAdjustHandles="1" noChangeArrowheads="1" noChangeShapeType="1" noTextEdit="1"/>
              </p:cNvSpPr>
              <p:nvPr/>
            </p:nvSpPr>
            <p:spPr>
              <a:xfrm>
                <a:off x="3744087" y="5825792"/>
                <a:ext cx="762000" cy="685800"/>
              </a:xfrm>
              <a:prstGeom prst="rect">
                <a:avLst/>
              </a:prstGeom>
              <a:blipFill>
                <a:blip r:embed="rId3"/>
                <a:stretch>
                  <a:fillRect/>
                </a:stretch>
              </a:blipFill>
            </p:spPr>
            <p:txBody>
              <a:bodyPr/>
              <a:lstStyle/>
              <a:p>
                <a:r>
                  <a:rPr lang="en-US">
                    <a:noFill/>
                  </a:rPr>
                  <a:t> </a:t>
                </a:r>
              </a:p>
            </p:txBody>
          </p:sp>
        </mc:Fallback>
      </mc:AlternateContent>
      <p:sp>
        <p:nvSpPr>
          <p:cNvPr id="4" name="Right Brace 3">
            <a:extLst>
              <a:ext uri="{FF2B5EF4-FFF2-40B4-BE49-F238E27FC236}">
                <a16:creationId xmlns:a16="http://schemas.microsoft.com/office/drawing/2014/main" id="{C528EC06-1B07-4C59-A798-E5FAA9B37C1A}"/>
              </a:ext>
            </a:extLst>
          </p:cNvPr>
          <p:cNvSpPr/>
          <p:nvPr/>
        </p:nvSpPr>
        <p:spPr>
          <a:xfrm>
            <a:off x="4068747" y="782062"/>
            <a:ext cx="601819" cy="4121434"/>
          </a:xfrm>
          <a:prstGeom prst="rightBrace">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85F2167-210C-405D-BBA0-77AE5A4C5CF1}"/>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4" name="TextBox 23">
                <a:extLst>
                  <a:ext uri="{FF2B5EF4-FFF2-40B4-BE49-F238E27FC236}">
                    <a16:creationId xmlns:a16="http://schemas.microsoft.com/office/drawing/2014/main" id="{985F2167-210C-405D-BBA0-77AE5A4C5CF1}"/>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EC70D67C-3EBF-4462-8F2D-8E8BECBED2FF}"/>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7" name="TextBox 26">
                <a:extLst>
                  <a:ext uri="{FF2B5EF4-FFF2-40B4-BE49-F238E27FC236}">
                    <a16:creationId xmlns:a16="http://schemas.microsoft.com/office/drawing/2014/main" id="{EC70D67C-3EBF-4462-8F2D-8E8BECBED2FF}"/>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88F3E0AC-C46C-4EFC-809B-1CF4B81AC364}"/>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2" name="TextBox 31">
                <a:extLst>
                  <a:ext uri="{FF2B5EF4-FFF2-40B4-BE49-F238E27FC236}">
                    <a16:creationId xmlns:a16="http://schemas.microsoft.com/office/drawing/2014/main" id="{88F3E0AC-C46C-4EFC-809B-1CF4B81AC364}"/>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2DCDCEA1-3FD0-48DC-9799-EA5C101E3270}"/>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7" name="TextBox 36">
                <a:extLst>
                  <a:ext uri="{FF2B5EF4-FFF2-40B4-BE49-F238E27FC236}">
                    <a16:creationId xmlns:a16="http://schemas.microsoft.com/office/drawing/2014/main" id="{2DCDCEA1-3FD0-48DC-9799-EA5C101E3270}"/>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996946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5" name="TextBox 34"/>
          <p:cNvSpPr txBox="1"/>
          <p:nvPr/>
        </p:nvSpPr>
        <p:spPr>
          <a:xfrm>
            <a:off x="5176999" y="3454872"/>
            <a:ext cx="2824001" cy="1384995"/>
          </a:xfrm>
          <a:prstGeom prst="rect">
            <a:avLst/>
          </a:prstGeom>
          <a:noFill/>
        </p:spPr>
        <p:txBody>
          <a:bodyPr wrap="square" rtlCol="0">
            <a:spAutoFit/>
          </a:bodyPr>
          <a:lstStyle/>
          <a:p>
            <a:r>
              <a:rPr lang="en-US" sz="2800" dirty="0"/>
              <a:t>Welfare Cost Savings from complementarity</a:t>
            </a:r>
            <a:endParaRPr lang="en-US" sz="2800" i="1" dirty="0"/>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4"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0" name="Straight Connector 29"/>
          <p:cNvCxnSpPr/>
          <p:nvPr/>
        </p:nvCxnSpPr>
        <p:spPr>
          <a:xfrm flipH="1">
            <a:off x="1526876" y="782062"/>
            <a:ext cx="5456551" cy="2942"/>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36" name="Arc 35"/>
          <p:cNvSpPr/>
          <p:nvPr/>
        </p:nvSpPr>
        <p:spPr>
          <a:xfrm rot="12094207">
            <a:off x="2817830" y="4041444"/>
            <a:ext cx="3420701" cy="1051774"/>
          </a:xfrm>
          <a:prstGeom prst="arc">
            <a:avLst>
              <a:gd name="adj1" fmla="val 12665516"/>
              <a:gd name="adj2" fmla="val 2113212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29" name="Straight Connector 28">
            <a:extLst>
              <a:ext uri="{FF2B5EF4-FFF2-40B4-BE49-F238E27FC236}">
                <a16:creationId xmlns:a16="http://schemas.microsoft.com/office/drawing/2014/main" id="{614503FC-B8AB-4DE9-B764-B84A97926AB7}"/>
              </a:ext>
            </a:extLst>
          </p:cNvPr>
          <p:cNvCxnSpPr>
            <a:cxnSpLocks/>
          </p:cNvCxnSpPr>
          <p:nvPr/>
        </p:nvCxnSpPr>
        <p:spPr>
          <a:xfrm>
            <a:off x="4068747" y="5627009"/>
            <a:ext cx="0" cy="3216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ight Brace 3">
            <a:extLst>
              <a:ext uri="{FF2B5EF4-FFF2-40B4-BE49-F238E27FC236}">
                <a16:creationId xmlns:a16="http://schemas.microsoft.com/office/drawing/2014/main" id="{C528EC06-1B07-4C59-A798-E5FAA9B37C1A}"/>
              </a:ext>
            </a:extLst>
          </p:cNvPr>
          <p:cNvSpPr/>
          <p:nvPr/>
        </p:nvSpPr>
        <p:spPr>
          <a:xfrm>
            <a:off x="4068747" y="4264220"/>
            <a:ext cx="785980" cy="735285"/>
          </a:xfrm>
          <a:prstGeom prst="rightBrace">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p:cxnSp>
        <p:nvCxnSpPr>
          <p:cNvPr id="41" name="Straight Connector 40">
            <a:extLst>
              <a:ext uri="{FF2B5EF4-FFF2-40B4-BE49-F238E27FC236}">
                <a16:creationId xmlns:a16="http://schemas.microsoft.com/office/drawing/2014/main" id="{0CEC4FA3-A881-45BA-B92A-2BD9BC500016}"/>
              </a:ext>
            </a:extLst>
          </p:cNvPr>
          <p:cNvCxnSpPr/>
          <p:nvPr/>
        </p:nvCxnSpPr>
        <p:spPr>
          <a:xfrm>
            <a:off x="655256" y="3270038"/>
            <a:ext cx="6418162" cy="3223017"/>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CEC4FA3-A881-45BA-B92A-2BD9BC500016}"/>
              </a:ext>
            </a:extLst>
          </p:cNvPr>
          <p:cNvCxnSpPr/>
          <p:nvPr/>
        </p:nvCxnSpPr>
        <p:spPr>
          <a:xfrm>
            <a:off x="923871" y="2629768"/>
            <a:ext cx="6562548" cy="3399285"/>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Rectangle 3">
                <a:extLst>
                  <a:ext uri="{FF2B5EF4-FFF2-40B4-BE49-F238E27FC236}">
                    <a16:creationId xmlns:a16="http://schemas.microsoft.com/office/drawing/2014/main" id="{140D6BE2-3700-416B-AA53-EF78CBC5EDE7}"/>
                  </a:ext>
                </a:extLst>
              </p:cNvPr>
              <p:cNvSpPr txBox="1">
                <a:spLocks noChangeArrowheads="1"/>
              </p:cNvSpPr>
              <p:nvPr/>
            </p:nvSpPr>
            <p:spPr>
              <a:xfrm>
                <a:off x="3744087" y="5825792"/>
                <a:ext cx="762000" cy="685800"/>
              </a:xfrm>
              <a:prstGeom prst="rect">
                <a:avLst/>
              </a:prstGeom>
            </p:spPr>
            <p:txBody>
              <a:bodyPr vert="horz" lIns="91440" tIns="45720" rIns="91440" bIns="45720" rtlCol="0">
                <a:norm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7" name="Rectangle 3">
                <a:extLst>
                  <a:ext uri="{FF2B5EF4-FFF2-40B4-BE49-F238E27FC236}">
                    <a16:creationId xmlns:a16="http://schemas.microsoft.com/office/drawing/2014/main" id="{140D6BE2-3700-416B-AA53-EF78CBC5EDE7}"/>
                  </a:ext>
                </a:extLst>
              </p:cNvPr>
              <p:cNvSpPr txBox="1">
                <a:spLocks noRot="1" noChangeAspect="1" noMove="1" noResize="1" noEditPoints="1" noAdjustHandles="1" noChangeArrowheads="1" noChangeShapeType="1" noTextEdit="1"/>
              </p:cNvSpPr>
              <p:nvPr/>
            </p:nvSpPr>
            <p:spPr>
              <a:xfrm>
                <a:off x="3744087" y="5825792"/>
                <a:ext cx="762000" cy="68580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139BF830-9603-4451-BF81-3596E1B24D0F}"/>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2" name="TextBox 31">
                <a:extLst>
                  <a:ext uri="{FF2B5EF4-FFF2-40B4-BE49-F238E27FC236}">
                    <a16:creationId xmlns:a16="http://schemas.microsoft.com/office/drawing/2014/main" id="{139BF830-9603-4451-BF81-3596E1B24D0F}"/>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0E6A7A26-9811-47A5-83B8-086F27894818}"/>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7" name="TextBox 36">
                <a:extLst>
                  <a:ext uri="{FF2B5EF4-FFF2-40B4-BE49-F238E27FC236}">
                    <a16:creationId xmlns:a16="http://schemas.microsoft.com/office/drawing/2014/main" id="{0E6A7A26-9811-47A5-83B8-086F27894818}"/>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444E0F9-964A-4F54-9122-05E5BF295909}"/>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40" name="TextBox 39">
                <a:extLst>
                  <a:ext uri="{FF2B5EF4-FFF2-40B4-BE49-F238E27FC236}">
                    <a16:creationId xmlns:a16="http://schemas.microsoft.com/office/drawing/2014/main" id="{6444E0F9-964A-4F54-9122-05E5BF295909}"/>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7384967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5" name="TextBox 34"/>
          <p:cNvSpPr txBox="1"/>
          <p:nvPr/>
        </p:nvSpPr>
        <p:spPr>
          <a:xfrm>
            <a:off x="4428204" y="2427244"/>
            <a:ext cx="2824001" cy="1384995"/>
          </a:xfrm>
          <a:prstGeom prst="rect">
            <a:avLst/>
          </a:prstGeom>
          <a:noFill/>
        </p:spPr>
        <p:txBody>
          <a:bodyPr wrap="square" rtlCol="0">
            <a:spAutoFit/>
          </a:bodyPr>
          <a:lstStyle/>
          <a:p>
            <a:r>
              <a:rPr lang="en-US" sz="2800" dirty="0"/>
              <a:t>Welfare Cost Savings from complementarity</a:t>
            </a:r>
            <a:endParaRPr lang="en-US" sz="2800" i="1" dirty="0"/>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4"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0" name="Straight Connector 29"/>
          <p:cNvCxnSpPr/>
          <p:nvPr/>
        </p:nvCxnSpPr>
        <p:spPr>
          <a:xfrm flipH="1">
            <a:off x="1526876" y="782062"/>
            <a:ext cx="5456551" cy="2942"/>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36" name="Arc 35"/>
          <p:cNvSpPr/>
          <p:nvPr/>
        </p:nvSpPr>
        <p:spPr>
          <a:xfrm rot="12094207">
            <a:off x="2817830" y="4041444"/>
            <a:ext cx="3420701" cy="1051774"/>
          </a:xfrm>
          <a:prstGeom prst="arc">
            <a:avLst>
              <a:gd name="adj1" fmla="val 12665516"/>
              <a:gd name="adj2" fmla="val 2113212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29" name="Straight Connector 28">
            <a:extLst>
              <a:ext uri="{FF2B5EF4-FFF2-40B4-BE49-F238E27FC236}">
                <a16:creationId xmlns:a16="http://schemas.microsoft.com/office/drawing/2014/main" id="{614503FC-B8AB-4DE9-B764-B84A97926AB7}"/>
              </a:ext>
            </a:extLst>
          </p:cNvPr>
          <p:cNvCxnSpPr>
            <a:cxnSpLocks/>
          </p:cNvCxnSpPr>
          <p:nvPr/>
        </p:nvCxnSpPr>
        <p:spPr>
          <a:xfrm>
            <a:off x="3245318" y="5551585"/>
            <a:ext cx="0" cy="3216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ight Brace 3">
            <a:extLst>
              <a:ext uri="{FF2B5EF4-FFF2-40B4-BE49-F238E27FC236}">
                <a16:creationId xmlns:a16="http://schemas.microsoft.com/office/drawing/2014/main" id="{C528EC06-1B07-4C59-A798-E5FAA9B37C1A}"/>
              </a:ext>
            </a:extLst>
          </p:cNvPr>
          <p:cNvSpPr/>
          <p:nvPr/>
        </p:nvSpPr>
        <p:spPr>
          <a:xfrm>
            <a:off x="3196283" y="2319451"/>
            <a:ext cx="1121168" cy="2129464"/>
          </a:xfrm>
          <a:prstGeom prst="rightBrace">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p:cxnSp>
        <p:nvCxnSpPr>
          <p:cNvPr id="42" name="Straight Connector 41">
            <a:extLst>
              <a:ext uri="{FF2B5EF4-FFF2-40B4-BE49-F238E27FC236}">
                <a16:creationId xmlns:a16="http://schemas.microsoft.com/office/drawing/2014/main" id="{0CEC4FA3-A881-45BA-B92A-2BD9BC500016}"/>
              </a:ext>
            </a:extLst>
          </p:cNvPr>
          <p:cNvCxnSpPr>
            <a:cxnSpLocks/>
          </p:cNvCxnSpPr>
          <p:nvPr/>
        </p:nvCxnSpPr>
        <p:spPr>
          <a:xfrm>
            <a:off x="1278326" y="563940"/>
            <a:ext cx="5888805" cy="5511998"/>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0CEC4FA3-A881-45BA-B92A-2BD9BC500016}"/>
              </a:ext>
            </a:extLst>
          </p:cNvPr>
          <p:cNvCxnSpPr>
            <a:cxnSpLocks/>
          </p:cNvCxnSpPr>
          <p:nvPr/>
        </p:nvCxnSpPr>
        <p:spPr>
          <a:xfrm>
            <a:off x="360596" y="1915033"/>
            <a:ext cx="4943081" cy="4405795"/>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Rectangle 3">
                <a:extLst>
                  <a:ext uri="{FF2B5EF4-FFF2-40B4-BE49-F238E27FC236}">
                    <a16:creationId xmlns:a16="http://schemas.microsoft.com/office/drawing/2014/main" id="{CE2187F8-2E7F-4DBD-AFB6-BA4D000DAFE7}"/>
                  </a:ext>
                </a:extLst>
              </p:cNvPr>
              <p:cNvSpPr txBox="1">
                <a:spLocks noChangeArrowheads="1"/>
              </p:cNvSpPr>
              <p:nvPr/>
            </p:nvSpPr>
            <p:spPr>
              <a:xfrm>
                <a:off x="2967487" y="5733038"/>
                <a:ext cx="762000" cy="685800"/>
              </a:xfrm>
              <a:prstGeom prst="rect">
                <a:avLst/>
              </a:prstGeom>
            </p:spPr>
            <p:txBody>
              <a:bodyPr vert="horz" lIns="91440" tIns="45720" rIns="91440" bIns="45720" rtlCol="0">
                <a:norm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7" name="Rectangle 3">
                <a:extLst>
                  <a:ext uri="{FF2B5EF4-FFF2-40B4-BE49-F238E27FC236}">
                    <a16:creationId xmlns:a16="http://schemas.microsoft.com/office/drawing/2014/main" id="{CE2187F8-2E7F-4DBD-AFB6-BA4D000DAFE7}"/>
                  </a:ext>
                </a:extLst>
              </p:cNvPr>
              <p:cNvSpPr txBox="1">
                <a:spLocks noRot="1" noChangeAspect="1" noMove="1" noResize="1" noEditPoints="1" noAdjustHandles="1" noChangeArrowheads="1" noChangeShapeType="1" noTextEdit="1"/>
              </p:cNvSpPr>
              <p:nvPr/>
            </p:nvSpPr>
            <p:spPr>
              <a:xfrm>
                <a:off x="2967487" y="5733038"/>
                <a:ext cx="762000" cy="68580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2F31D62-7DB1-41D1-85C6-5A715A8E2D97}"/>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2" name="TextBox 31">
                <a:extLst>
                  <a:ext uri="{FF2B5EF4-FFF2-40B4-BE49-F238E27FC236}">
                    <a16:creationId xmlns:a16="http://schemas.microsoft.com/office/drawing/2014/main" id="{D2F31D62-7DB1-41D1-85C6-5A715A8E2D97}"/>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550E3F72-0A29-4C5F-A232-356F65841F14}"/>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7" name="TextBox 36">
                <a:extLst>
                  <a:ext uri="{FF2B5EF4-FFF2-40B4-BE49-F238E27FC236}">
                    <a16:creationId xmlns:a16="http://schemas.microsoft.com/office/drawing/2014/main" id="{550E3F72-0A29-4C5F-A232-356F65841F14}"/>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184644BB-666D-4A36-9892-672CF25AE82B}"/>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40" name="TextBox 39">
                <a:extLst>
                  <a:ext uri="{FF2B5EF4-FFF2-40B4-BE49-F238E27FC236}">
                    <a16:creationId xmlns:a16="http://schemas.microsoft.com/office/drawing/2014/main" id="{184644BB-666D-4A36-9892-672CF25AE82B}"/>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6055472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Outline</a:t>
            </a:r>
          </a:p>
        </p:txBody>
      </p:sp>
      <p:sp>
        <p:nvSpPr>
          <p:cNvPr id="5" name="Rectangle 2"/>
          <p:cNvSpPr txBox="1">
            <a:spLocks/>
          </p:cNvSpPr>
          <p:nvPr/>
        </p:nvSpPr>
        <p:spPr bwMode="auto">
          <a:xfrm>
            <a:off x="388189" y="1486619"/>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Font typeface="Arial" pitchFamily="34" charset="0"/>
              <a:buChar char="•"/>
              <a:defRPr/>
            </a:pPr>
            <a:r>
              <a:rPr lang="en-US" sz="3600" dirty="0">
                <a:cs typeface="Arial" charset="0"/>
              </a:rPr>
              <a:t>Model</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C</a:t>
            </a:r>
            <a:r>
              <a:rPr lang="en-US" sz="3600" dirty="0">
                <a:latin typeface="+mn-lt"/>
                <a:cs typeface="Arial" charset="0"/>
              </a:rPr>
              <a:t>ommunity and market enforcement</a:t>
            </a:r>
          </a:p>
          <a:p>
            <a:pPr marL="800100" lvl="1" indent="-342900" eaLnBrk="0" hangingPunct="0">
              <a:spcBef>
                <a:spcPct val="20000"/>
              </a:spcBef>
              <a:buFont typeface="Arial" pitchFamily="34" charset="0"/>
              <a:buChar char="•"/>
              <a:defRPr/>
            </a:pPr>
            <a:endParaRPr lang="en-US" sz="3600" dirty="0">
              <a:latin typeface="+mn-lt"/>
              <a:cs typeface="Arial" charset="0"/>
            </a:endParaRPr>
          </a:p>
          <a:p>
            <a:pPr marL="800100" lvl="1" indent="-342900" eaLnBrk="0" hangingPunct="0">
              <a:spcBef>
                <a:spcPct val="20000"/>
              </a:spcBef>
              <a:buFont typeface="Arial" pitchFamily="34" charset="0"/>
              <a:buChar char="•"/>
              <a:defRPr/>
            </a:pPr>
            <a:r>
              <a:rPr lang="en-US" sz="3600" dirty="0">
                <a:cs typeface="Arial" charset="0"/>
              </a:rPr>
              <a:t>Complementarity</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solidFill>
                  <a:srgbClr val="FF0000"/>
                </a:solidFill>
                <a:cs typeface="Arial" charset="0"/>
              </a:rPr>
              <a:t>Effects of religion, </a:t>
            </a:r>
            <a:r>
              <a:rPr lang="en-US" sz="3600" dirty="0">
                <a:solidFill>
                  <a:srgbClr val="FF0000"/>
                </a:solidFill>
                <a:latin typeface="+mn-lt"/>
                <a:cs typeface="Arial" charset="0"/>
              </a:rPr>
              <a:t>corruption</a:t>
            </a:r>
            <a:endParaRPr lang="en-US" sz="3200" dirty="0">
              <a:solidFill>
                <a:srgbClr val="FF0000"/>
              </a:solidFill>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6788570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`Religion’</a:t>
            </a:r>
          </a:p>
        </p:txBody>
      </p:sp>
      <p:sp>
        <p:nvSpPr>
          <p:cNvPr id="6" name="Rectangle 2"/>
          <p:cNvSpPr txBox="1">
            <a:spLocks/>
          </p:cNvSpPr>
          <p:nvPr/>
        </p:nvSpPr>
        <p:spPr bwMode="auto">
          <a:xfrm>
            <a:off x="-1" y="1263570"/>
            <a:ext cx="9049109"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3600" dirty="0"/>
              <a:t>Cost  S&gt;0  of cheating</a:t>
            </a:r>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r>
              <a:rPr lang="en-US" sz="3600" dirty="0"/>
              <a:t>IC  community:    </a:t>
            </a:r>
            <a:r>
              <a:rPr lang="en-US" sz="3600" dirty="0" err="1"/>
              <a:t>t</a:t>
            </a:r>
            <a:r>
              <a:rPr lang="en-US" sz="3600" baseline="-25000" dirty="0" err="1"/>
              <a:t>c</a:t>
            </a:r>
            <a:r>
              <a:rPr lang="en-US" sz="3600" dirty="0"/>
              <a:t>   ≤  </a:t>
            </a:r>
            <a:r>
              <a:rPr lang="en-US" sz="3600" dirty="0">
                <a:solidFill>
                  <a:srgbClr val="FF0000"/>
                </a:solidFill>
              </a:rPr>
              <a:t>S</a:t>
            </a:r>
            <a:r>
              <a:rPr lang="en-US" sz="3600" dirty="0"/>
              <a:t> + q V</a:t>
            </a:r>
          </a:p>
          <a:p>
            <a:pPr eaLnBrk="0" hangingPunct="0">
              <a:spcBef>
                <a:spcPct val="20000"/>
              </a:spcBef>
              <a:defRPr/>
            </a:pPr>
            <a:r>
              <a:rPr lang="en-US" sz="3600" dirty="0"/>
              <a:t>                            </a:t>
            </a:r>
            <a:endParaRPr lang="en-US" sz="3600" dirty="0">
              <a:cs typeface="Arial" charset="0"/>
            </a:endParaRPr>
          </a:p>
          <a:p>
            <a:pPr marL="342900" indent="-342900" eaLnBrk="0" hangingPunct="0">
              <a:spcBef>
                <a:spcPct val="20000"/>
              </a:spcBef>
              <a:buFont typeface="Arial" pitchFamily="34" charset="0"/>
              <a:buChar char="•"/>
              <a:defRPr/>
            </a:pPr>
            <a:r>
              <a:rPr lang="en-US" sz="3600" dirty="0">
                <a:cs typeface="Arial" charset="0"/>
              </a:rPr>
              <a:t>IC  market:           </a:t>
            </a:r>
            <a:r>
              <a:rPr lang="en-US" sz="3600" dirty="0"/>
              <a:t>t</a:t>
            </a:r>
            <a:r>
              <a:rPr lang="en-US" sz="3600" baseline="-25000" dirty="0"/>
              <a:t>m</a:t>
            </a:r>
            <a:r>
              <a:rPr lang="en-US" sz="3600" dirty="0"/>
              <a:t>   ≤  </a:t>
            </a:r>
            <a:r>
              <a:rPr lang="en-US" sz="3600" dirty="0">
                <a:solidFill>
                  <a:srgbClr val="FF0000"/>
                </a:solidFill>
              </a:rPr>
              <a:t>S</a:t>
            </a:r>
            <a:r>
              <a:rPr lang="en-US" sz="3600" dirty="0"/>
              <a:t> + </a:t>
            </a:r>
            <a:r>
              <a:rPr lang="el-GR" sz="3600" i="1" dirty="0"/>
              <a:t>φ</a:t>
            </a:r>
            <a:r>
              <a:rPr lang="en-US" sz="3600" i="1" dirty="0"/>
              <a:t> </a:t>
            </a:r>
            <a:r>
              <a:rPr lang="en-US" sz="3600" dirty="0"/>
              <a:t>(  f  +  </a:t>
            </a:r>
            <a:r>
              <a:rPr lang="el-GR" sz="3600" i="1" dirty="0"/>
              <a:t>ψ</a:t>
            </a:r>
            <a:r>
              <a:rPr lang="en-US" sz="3600" dirty="0" err="1"/>
              <a:t>qV</a:t>
            </a:r>
            <a:r>
              <a:rPr lang="en-US" sz="3600" dirty="0"/>
              <a:t> )</a:t>
            </a:r>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r>
              <a:rPr lang="en-US" sz="3600" i="1" dirty="0"/>
              <a:t>Not a complement,  but changes constraints</a:t>
            </a:r>
          </a:p>
          <a:p>
            <a:pPr marL="342900" indent="-342900" eaLnBrk="0" hangingPunct="0">
              <a:spcBef>
                <a:spcPct val="20000"/>
              </a:spcBef>
              <a:buFont typeface="Arial" pitchFamily="34" charset="0"/>
              <a:buChar char="•"/>
              <a:defRPr/>
            </a:pPr>
            <a:r>
              <a:rPr lang="en-US" sz="3600" i="1" dirty="0"/>
              <a:t>Belief in heaven/afterlife</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r>
              <a:rPr lang="en-US" sz="3200" dirty="0">
                <a:latin typeface="+mn-lt"/>
                <a:cs typeface="Arial" charset="0"/>
              </a:rPr>
              <a:t> </a:t>
            </a: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5273221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7" name="Straight Arrow Connector 36"/>
          <p:cNvCxnSpPr/>
          <p:nvPr/>
        </p:nvCxnSpPr>
        <p:spPr>
          <a:xfrm flipH="1">
            <a:off x="5281955" y="5091433"/>
            <a:ext cx="137862" cy="2339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8" name="Freeform 27"/>
          <p:cNvSpPr/>
          <p:nvPr/>
        </p:nvSpPr>
        <p:spPr>
          <a:xfrm rot="227081">
            <a:off x="1424117" y="2194800"/>
            <a:ext cx="5411396" cy="320520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Arrow Connector 31"/>
          <p:cNvCxnSpPr/>
          <p:nvPr/>
        </p:nvCxnSpPr>
        <p:spPr>
          <a:xfrm flipH="1">
            <a:off x="1708089" y="1678131"/>
            <a:ext cx="71521" cy="46704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p:cNvSpPr txBox="1"/>
              <p:nvPr/>
            </p:nvSpPr>
            <p:spPr>
              <a:xfrm>
                <a:off x="4755373" y="269926"/>
                <a:ext cx="3283016" cy="523220"/>
              </a:xfrm>
              <a:prstGeom prst="rect">
                <a:avLst/>
              </a:prstGeom>
              <a:noFill/>
            </p:spPr>
            <p:txBody>
              <a:bodyPr wrap="square" rtlCol="0">
                <a:spAutoFit/>
              </a:bodyPr>
              <a:lstStyle/>
              <a:p>
                <a:r>
                  <a:rPr lang="en-US" sz="2800" dirty="0"/>
                  <a:t>Increase </a:t>
                </a:r>
                <a14:m>
                  <m:oMath xmlns:m="http://schemas.openxmlformats.org/officeDocument/2006/math">
                    <m:r>
                      <a:rPr lang="en-US" sz="2800" i="1" smtClean="0">
                        <a:solidFill>
                          <a:schemeClr val="tx1"/>
                        </a:solidFill>
                        <a:latin typeface="Cambria Math" panose="02040503050406030204" pitchFamily="18" charset="0"/>
                      </a:rPr>
                      <m:t>𝑆</m:t>
                    </m:r>
                  </m:oMath>
                </a14:m>
                <a:endParaRPr lang="en-US" sz="2800" dirty="0"/>
              </a:p>
            </p:txBody>
          </p:sp>
        </mc:Choice>
        <mc:Fallback xmlns="">
          <p:sp>
            <p:nvSpPr>
              <p:cNvPr id="30" name="TextBox 29"/>
              <p:cNvSpPr txBox="1">
                <a:spLocks noRot="1" noChangeAspect="1" noMove="1" noResize="1" noEditPoints="1" noAdjustHandles="1" noChangeArrowheads="1" noChangeShapeType="1" noTextEdit="1"/>
              </p:cNvSpPr>
              <p:nvPr/>
            </p:nvSpPr>
            <p:spPr>
              <a:xfrm>
                <a:off x="4755373" y="269926"/>
                <a:ext cx="3283016" cy="523220"/>
              </a:xfrm>
              <a:prstGeom prst="rect">
                <a:avLst/>
              </a:prstGeom>
              <a:blipFill>
                <a:blip r:embed="rId3"/>
                <a:stretch>
                  <a:fillRect l="-3711" t="-10465" b="-32558"/>
                </a:stretch>
              </a:blipFill>
            </p:spPr>
            <p:txBody>
              <a:bodyPr/>
              <a:lstStyle/>
              <a:p>
                <a:r>
                  <a:rPr lang="en-US">
                    <a:noFill/>
                  </a:rPr>
                  <a:t> </a:t>
                </a:r>
              </a:p>
            </p:txBody>
          </p:sp>
        </mc:Fallback>
      </mc:AlternateContent>
      <p:cxnSp>
        <p:nvCxnSpPr>
          <p:cNvPr id="35" name="Straight Connector 34"/>
          <p:cNvCxnSpPr/>
          <p:nvPr/>
        </p:nvCxnSpPr>
        <p:spPr>
          <a:xfrm flipH="1" flipV="1">
            <a:off x="2967487" y="646981"/>
            <a:ext cx="17252" cy="5150759"/>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2550392" y="604786"/>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39" name="Arc 38"/>
          <p:cNvSpPr/>
          <p:nvPr/>
        </p:nvSpPr>
        <p:spPr>
          <a:xfrm rot="12890107">
            <a:off x="2820787" y="4117527"/>
            <a:ext cx="1697172" cy="344658"/>
          </a:xfrm>
          <a:prstGeom prst="arc">
            <a:avLst>
              <a:gd name="adj1" fmla="val 12942626"/>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Arc 39"/>
          <p:cNvSpPr/>
          <p:nvPr/>
        </p:nvSpPr>
        <p:spPr>
          <a:xfrm rot="11960827">
            <a:off x="2423645" y="3864779"/>
            <a:ext cx="3420701" cy="1222218"/>
          </a:xfrm>
          <a:prstGeom prst="arc">
            <a:avLst>
              <a:gd name="adj1" fmla="val 12704566"/>
              <a:gd name="adj2" fmla="val 2113212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Oval 40"/>
          <p:cNvSpPr/>
          <p:nvPr/>
        </p:nvSpPr>
        <p:spPr>
          <a:xfrm>
            <a:off x="1456428" y="1966990"/>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2" name="Oval 41"/>
          <p:cNvSpPr/>
          <p:nvPr/>
        </p:nvSpPr>
        <p:spPr>
          <a:xfrm>
            <a:off x="1475870" y="751127"/>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43" name="Straight Arrow Connector 42"/>
          <p:cNvCxnSpPr/>
          <p:nvPr/>
        </p:nvCxnSpPr>
        <p:spPr>
          <a:xfrm flipH="1">
            <a:off x="2610101" y="2307166"/>
            <a:ext cx="357386" cy="1089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6D3C46F4-3A6D-4D33-8E5A-B8D5B9201D35}"/>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44" name="TextBox 43">
                <a:extLst>
                  <a:ext uri="{FF2B5EF4-FFF2-40B4-BE49-F238E27FC236}">
                    <a16:creationId xmlns:a16="http://schemas.microsoft.com/office/drawing/2014/main" id="{6D3C46F4-3A6D-4D33-8E5A-B8D5B9201D35}"/>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F1787293-3342-4A8D-BF0D-4D06D578FBEB}"/>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45" name="TextBox 44">
                <a:extLst>
                  <a:ext uri="{FF2B5EF4-FFF2-40B4-BE49-F238E27FC236}">
                    <a16:creationId xmlns:a16="http://schemas.microsoft.com/office/drawing/2014/main" id="{F1787293-3342-4A8D-BF0D-4D06D578FBEB}"/>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2906B13B-BEBB-4B4C-B817-88C5509C8A52}"/>
                  </a:ext>
                </a:extLst>
              </p:cNvPr>
              <p:cNvSpPr txBox="1"/>
              <p:nvPr/>
            </p:nvSpPr>
            <p:spPr>
              <a:xfrm>
                <a:off x="2182323" y="5859876"/>
                <a:ext cx="855555" cy="6939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r>
                            <a:rPr lang="en-US" sz="2400" b="0" i="1" smtClean="0">
                              <a:latin typeface="Cambria Math" panose="02040503050406030204" pitchFamily="18" charset="0"/>
                            </a:rPr>
                            <m:t>−</m:t>
                          </m:r>
                          <m:r>
                            <a:rPr lang="en-US" sz="2400" b="0" i="1" smtClean="0">
                              <a:solidFill>
                                <a:srgbClr val="0000FF"/>
                              </a:solidFill>
                              <a:latin typeface="Cambria Math" panose="02040503050406030204" pitchFamily="18" charset="0"/>
                            </a:rPr>
                            <m:t>𝑆</m:t>
                          </m:r>
                        </m:num>
                        <m:den>
                          <m:r>
                            <a:rPr lang="en-US" sz="2400" b="0" i="1" smtClean="0">
                              <a:latin typeface="Cambria Math" panose="02040503050406030204" pitchFamily="18" charset="0"/>
                            </a:rPr>
                            <m:t>𝑉</m:t>
                          </m:r>
                        </m:den>
                      </m:f>
                    </m:oMath>
                  </m:oMathPara>
                </a14:m>
                <a:endParaRPr lang="en-US" sz="2400" dirty="0"/>
              </a:p>
            </p:txBody>
          </p:sp>
        </mc:Choice>
        <mc:Fallback xmlns="">
          <p:sp>
            <p:nvSpPr>
              <p:cNvPr id="47" name="TextBox 46">
                <a:extLst>
                  <a:ext uri="{FF2B5EF4-FFF2-40B4-BE49-F238E27FC236}">
                    <a16:creationId xmlns:a16="http://schemas.microsoft.com/office/drawing/2014/main" id="{2906B13B-BEBB-4B4C-B817-88C5509C8A52}"/>
                  </a:ext>
                </a:extLst>
              </p:cNvPr>
              <p:cNvSpPr txBox="1">
                <a:spLocks noRot="1" noChangeAspect="1" noMove="1" noResize="1" noEditPoints="1" noAdjustHandles="1" noChangeArrowheads="1" noChangeShapeType="1" noTextEdit="1"/>
              </p:cNvSpPr>
              <p:nvPr/>
            </p:nvSpPr>
            <p:spPr>
              <a:xfrm>
                <a:off x="2182323" y="5859876"/>
                <a:ext cx="855555" cy="693908"/>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FEED2229-943C-43F4-B995-B371949B5741}"/>
                  </a:ext>
                </a:extLst>
              </p:cNvPr>
              <p:cNvSpPr txBox="1"/>
              <p:nvPr/>
            </p:nvSpPr>
            <p:spPr>
              <a:xfrm>
                <a:off x="432004" y="4717216"/>
                <a:ext cx="1032462"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r>
                            <a:rPr lang="en-US" sz="2400" b="0" i="1" smtClean="0">
                              <a:latin typeface="Cambria Math" panose="02040503050406030204" pitchFamily="18" charset="0"/>
                            </a:rPr>
                            <m:t>𝑉</m:t>
                          </m:r>
                        </m:den>
                      </m:f>
                    </m:oMath>
                  </m:oMathPara>
                </a14:m>
                <a:endParaRPr lang="en-US" sz="2400" dirty="0"/>
              </a:p>
            </p:txBody>
          </p:sp>
        </mc:Choice>
        <mc:Fallback xmlns="">
          <p:sp>
            <p:nvSpPr>
              <p:cNvPr id="48" name="TextBox 47">
                <a:extLst>
                  <a:ext uri="{FF2B5EF4-FFF2-40B4-BE49-F238E27FC236}">
                    <a16:creationId xmlns:a16="http://schemas.microsoft.com/office/drawing/2014/main" id="{FEED2229-943C-43F4-B995-B371949B5741}"/>
                  </a:ext>
                </a:extLst>
              </p:cNvPr>
              <p:cNvSpPr txBox="1">
                <a:spLocks noRot="1" noChangeAspect="1" noMove="1" noResize="1" noEditPoints="1" noAdjustHandles="1" noChangeArrowheads="1" noChangeShapeType="1" noTextEdit="1"/>
              </p:cNvSpPr>
              <p:nvPr/>
            </p:nvSpPr>
            <p:spPr>
              <a:xfrm>
                <a:off x="432004" y="4717216"/>
                <a:ext cx="1032462" cy="731867"/>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4AA2BA77-C07C-4503-9969-FBFE18652546}"/>
                  </a:ext>
                </a:extLst>
              </p:cNvPr>
              <p:cNvSpPr txBox="1"/>
              <p:nvPr/>
            </p:nvSpPr>
            <p:spPr>
              <a:xfrm>
                <a:off x="3521989" y="3583588"/>
                <a:ext cx="4959825" cy="461665"/>
              </a:xfrm>
              <a:prstGeom prst="rect">
                <a:avLst/>
              </a:prstGeom>
              <a:noFill/>
            </p:spPr>
            <p:txBody>
              <a:bodyPr wrap="square" rtlCol="0">
                <a:spAutoFit/>
              </a:bodyPr>
              <a:lstStyle/>
              <a:p>
                <a:r>
                  <a:rPr lang="en-US" sz="2400" i="1" dirty="0"/>
                  <a:t>IC</a:t>
                </a:r>
                <a:r>
                  <a:rPr lang="en-US" sz="2400" i="1" baseline="30000" dirty="0" err="1"/>
                  <a:t>mark</a:t>
                </a:r>
                <a:r>
                  <a:rPr lang="en-US" sz="2400" dirty="0"/>
                  <a:t>  </a:t>
                </a:r>
                <a14:m>
                  <m:oMath xmlns:m="http://schemas.openxmlformats.org/officeDocument/2006/math">
                    <m:r>
                      <a:rPr lang="en-US" sz="2400" b="0" i="1" dirty="0" smtClean="0">
                        <a:latin typeface="Cambria Math" panose="02040503050406030204" pitchFamily="18" charset="0"/>
                      </a:rPr>
                      <m:t>𝜙</m:t>
                    </m:r>
                    <m:r>
                      <a:rPr lang="el-GR" sz="2400" i="1" dirty="0" smtClean="0">
                        <a:latin typeface="Cambria Math" panose="02040503050406030204" pitchFamily="18" charset="0"/>
                      </a:rPr>
                      <m:t>≥</m:t>
                    </m:r>
                    <m:r>
                      <a:rPr lang="en-US" sz="2400" i="1" dirty="0">
                        <a:latin typeface="Cambria Math" panose="02040503050406030204" pitchFamily="18" charset="0"/>
                      </a:rPr>
                      <m:t>(</m:t>
                    </m:r>
                    <m:sSub>
                      <m:sSubPr>
                        <m:ctrlPr>
                          <a:rPr lang="en-US" sz="2400" i="1" dirty="0">
                            <a:latin typeface="Cambria Math" panose="02040503050406030204" pitchFamily="18" charset="0"/>
                          </a:rPr>
                        </m:ctrlPr>
                      </m:sSubPr>
                      <m:e>
                        <m:r>
                          <a:rPr lang="en-US" sz="2400" i="1" dirty="0" err="1">
                            <a:latin typeface="Cambria Math" panose="02040503050406030204" pitchFamily="18" charset="0"/>
                          </a:rPr>
                          <m:t>𝑡</m:t>
                        </m:r>
                      </m:e>
                      <m:sub>
                        <m:r>
                          <a:rPr lang="en-US" sz="2400" b="0" i="1" dirty="0" smtClean="0">
                            <a:latin typeface="Cambria Math" panose="02040503050406030204" pitchFamily="18" charset="0"/>
                          </a:rPr>
                          <m:t>𝑚</m:t>
                        </m:r>
                      </m:sub>
                    </m:sSub>
                    <m:r>
                      <a:rPr lang="en-US" sz="2400" i="1" dirty="0">
                        <a:latin typeface="Cambria Math" panose="02040503050406030204" pitchFamily="18" charset="0"/>
                      </a:rPr>
                      <m:t>−</m:t>
                    </m:r>
                    <m:r>
                      <a:rPr lang="en-US" sz="2400" i="1">
                        <a:solidFill>
                          <a:srgbClr val="0000FF"/>
                        </a:solidFill>
                        <a:latin typeface="Cambria Math" panose="02040503050406030204" pitchFamily="18" charset="0"/>
                      </a:rPr>
                      <m:t>𝑆</m:t>
                    </m:r>
                    <m:r>
                      <a:rPr lang="en-US" sz="2400" i="1">
                        <a:latin typeface="Cambria Math" panose="02040503050406030204" pitchFamily="18" charset="0"/>
                      </a:rPr>
                      <m:t>)</m:t>
                    </m:r>
                    <m:r>
                      <a:rPr lang="en-US" sz="2400" i="1" dirty="0">
                        <a:latin typeface="Cambria Math" panose="02040503050406030204" pitchFamily="18" charset="0"/>
                      </a:rPr>
                      <m:t>/(</m:t>
                    </m:r>
                    <m:r>
                      <a:rPr lang="en-US" sz="2400" i="1" dirty="0">
                        <a:latin typeface="Cambria Math" panose="02040503050406030204" pitchFamily="18" charset="0"/>
                      </a:rPr>
                      <m:t>𝑓</m:t>
                    </m:r>
                    <m:r>
                      <a:rPr lang="en-US" sz="2400" i="1" dirty="0">
                        <a:latin typeface="Cambria Math" panose="02040503050406030204" pitchFamily="18" charset="0"/>
                      </a:rPr>
                      <m:t>+</m:t>
                    </m:r>
                    <m:r>
                      <a:rPr lang="el-GR" sz="2400" i="1" dirty="0">
                        <a:latin typeface="Cambria Math" panose="02040503050406030204" pitchFamily="18" charset="0"/>
                      </a:rPr>
                      <m:t>𝜓</m:t>
                    </m:r>
                    <m:r>
                      <a:rPr lang="en-US" sz="2400" i="1" dirty="0" err="1">
                        <a:latin typeface="Cambria Math" panose="02040503050406030204" pitchFamily="18" charset="0"/>
                      </a:rPr>
                      <m:t>𝑞𝑉</m:t>
                    </m:r>
                    <m:r>
                      <a:rPr lang="en-US" sz="2400" i="1" dirty="0">
                        <a:latin typeface="Cambria Math" panose="02040503050406030204" pitchFamily="18" charset="0"/>
                      </a:rPr>
                      <m:t>)</m:t>
                    </m:r>
                  </m:oMath>
                </a14:m>
                <a:endParaRPr lang="en-US" sz="2400" dirty="0"/>
              </a:p>
            </p:txBody>
          </p:sp>
        </mc:Choice>
        <mc:Fallback xmlns="">
          <p:sp>
            <p:nvSpPr>
              <p:cNvPr id="49" name="TextBox 48">
                <a:extLst>
                  <a:ext uri="{FF2B5EF4-FFF2-40B4-BE49-F238E27FC236}">
                    <a16:creationId xmlns:a16="http://schemas.microsoft.com/office/drawing/2014/main" id="{4AA2BA77-C07C-4503-9969-FBFE18652546}"/>
                  </a:ext>
                </a:extLst>
              </p:cNvPr>
              <p:cNvSpPr txBox="1">
                <a:spLocks noRot="1" noChangeAspect="1" noMove="1" noResize="1" noEditPoints="1" noAdjustHandles="1" noChangeArrowheads="1" noChangeShapeType="1" noTextEdit="1"/>
              </p:cNvSpPr>
              <p:nvPr/>
            </p:nvSpPr>
            <p:spPr>
              <a:xfrm>
                <a:off x="3521989" y="3583588"/>
                <a:ext cx="4959825" cy="461665"/>
              </a:xfrm>
              <a:prstGeom prst="rect">
                <a:avLst/>
              </a:prstGeom>
              <a:blipFill>
                <a:blip r:embed="rId9"/>
                <a:stretch>
                  <a:fillRect l="-1968"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E4E0A5BB-83A8-4641-8FDA-E5B54D42C60B}"/>
                  </a:ext>
                </a:extLst>
              </p:cNvPr>
              <p:cNvSpPr txBox="1"/>
              <p:nvPr/>
            </p:nvSpPr>
            <p:spPr>
              <a:xfrm>
                <a:off x="3286372" y="1975697"/>
                <a:ext cx="3569874" cy="461665"/>
              </a:xfrm>
              <a:prstGeom prst="rect">
                <a:avLst/>
              </a:prstGeom>
              <a:noFill/>
            </p:spPr>
            <p:txBody>
              <a:bodyPr wrap="square" rtlCol="0">
                <a:spAutoFit/>
              </a:bodyPr>
              <a:lstStyle/>
              <a:p>
                <a:r>
                  <a:rPr lang="en-US" sz="2400" i="1" dirty="0"/>
                  <a:t>IC</a:t>
                </a:r>
                <a:r>
                  <a:rPr lang="en-US" sz="2400" i="1" baseline="30000" dirty="0" err="1"/>
                  <a:t>com</a:t>
                </a:r>
                <a:r>
                  <a:rPr lang="en-US" sz="2400" dirty="0"/>
                  <a:t>  </a:t>
                </a:r>
                <a14:m>
                  <m:oMath xmlns:m="http://schemas.openxmlformats.org/officeDocument/2006/math">
                    <m:r>
                      <a:rPr lang="en-US" sz="2400" i="1" dirty="0" smtClean="0">
                        <a:latin typeface="Cambria Math" panose="02040503050406030204" pitchFamily="18" charset="0"/>
                      </a:rPr>
                      <m:t>𝑞</m:t>
                    </m:r>
                    <m:r>
                      <a:rPr lang="en-US" sz="2400" b="0" i="1" dirty="0" smtClean="0">
                        <a:latin typeface="Cambria Math" panose="02040503050406030204" pitchFamily="18" charset="0"/>
                      </a:rPr>
                      <m:t>≥(</m:t>
                    </m:r>
                    <m:sSub>
                      <m:sSubPr>
                        <m:ctrlPr>
                          <a:rPr lang="en-US" sz="2400" b="0" i="1" dirty="0" smtClean="0">
                            <a:latin typeface="Cambria Math" panose="02040503050406030204" pitchFamily="18" charset="0"/>
                          </a:rPr>
                        </m:ctrlPr>
                      </m:sSubPr>
                      <m:e>
                        <m:r>
                          <a:rPr lang="en-US" sz="2400" i="1" dirty="0" err="1">
                            <a:latin typeface="Cambria Math" panose="02040503050406030204" pitchFamily="18" charset="0"/>
                          </a:rPr>
                          <m:t>𝑡</m:t>
                        </m:r>
                      </m:e>
                      <m:sub>
                        <m:r>
                          <a:rPr lang="en-US" sz="2400" b="0" i="1" dirty="0" smtClean="0">
                            <a:latin typeface="Cambria Math" panose="02040503050406030204" pitchFamily="18" charset="0"/>
                          </a:rPr>
                          <m:t>𝑐</m:t>
                        </m:r>
                      </m:sub>
                    </m:sSub>
                    <m:r>
                      <a:rPr lang="en-US" sz="2400" b="0" i="1" dirty="0" smtClean="0">
                        <a:latin typeface="Cambria Math" panose="02040503050406030204" pitchFamily="18" charset="0"/>
                      </a:rPr>
                      <m:t>−</m:t>
                    </m:r>
                    <m:r>
                      <a:rPr lang="en-US" sz="2400" i="1">
                        <a:solidFill>
                          <a:srgbClr val="0000FF"/>
                        </a:solidFill>
                        <a:latin typeface="Cambria Math" panose="02040503050406030204" pitchFamily="18" charset="0"/>
                      </a:rPr>
                      <m:t>𝑆</m:t>
                    </m:r>
                    <m:r>
                      <a:rPr lang="en-US" sz="2400" b="0" i="1" smtClean="0">
                        <a:solidFill>
                          <a:schemeClr val="tx1"/>
                        </a:solidFill>
                        <a:latin typeface="Cambria Math" panose="02040503050406030204" pitchFamily="18" charset="0"/>
                      </a:rPr>
                      <m:t>)</m:t>
                    </m:r>
                    <m:r>
                      <a:rPr lang="en-US" sz="2400" i="1" dirty="0">
                        <a:latin typeface="Cambria Math" panose="02040503050406030204" pitchFamily="18" charset="0"/>
                      </a:rPr>
                      <m:t>/</m:t>
                    </m:r>
                    <m:r>
                      <a:rPr lang="en-US" sz="2400" i="1" dirty="0">
                        <a:latin typeface="Cambria Math" panose="02040503050406030204" pitchFamily="18" charset="0"/>
                      </a:rPr>
                      <m:t>𝑉</m:t>
                    </m:r>
                  </m:oMath>
                </a14:m>
                <a:endParaRPr lang="en-US" sz="2400" dirty="0"/>
              </a:p>
            </p:txBody>
          </p:sp>
        </mc:Choice>
        <mc:Fallback xmlns="">
          <p:sp>
            <p:nvSpPr>
              <p:cNvPr id="50" name="TextBox 49">
                <a:extLst>
                  <a:ext uri="{FF2B5EF4-FFF2-40B4-BE49-F238E27FC236}">
                    <a16:creationId xmlns:a16="http://schemas.microsoft.com/office/drawing/2014/main" id="{E4E0A5BB-83A8-4641-8FDA-E5B54D42C60B}"/>
                  </a:ext>
                </a:extLst>
              </p:cNvPr>
              <p:cNvSpPr txBox="1">
                <a:spLocks noRot="1" noChangeAspect="1" noMove="1" noResize="1" noEditPoints="1" noAdjustHandles="1" noChangeArrowheads="1" noChangeShapeType="1" noTextEdit="1"/>
              </p:cNvSpPr>
              <p:nvPr/>
            </p:nvSpPr>
            <p:spPr>
              <a:xfrm>
                <a:off x="3286372" y="1975697"/>
                <a:ext cx="3569874" cy="461665"/>
              </a:xfrm>
              <a:prstGeom prst="rect">
                <a:avLst/>
              </a:prstGeom>
              <a:blipFill>
                <a:blip r:embed="rId10"/>
                <a:stretch>
                  <a:fillRect l="-2560"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A1526065-4CAF-468A-8EC4-292AD3139562}"/>
                  </a:ext>
                </a:extLst>
              </p:cNvPr>
              <p:cNvSpPr txBox="1"/>
              <p:nvPr/>
            </p:nvSpPr>
            <p:spPr>
              <a:xfrm>
                <a:off x="489327" y="1675790"/>
                <a:ext cx="948465" cy="7586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r>
                            <a:rPr lang="en-US" sz="2400" b="0" i="1" smtClean="0">
                              <a:latin typeface="Cambria Math" panose="02040503050406030204" pitchFamily="18" charset="0"/>
                            </a:rPr>
                            <m:t>−</m:t>
                          </m:r>
                          <m:r>
                            <a:rPr lang="en-US" sz="2400" b="0" i="1" smtClean="0">
                              <a:solidFill>
                                <a:srgbClr val="0000FF"/>
                              </a:solidFill>
                              <a:latin typeface="Cambria Math" panose="02040503050406030204" pitchFamily="18" charset="0"/>
                            </a:rPr>
                            <m:t>𝑆</m:t>
                          </m:r>
                        </m:num>
                        <m:den>
                          <m:r>
                            <a:rPr lang="en-US" sz="2400" b="0" i="1" smtClean="0">
                              <a:latin typeface="Cambria Math" panose="02040503050406030204" pitchFamily="18" charset="0"/>
                            </a:rPr>
                            <m:t>𝑓</m:t>
                          </m:r>
                        </m:den>
                      </m:f>
                    </m:oMath>
                  </m:oMathPara>
                </a14:m>
                <a:endParaRPr lang="en-US" sz="2400" dirty="0"/>
              </a:p>
            </p:txBody>
          </p:sp>
        </mc:Choice>
        <mc:Fallback xmlns="">
          <p:sp>
            <p:nvSpPr>
              <p:cNvPr id="29" name="TextBox 28">
                <a:extLst>
                  <a:ext uri="{FF2B5EF4-FFF2-40B4-BE49-F238E27FC236}">
                    <a16:creationId xmlns:a16="http://schemas.microsoft.com/office/drawing/2014/main" id="{A1526065-4CAF-468A-8EC4-292AD3139562}"/>
                  </a:ext>
                </a:extLst>
              </p:cNvPr>
              <p:cNvSpPr txBox="1">
                <a:spLocks noRot="1" noChangeAspect="1" noMove="1" noResize="1" noEditPoints="1" noAdjustHandles="1" noChangeArrowheads="1" noChangeShapeType="1" noTextEdit="1"/>
              </p:cNvSpPr>
              <p:nvPr/>
            </p:nvSpPr>
            <p:spPr>
              <a:xfrm>
                <a:off x="489327" y="1675790"/>
                <a:ext cx="948465" cy="758606"/>
              </a:xfrm>
              <a:prstGeom prst="rect">
                <a:avLst/>
              </a:prstGeom>
              <a:blipFill>
                <a:blip r:embed="rId11"/>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170436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8055032" y="0"/>
            <a:ext cx="1063567" cy="911629"/>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58483"/>
          </a:xfrm>
          <a:noFill/>
          <a:ln>
            <a:solidFill>
              <a:srgbClr val="0000FF"/>
            </a:solidFill>
          </a:ln>
        </p:spPr>
        <p:txBody>
          <a:bodyPr/>
          <a:lstStyle/>
          <a:p>
            <a:pPr algn="ctr" eaLnBrk="1" hangingPunct="1"/>
            <a:r>
              <a:rPr lang="en-US" sz="4000" b="1" dirty="0">
                <a:latin typeface="+mn-lt"/>
              </a:rPr>
              <a:t>Key Findings</a:t>
            </a:r>
          </a:p>
        </p:txBody>
      </p:sp>
      <p:sp>
        <p:nvSpPr>
          <p:cNvPr id="5" name="Rectangle 2"/>
          <p:cNvSpPr txBox="1">
            <a:spLocks/>
          </p:cNvSpPr>
          <p:nvPr/>
        </p:nvSpPr>
        <p:spPr bwMode="auto">
          <a:xfrm>
            <a:off x="103517" y="810883"/>
            <a:ext cx="9234007" cy="59308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a:cs typeface="Arial" charset="0"/>
              </a:rPr>
              <a:t>Community is a complement to formal enforcement for intermediate costs of enforcement – reputation valuable </a:t>
            </a:r>
          </a:p>
          <a:p>
            <a:pPr marL="800100" lvl="1" indent="-342900" eaLnBrk="0" hangingPunct="0">
              <a:spcBef>
                <a:spcPct val="20000"/>
              </a:spcBef>
              <a:buFont typeface="Arial" pitchFamily="34" charset="0"/>
              <a:buChar char="•"/>
              <a:defRPr/>
            </a:pPr>
            <a:r>
              <a:rPr lang="en-US" sz="2800" dirty="0">
                <a:cs typeface="Arial" charset="0"/>
              </a:rPr>
              <a:t>enhances welfare</a:t>
            </a:r>
          </a:p>
          <a:p>
            <a:pPr marL="800100" lvl="1" indent="-342900" eaLnBrk="0" hangingPunct="0">
              <a:spcBef>
                <a:spcPct val="20000"/>
              </a:spcBef>
              <a:buFont typeface="Arial" pitchFamily="34" charset="0"/>
              <a:buChar char="•"/>
              <a:defRPr/>
            </a:pPr>
            <a:r>
              <a:rPr lang="en-US" sz="2800" dirty="0">
                <a:cs typeface="Arial" charset="0"/>
              </a:rPr>
              <a:t>market/community used discontinuously</a:t>
            </a:r>
          </a:p>
          <a:p>
            <a:pPr marL="800100" lvl="1" indent="-342900" eaLnBrk="0" hangingPunct="0">
              <a:spcBef>
                <a:spcPct val="20000"/>
              </a:spcBef>
              <a:buFont typeface="Arial" pitchFamily="34" charset="0"/>
              <a:buChar char="•"/>
              <a:defRPr/>
            </a:pPr>
            <a:r>
              <a:rPr lang="en-US" sz="2800" dirty="0">
                <a:cs typeface="Arial" charset="0"/>
              </a:rPr>
              <a:t>greater complementarity with tighter connection community/formal enforcement</a:t>
            </a:r>
          </a:p>
          <a:p>
            <a:pPr marL="342900" lvl="0" indent="-342900" eaLnBrk="0" hangingPunct="0">
              <a:spcBef>
                <a:spcPct val="20000"/>
              </a:spcBef>
              <a:buFont typeface="Arial" pitchFamily="34" charset="0"/>
              <a:buChar char="•"/>
              <a:defRPr/>
            </a:pPr>
            <a:r>
              <a:rPr lang="en-US" sz="2800" dirty="0">
                <a:cs typeface="Arial" charset="0"/>
              </a:rPr>
              <a:t>Religion buttresses community and policing, </a:t>
            </a:r>
          </a:p>
          <a:p>
            <a:pPr marL="800100" lvl="1" indent="-342900" eaLnBrk="0" hangingPunct="0">
              <a:spcBef>
                <a:spcPct val="20000"/>
              </a:spcBef>
              <a:buFont typeface="Arial" pitchFamily="34" charset="0"/>
              <a:buChar char="•"/>
              <a:defRPr/>
            </a:pPr>
            <a:r>
              <a:rPr lang="en-US" sz="2800" dirty="0">
                <a:cs typeface="Arial" charset="0"/>
              </a:rPr>
              <a:t>replaces community at lower costs, </a:t>
            </a:r>
          </a:p>
          <a:p>
            <a:pPr marL="800100" lvl="1" indent="-342900" eaLnBrk="0" hangingPunct="0">
              <a:spcBef>
                <a:spcPct val="20000"/>
              </a:spcBef>
              <a:buFont typeface="Arial" pitchFamily="34" charset="0"/>
              <a:buChar char="•"/>
              <a:defRPr/>
            </a:pPr>
            <a:r>
              <a:rPr lang="en-US" sz="2800" dirty="0">
                <a:cs typeface="Arial" charset="0"/>
              </a:rPr>
              <a:t>extends range where community and formal enforcement are complements to higher costs</a:t>
            </a:r>
          </a:p>
          <a:p>
            <a:pPr marL="342900" lvl="0" indent="-342900" eaLnBrk="0" hangingPunct="0">
              <a:spcBef>
                <a:spcPct val="20000"/>
              </a:spcBef>
              <a:buFont typeface="Arial" pitchFamily="34" charset="0"/>
              <a:buChar char="•"/>
              <a:defRPr/>
            </a:pPr>
            <a:r>
              <a:rPr lang="en-US" sz="2800" dirty="0">
                <a:cs typeface="Arial" charset="0"/>
              </a:rPr>
              <a:t>Corruption erodes complementarity as community loses faith in `policing’ - </a:t>
            </a:r>
            <a:r>
              <a:rPr lang="en-US" sz="2800" i="1" dirty="0">
                <a:cs typeface="Arial" charset="0"/>
              </a:rPr>
              <a:t>discontinuous</a:t>
            </a:r>
            <a:r>
              <a:rPr lang="en-US" sz="2800" dirty="0">
                <a:cs typeface="Arial" charset="0"/>
              </a:rPr>
              <a:t> drop in welfare </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8053127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Community only Religion</a:t>
            </a:r>
          </a:p>
        </p:txBody>
      </p:sp>
      <p:sp>
        <p:nvSpPr>
          <p:cNvPr id="6" name="Rectangle 2"/>
          <p:cNvSpPr txBox="1">
            <a:spLocks/>
          </p:cNvSpPr>
          <p:nvPr/>
        </p:nvSpPr>
        <p:spPr bwMode="auto">
          <a:xfrm>
            <a:off x="0" y="685800"/>
            <a:ext cx="9049109"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endParaRPr lang="en-US" sz="3600" dirty="0"/>
          </a:p>
          <a:p>
            <a:pPr marL="342900" indent="-342900" eaLnBrk="0" hangingPunct="0">
              <a:spcBef>
                <a:spcPct val="20000"/>
              </a:spcBef>
              <a:buFont typeface="Arial" pitchFamily="34" charset="0"/>
              <a:buChar char="•"/>
              <a:defRPr/>
            </a:pPr>
            <a:r>
              <a:rPr lang="en-US" sz="3600" dirty="0"/>
              <a:t>IC  community:    </a:t>
            </a:r>
            <a:r>
              <a:rPr lang="en-US" sz="3600" dirty="0" err="1"/>
              <a:t>t</a:t>
            </a:r>
            <a:r>
              <a:rPr lang="en-US" sz="3600" baseline="-25000" dirty="0" err="1"/>
              <a:t>c</a:t>
            </a:r>
            <a:r>
              <a:rPr lang="en-US" sz="3600" dirty="0"/>
              <a:t>   ≤  </a:t>
            </a:r>
            <a:r>
              <a:rPr lang="en-US" sz="3600" dirty="0">
                <a:solidFill>
                  <a:srgbClr val="FF0000"/>
                </a:solidFill>
              </a:rPr>
              <a:t>S</a:t>
            </a:r>
            <a:r>
              <a:rPr lang="en-US" sz="3600" dirty="0"/>
              <a:t> + q V</a:t>
            </a:r>
          </a:p>
          <a:p>
            <a:pPr eaLnBrk="0" hangingPunct="0">
              <a:spcBef>
                <a:spcPct val="20000"/>
              </a:spcBef>
              <a:defRPr/>
            </a:pPr>
            <a:r>
              <a:rPr lang="en-US" sz="3600" dirty="0"/>
              <a:t>                            </a:t>
            </a:r>
            <a:endParaRPr lang="en-US" sz="3600" dirty="0">
              <a:cs typeface="Arial" charset="0"/>
            </a:endParaRPr>
          </a:p>
          <a:p>
            <a:pPr marL="342900" indent="-342900" eaLnBrk="0" hangingPunct="0">
              <a:spcBef>
                <a:spcPct val="20000"/>
              </a:spcBef>
              <a:buFont typeface="Arial" pitchFamily="34" charset="0"/>
              <a:buChar char="•"/>
              <a:defRPr/>
            </a:pPr>
            <a:r>
              <a:rPr lang="en-US" sz="3600" dirty="0">
                <a:cs typeface="Arial" charset="0"/>
              </a:rPr>
              <a:t>IC  market:           </a:t>
            </a:r>
            <a:r>
              <a:rPr lang="en-US" sz="3600" dirty="0"/>
              <a:t>t</a:t>
            </a:r>
            <a:r>
              <a:rPr lang="en-US" sz="3600" baseline="-25000" dirty="0"/>
              <a:t>m</a:t>
            </a:r>
            <a:r>
              <a:rPr lang="en-US" sz="3600" dirty="0"/>
              <a:t>   ≤ </a:t>
            </a:r>
            <a:r>
              <a:rPr lang="el-GR" sz="3600" i="1" dirty="0"/>
              <a:t>φ</a:t>
            </a:r>
            <a:r>
              <a:rPr lang="en-US" sz="3600" i="1" dirty="0"/>
              <a:t> </a:t>
            </a:r>
            <a:r>
              <a:rPr lang="en-US" sz="3600" dirty="0"/>
              <a:t>(  f  +  </a:t>
            </a:r>
            <a:r>
              <a:rPr lang="el-GR" sz="3600" i="1" dirty="0"/>
              <a:t>ψ</a:t>
            </a:r>
            <a:r>
              <a:rPr lang="en-US" sz="3600" dirty="0" err="1"/>
              <a:t>qV</a:t>
            </a:r>
            <a:r>
              <a:rPr lang="en-US" sz="3600" dirty="0"/>
              <a:t> )</a:t>
            </a:r>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r>
              <a:rPr lang="en-US" sz="3600" i="1" dirty="0"/>
              <a:t>Smaller effect No longer affects market</a:t>
            </a:r>
          </a:p>
          <a:p>
            <a:pPr marL="342900" indent="-342900" eaLnBrk="0" hangingPunct="0">
              <a:spcBef>
                <a:spcPct val="20000"/>
              </a:spcBef>
              <a:buFont typeface="Arial" pitchFamily="34" charset="0"/>
              <a:buChar char="•"/>
              <a:defRPr/>
            </a:pPr>
            <a:endParaRPr lang="en-US" sz="3600" i="1" dirty="0"/>
          </a:p>
          <a:p>
            <a:pPr marL="342900" indent="-342900" eaLnBrk="0" hangingPunct="0">
              <a:spcBef>
                <a:spcPct val="20000"/>
              </a:spcBef>
              <a:buFont typeface="Arial" pitchFamily="34" charset="0"/>
              <a:buChar char="•"/>
              <a:defRPr/>
            </a:pPr>
            <a:r>
              <a:rPr lang="en-US" sz="3600" i="1" dirty="0"/>
              <a:t>Sins even if cheat outsider(?)   Gods appear in larger religions:   (</a:t>
            </a:r>
            <a:r>
              <a:rPr lang="en-US" sz="3600" i="1" dirty="0" err="1"/>
              <a:t>Henrich</a:t>
            </a:r>
            <a:r>
              <a:rPr lang="en-US" sz="3600" i="1" dirty="0"/>
              <a:t> et al 2010…)</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r>
              <a:rPr lang="en-US" sz="3200" dirty="0">
                <a:latin typeface="+mn-lt"/>
                <a:cs typeface="Arial" charset="0"/>
              </a:rPr>
              <a:t> </a:t>
            </a: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639489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574233" y="174585"/>
            <a:ext cx="6369934" cy="791573"/>
          </a:xfrm>
          <a:noFill/>
          <a:ln>
            <a:solidFill>
              <a:srgbClr val="0000FF"/>
            </a:solidFill>
          </a:ln>
        </p:spPr>
        <p:txBody>
          <a:bodyPr/>
          <a:lstStyle/>
          <a:p>
            <a:pPr algn="ctr" eaLnBrk="1" hangingPunct="1"/>
            <a:r>
              <a:rPr lang="en-US" sz="4000" b="1" dirty="0">
                <a:latin typeface="+mn-lt"/>
              </a:rPr>
              <a:t>Corruption</a:t>
            </a:r>
          </a:p>
        </p:txBody>
      </p:sp>
      <p:sp>
        <p:nvSpPr>
          <p:cNvPr id="5" name="Rectangle 2"/>
          <p:cNvSpPr txBox="1">
            <a:spLocks/>
          </p:cNvSpPr>
          <p:nvPr/>
        </p:nvSpPr>
        <p:spPr bwMode="auto">
          <a:xfrm>
            <a:off x="102263" y="1077884"/>
            <a:ext cx="9532188"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200" dirty="0">
                <a:cs typeface="Arial" charset="0"/>
              </a:rPr>
              <a:t>Police spend </a:t>
            </a:r>
            <a:r>
              <a:rPr lang="el-GR" sz="3200" dirty="0">
                <a:latin typeface="Segoe Script" panose="020B0504020000000003" pitchFamily="34" charset="0"/>
                <a:cs typeface="Arial" panose="020B0604020202020204" pitchFamily="34" charset="0"/>
              </a:rPr>
              <a:t>γ</a:t>
            </a:r>
            <a:r>
              <a:rPr lang="en-US" sz="3200" dirty="0">
                <a:latin typeface="Segoe Script" panose="020B0504020000000003" pitchFamily="34" charset="0"/>
                <a:cs typeface="Arial" panose="020B0604020202020204" pitchFamily="34" charset="0"/>
              </a:rPr>
              <a:t> </a:t>
            </a:r>
            <a:r>
              <a:rPr lang="en-US" sz="3200" dirty="0">
                <a:cs typeface="Arial" panose="020B0604020202020204" pitchFamily="34" charset="0"/>
              </a:rPr>
              <a:t>of their time falsely arresting</a:t>
            </a:r>
          </a:p>
          <a:p>
            <a:pPr marL="342900" lvl="0" indent="-342900" eaLnBrk="0" hangingPunct="0">
              <a:spcBef>
                <a:spcPct val="20000"/>
              </a:spcBef>
              <a:buFont typeface="Arial" pitchFamily="34" charset="0"/>
              <a:buChar char="•"/>
              <a:defRPr/>
            </a:pPr>
            <a:endParaRPr lang="en-US" sz="3200" dirty="0">
              <a:cs typeface="Arial" charset="0"/>
            </a:endParaRPr>
          </a:p>
          <a:p>
            <a:pPr marL="342900" lvl="0" indent="-342900" eaLnBrk="0" hangingPunct="0">
              <a:spcBef>
                <a:spcPct val="20000"/>
              </a:spcBef>
              <a:buFont typeface="Arial" pitchFamily="34" charset="0"/>
              <a:buChar char="•"/>
              <a:defRPr/>
            </a:pPr>
            <a:r>
              <a:rPr lang="en-US" sz="3200" dirty="0">
                <a:cs typeface="Arial" charset="0"/>
              </a:rPr>
              <a:t>Chance  </a:t>
            </a:r>
            <a:r>
              <a:rPr lang="el-GR" sz="3200" i="1" dirty="0">
                <a:latin typeface="Cambria" panose="02040503050406030204" pitchFamily="18" charset="0"/>
                <a:ea typeface="Cambria" panose="02040503050406030204" pitchFamily="18" charset="0"/>
              </a:rPr>
              <a:t>φ</a:t>
            </a:r>
            <a:r>
              <a:rPr lang="el-GR" sz="3200" dirty="0">
                <a:latin typeface="Segoe Script" panose="020B0504020000000003" pitchFamily="34" charset="0"/>
                <a:cs typeface="Arial" panose="020B0604020202020204" pitchFamily="34" charset="0"/>
              </a:rPr>
              <a:t>γ</a:t>
            </a:r>
            <a:r>
              <a:rPr lang="en-US" sz="3200" dirty="0">
                <a:latin typeface="Segoe Script" panose="020B0504020000000003" pitchFamily="34" charset="0"/>
                <a:cs typeface="Arial" panose="020B0604020202020204" pitchFamily="34" charset="0"/>
              </a:rPr>
              <a:t> </a:t>
            </a:r>
            <a:r>
              <a:rPr lang="en-US" sz="3200" dirty="0">
                <a:cs typeface="Arial" charset="0"/>
              </a:rPr>
              <a:t> of false arrest outside</a:t>
            </a:r>
          </a:p>
          <a:p>
            <a:pPr marL="342900" lvl="0" indent="-342900" eaLnBrk="0" hangingPunct="0">
              <a:spcBef>
                <a:spcPct val="20000"/>
              </a:spcBef>
              <a:buFont typeface="Arial" pitchFamily="34" charset="0"/>
              <a:buChar char="•"/>
              <a:defRPr/>
            </a:pPr>
            <a:endParaRPr lang="en-US" sz="3200" dirty="0">
              <a:cs typeface="Arial" charset="0"/>
            </a:endParaRPr>
          </a:p>
          <a:p>
            <a:pPr marL="342900" lvl="0" indent="-342900" eaLnBrk="0" hangingPunct="0">
              <a:spcBef>
                <a:spcPct val="20000"/>
              </a:spcBef>
              <a:buFont typeface="Arial" pitchFamily="34" charset="0"/>
              <a:buChar char="•"/>
              <a:defRPr/>
            </a:pPr>
            <a:r>
              <a:rPr lang="en-US" sz="3200" dirty="0">
                <a:cs typeface="Arial" charset="0"/>
              </a:rPr>
              <a:t>Chance </a:t>
            </a:r>
            <a:r>
              <a:rPr lang="el-GR" sz="3200" i="1" dirty="0"/>
              <a:t>φ</a:t>
            </a:r>
            <a:r>
              <a:rPr lang="en-US" sz="3200" dirty="0"/>
              <a:t>(1-</a:t>
            </a:r>
            <a:r>
              <a:rPr lang="el-GR" sz="3200" dirty="0">
                <a:latin typeface="Segoe Script" panose="020B0504020000000003" pitchFamily="34" charset="0"/>
                <a:cs typeface="Arial" panose="020B0604020202020204" pitchFamily="34" charset="0"/>
              </a:rPr>
              <a:t>γ</a:t>
            </a:r>
            <a:r>
              <a:rPr lang="en-US" sz="3200" dirty="0">
                <a:cs typeface="Arial" panose="020B0604020202020204" pitchFamily="34" charset="0"/>
              </a:rPr>
              <a:t>)  of being caught if cheat</a:t>
            </a:r>
          </a:p>
          <a:p>
            <a:pPr marL="342900" lvl="0" indent="-342900" eaLnBrk="0" hangingPunct="0">
              <a:spcBef>
                <a:spcPct val="20000"/>
              </a:spcBef>
              <a:buFont typeface="Arial" pitchFamily="34" charset="0"/>
              <a:buChar char="•"/>
              <a:defRPr/>
            </a:pPr>
            <a:endParaRPr lang="en-US" sz="3200" dirty="0">
              <a:cs typeface="Arial" panose="020B0604020202020204" pitchFamily="34" charset="0"/>
            </a:endParaRPr>
          </a:p>
          <a:p>
            <a:pPr marL="342900" lvl="0" indent="-342900" eaLnBrk="0" hangingPunct="0">
              <a:spcBef>
                <a:spcPct val="20000"/>
              </a:spcBef>
              <a:buFont typeface="Arial" pitchFamily="34" charset="0"/>
              <a:buChar char="•"/>
              <a:defRPr/>
            </a:pPr>
            <a:r>
              <a:rPr lang="en-US" sz="3200" dirty="0">
                <a:cs typeface="Arial" panose="020B0604020202020204" pitchFamily="34" charset="0"/>
              </a:rPr>
              <a:t>lowers chance of caught/fine if cheat,  </a:t>
            </a:r>
          </a:p>
          <a:p>
            <a:pPr marL="342900" lvl="0" indent="-342900" eaLnBrk="0" hangingPunct="0">
              <a:spcBef>
                <a:spcPct val="20000"/>
              </a:spcBef>
              <a:buFont typeface="Arial" pitchFamily="34" charset="0"/>
              <a:buChar char="•"/>
              <a:defRPr/>
            </a:pPr>
            <a:endParaRPr lang="en-US" sz="3200" dirty="0">
              <a:cs typeface="Arial" panose="020B0604020202020204" pitchFamily="34" charset="0"/>
            </a:endParaRPr>
          </a:p>
          <a:p>
            <a:pPr marL="342900" lvl="0" indent="-342900" eaLnBrk="0" hangingPunct="0">
              <a:spcBef>
                <a:spcPct val="20000"/>
              </a:spcBef>
              <a:buFont typeface="Arial" pitchFamily="34" charset="0"/>
              <a:buChar char="•"/>
              <a:defRPr/>
            </a:pPr>
            <a:r>
              <a:rPr lang="en-US" sz="3200" dirty="0">
                <a:cs typeface="Arial" panose="020B0604020202020204" pitchFamily="34" charset="0"/>
              </a:rPr>
              <a:t>but also increases chance falsely caught/ostracized</a:t>
            </a:r>
          </a:p>
          <a:p>
            <a:pPr marL="342900" lvl="0" indent="-342900" eaLnBrk="0" hangingPunct="0">
              <a:spcBef>
                <a:spcPct val="20000"/>
              </a:spcBef>
              <a:buFont typeface="Arial" pitchFamily="34" charset="0"/>
              <a:buChar char="•"/>
              <a:defRPr/>
            </a:pPr>
            <a:endParaRPr lang="en-US" sz="3200" dirty="0">
              <a:cs typeface="Arial" panose="020B0604020202020204" pitchFamily="34" charset="0"/>
            </a:endParaRPr>
          </a:p>
          <a:p>
            <a:pPr lvl="0" eaLnBrk="0" hangingPunct="0">
              <a:spcBef>
                <a:spcPct val="20000"/>
              </a:spcBef>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511620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574233" y="75182"/>
            <a:ext cx="6369934" cy="727075"/>
          </a:xfrm>
          <a:noFill/>
          <a:ln>
            <a:solidFill>
              <a:srgbClr val="0000FF"/>
            </a:solidFill>
          </a:ln>
        </p:spPr>
        <p:txBody>
          <a:bodyPr/>
          <a:lstStyle/>
          <a:p>
            <a:pPr algn="ctr" eaLnBrk="1" hangingPunct="1"/>
            <a:r>
              <a:rPr lang="en-US" sz="4000" b="1" dirty="0">
                <a:latin typeface="+mn-lt"/>
              </a:rPr>
              <a:t>Corruption</a:t>
            </a:r>
          </a:p>
        </p:txBody>
      </p:sp>
      <p:sp>
        <p:nvSpPr>
          <p:cNvPr id="5" name="Rectangle 2"/>
          <p:cNvSpPr txBox="1">
            <a:spLocks/>
          </p:cNvSpPr>
          <p:nvPr/>
        </p:nvSpPr>
        <p:spPr bwMode="auto">
          <a:xfrm>
            <a:off x="0" y="1561381"/>
            <a:ext cx="8507392" cy="460650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lang="en-US" sz="3200" dirty="0">
                <a:cs typeface="Arial" panose="020B0604020202020204" pitchFamily="34" charset="0"/>
              </a:rPr>
              <a:t>      New continuation value:</a:t>
            </a:r>
          </a:p>
          <a:p>
            <a:pPr lvl="0" eaLnBrk="0" hangingPunct="0">
              <a:spcBef>
                <a:spcPct val="20000"/>
              </a:spcBef>
              <a:defRPr/>
            </a:pPr>
            <a:endParaRPr lang="en-US" sz="3200" dirty="0">
              <a:cs typeface="Arial" panose="020B0604020202020204" pitchFamily="34" charset="0"/>
            </a:endParaRPr>
          </a:p>
          <a:p>
            <a:pPr lvl="0" eaLnBrk="0" hangingPunct="0">
              <a:spcBef>
                <a:spcPct val="20000"/>
              </a:spcBef>
              <a:defRPr/>
            </a:pPr>
            <a:r>
              <a:rPr lang="en-US" sz="3200" dirty="0"/>
              <a:t>        </a:t>
            </a:r>
            <a:r>
              <a:rPr lang="en-US" sz="3200" dirty="0" err="1"/>
              <a:t>V</a:t>
            </a:r>
            <a:r>
              <a:rPr lang="en-US" sz="3200" baseline="30000" dirty="0" err="1"/>
              <a:t>corrupt</a:t>
            </a:r>
            <a:r>
              <a:rPr lang="en-US" sz="3200" dirty="0"/>
              <a:t> =   (</a:t>
            </a:r>
            <a:r>
              <a:rPr lang="en-US" sz="3200" dirty="0" err="1"/>
              <a:t>t</a:t>
            </a:r>
            <a:r>
              <a:rPr lang="en-US" sz="3200" baseline="-25000" dirty="0" err="1"/>
              <a:t>s</a:t>
            </a:r>
            <a:r>
              <a:rPr lang="en-US" sz="3200" dirty="0"/>
              <a:t> – </a:t>
            </a:r>
            <a:r>
              <a:rPr lang="en-US" sz="3200" dirty="0" err="1"/>
              <a:t>t</a:t>
            </a:r>
            <a:r>
              <a:rPr lang="en-US" sz="3200" baseline="-25000" dirty="0" err="1"/>
              <a:t>c</a:t>
            </a:r>
            <a:r>
              <a:rPr lang="en-US" sz="3200" dirty="0"/>
              <a:t> ) </a:t>
            </a:r>
            <a:r>
              <a:rPr lang="el-GR" sz="3200" dirty="0"/>
              <a:t>δ</a:t>
            </a:r>
            <a:r>
              <a:rPr lang="en-US" sz="3200" dirty="0"/>
              <a:t> ( 1- </a:t>
            </a:r>
            <a:r>
              <a:rPr lang="el-GR" sz="3200" i="1" dirty="0"/>
              <a:t>ψ</a:t>
            </a:r>
            <a:r>
              <a:rPr lang="en-US" sz="3200" dirty="0"/>
              <a:t>(1-q) </a:t>
            </a:r>
            <a:r>
              <a:rPr lang="el-GR" sz="3200" i="1" dirty="0"/>
              <a:t>φ</a:t>
            </a:r>
            <a:r>
              <a:rPr lang="el-GR" sz="3200" dirty="0">
                <a:latin typeface="Segoe Script" panose="020B0504020000000003" pitchFamily="34" charset="0"/>
                <a:cs typeface="Arial" panose="020B0604020202020204" pitchFamily="34" charset="0"/>
              </a:rPr>
              <a:t>γ</a:t>
            </a:r>
            <a:r>
              <a:rPr lang="en-US" sz="3200" dirty="0">
                <a:cs typeface="Arial" panose="020B0604020202020204" pitchFamily="34" charset="0"/>
              </a:rPr>
              <a:t>) </a:t>
            </a:r>
            <a:endParaRPr lang="en-US" sz="3200" dirty="0"/>
          </a:p>
          <a:p>
            <a:pPr lvl="0" eaLnBrk="0" hangingPunct="0">
              <a:spcBef>
                <a:spcPct val="20000"/>
              </a:spcBef>
              <a:defRPr/>
            </a:pPr>
            <a:r>
              <a:rPr lang="en-US" sz="3200" dirty="0"/>
              <a:t>                            1  -  </a:t>
            </a:r>
            <a:r>
              <a:rPr lang="el-GR" sz="3200" dirty="0"/>
              <a:t>δ</a:t>
            </a:r>
            <a:r>
              <a:rPr lang="en-US" sz="3200" dirty="0"/>
              <a:t> ( 1- </a:t>
            </a:r>
            <a:r>
              <a:rPr lang="el-GR" sz="3200" i="1" dirty="0"/>
              <a:t>ψ</a:t>
            </a:r>
            <a:r>
              <a:rPr lang="en-US" sz="3200" dirty="0"/>
              <a:t>(1-q) </a:t>
            </a:r>
            <a:r>
              <a:rPr lang="el-GR" sz="3200" i="1" dirty="0"/>
              <a:t>φ</a:t>
            </a:r>
            <a:r>
              <a:rPr lang="el-GR" sz="3200" dirty="0">
                <a:latin typeface="Segoe Script" panose="020B0504020000000003" pitchFamily="34" charset="0"/>
                <a:cs typeface="Arial" panose="020B0604020202020204" pitchFamily="34" charset="0"/>
              </a:rPr>
              <a:t>γ</a:t>
            </a:r>
            <a:r>
              <a:rPr lang="en-US" sz="3200" dirty="0">
                <a:cs typeface="Arial" panose="020B0604020202020204" pitchFamily="34" charset="0"/>
              </a:rPr>
              <a:t>) </a:t>
            </a:r>
            <a:endParaRPr lang="en-US" sz="3200" dirty="0">
              <a:cs typeface="Arial" charset="0"/>
            </a:endParaRPr>
          </a:p>
          <a:p>
            <a:pPr lvl="0" eaLnBrk="0" hangingPunct="0">
              <a:spcBef>
                <a:spcPct val="20000"/>
              </a:spcBef>
              <a:defRPr/>
            </a:pPr>
            <a:endParaRPr lang="en-US" sz="3200" dirty="0">
              <a:latin typeface="+mn-lt"/>
              <a:cs typeface="Arial" charset="0"/>
            </a:endParaRPr>
          </a:p>
          <a:p>
            <a:pPr lvl="0" eaLnBrk="0" hangingPunct="0">
              <a:spcBef>
                <a:spcPct val="20000"/>
              </a:spcBef>
              <a:defRPr/>
            </a:pPr>
            <a:r>
              <a:rPr lang="en-US" sz="3200" dirty="0">
                <a:cs typeface="Arial" charset="0"/>
              </a:rPr>
              <a:t>                                         chance not falsely</a:t>
            </a:r>
          </a:p>
          <a:p>
            <a:pPr lvl="0" eaLnBrk="0" hangingPunct="0">
              <a:spcBef>
                <a:spcPct val="20000"/>
              </a:spcBef>
              <a:defRPr/>
            </a:pPr>
            <a:r>
              <a:rPr lang="en-US" sz="3200" dirty="0">
                <a:latin typeface="+mn-lt"/>
                <a:cs typeface="Arial" charset="0"/>
              </a:rPr>
              <a:t>                                         arrested and ostracized</a:t>
            </a: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cxnSp>
        <p:nvCxnSpPr>
          <p:cNvPr id="3" name="Straight Connector 2"/>
          <p:cNvCxnSpPr/>
          <p:nvPr/>
        </p:nvCxnSpPr>
        <p:spPr>
          <a:xfrm>
            <a:off x="2380891" y="3321171"/>
            <a:ext cx="4037162" cy="17252"/>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7" name="Left Brace 6"/>
          <p:cNvSpPr/>
          <p:nvPr/>
        </p:nvSpPr>
        <p:spPr>
          <a:xfrm rot="16200000">
            <a:off x="4731160" y="2807472"/>
            <a:ext cx="327973" cy="2407456"/>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5430914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cxnSp>
        <p:nvCxnSpPr>
          <p:cNvPr id="40" name="Straight Arrow Connector 39"/>
          <p:cNvCxnSpPr/>
          <p:nvPr/>
        </p:nvCxnSpPr>
        <p:spPr>
          <a:xfrm>
            <a:off x="2899992" y="1620202"/>
            <a:ext cx="466842"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2984739" y="646981"/>
            <a:ext cx="492425" cy="514422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4159401" y="4114800"/>
            <a:ext cx="222818" cy="43584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3" name="Freeform 32"/>
          <p:cNvSpPr/>
          <p:nvPr/>
        </p:nvSpPr>
        <p:spPr>
          <a:xfrm>
            <a:off x="1535502" y="1794294"/>
            <a:ext cx="6012611" cy="3005953"/>
          </a:xfrm>
          <a:custGeom>
            <a:avLst/>
            <a:gdLst>
              <a:gd name="connsiteX0" fmla="*/ 0 w 6193766"/>
              <a:gd name="connsiteY0" fmla="*/ 0 h 3338552"/>
              <a:gd name="connsiteX1" fmla="*/ 767751 w 6193766"/>
              <a:gd name="connsiteY1" fmla="*/ 1604514 h 3338552"/>
              <a:gd name="connsiteX2" fmla="*/ 2113472 w 6193766"/>
              <a:gd name="connsiteY2" fmla="*/ 2812212 h 3338552"/>
              <a:gd name="connsiteX3" fmla="*/ 3588589 w 6193766"/>
              <a:gd name="connsiteY3" fmla="*/ 3252159 h 3338552"/>
              <a:gd name="connsiteX4" fmla="*/ 6193766 w 6193766"/>
              <a:gd name="connsiteY4" fmla="*/ 3338423 h 3338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93766" h="3338552">
                <a:moveTo>
                  <a:pt x="0" y="0"/>
                </a:moveTo>
                <a:cubicBezTo>
                  <a:pt x="207753" y="567906"/>
                  <a:pt x="415506" y="1135812"/>
                  <a:pt x="767751" y="1604514"/>
                </a:cubicBezTo>
                <a:cubicBezTo>
                  <a:pt x="1119996" y="2073216"/>
                  <a:pt x="1643332" y="2537605"/>
                  <a:pt x="2113472" y="2812212"/>
                </a:cubicBezTo>
                <a:cubicBezTo>
                  <a:pt x="2583612" y="3086819"/>
                  <a:pt x="2908540" y="3164457"/>
                  <a:pt x="3588589" y="3252159"/>
                </a:cubicBezTo>
                <a:cubicBezTo>
                  <a:pt x="4268638" y="3339861"/>
                  <a:pt x="5231202" y="3339142"/>
                  <a:pt x="6193766" y="3338423"/>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42"/>
          <p:cNvSpPr/>
          <p:nvPr/>
        </p:nvSpPr>
        <p:spPr>
          <a:xfrm>
            <a:off x="1535501" y="1045448"/>
            <a:ext cx="6012612" cy="342159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c 21"/>
          <p:cNvSpPr/>
          <p:nvPr/>
        </p:nvSpPr>
        <p:spPr>
          <a:xfrm rot="12251792">
            <a:off x="3015178" y="3562782"/>
            <a:ext cx="1697172" cy="344169"/>
          </a:xfrm>
          <a:prstGeom prst="arc">
            <a:avLst>
              <a:gd name="adj1" fmla="val 12942621"/>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p:cNvSpPr/>
          <p:nvPr/>
        </p:nvSpPr>
        <p:spPr>
          <a:xfrm rot="11598276">
            <a:off x="2831455" y="3424838"/>
            <a:ext cx="3420701" cy="1222218"/>
          </a:xfrm>
          <a:prstGeom prst="arc">
            <a:avLst>
              <a:gd name="adj1" fmla="val 15104669"/>
              <a:gd name="adj2" fmla="val 2113212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Oval 23"/>
          <p:cNvSpPr/>
          <p:nvPr/>
        </p:nvSpPr>
        <p:spPr>
          <a:xfrm>
            <a:off x="1475870" y="994194"/>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1454988" y="1731908"/>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mc:AlternateContent xmlns:mc="http://schemas.openxmlformats.org/markup-compatibility/2006" xmlns:a14="http://schemas.microsoft.com/office/drawing/2010/main">
        <mc:Choice Requires="a14">
          <p:sp>
            <p:nvSpPr>
              <p:cNvPr id="28" name="TextBox 27"/>
              <p:cNvSpPr txBox="1"/>
              <p:nvPr/>
            </p:nvSpPr>
            <p:spPr>
              <a:xfrm>
                <a:off x="4270809" y="431002"/>
                <a:ext cx="3849616" cy="584775"/>
              </a:xfrm>
              <a:prstGeom prst="rect">
                <a:avLst/>
              </a:prstGeom>
              <a:solidFill>
                <a:schemeClr val="bg1"/>
              </a:solidFill>
              <a:ln>
                <a:solidFill>
                  <a:schemeClr val="bg1"/>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sz="3200" dirty="0"/>
                  <a:t>Increase </a:t>
                </a:r>
                <a:r>
                  <a:rPr lang="en-US" altLang="zh-CN" sz="3200" dirty="0"/>
                  <a:t>corruption </a:t>
                </a:r>
                <a14:m>
                  <m:oMath xmlns:m="http://schemas.openxmlformats.org/officeDocument/2006/math">
                    <m:r>
                      <a:rPr lang="en-US" sz="3200" i="1" smtClean="0">
                        <a:solidFill>
                          <a:srgbClr val="FF0000"/>
                        </a:solidFill>
                        <a:latin typeface="Cambria Math" panose="02040503050406030204" pitchFamily="18" charset="0"/>
                      </a:rPr>
                      <m:t>𝛾</m:t>
                    </m:r>
                  </m:oMath>
                </a14:m>
                <a:endParaRPr lang="en-US" sz="3200" dirty="0"/>
              </a:p>
            </p:txBody>
          </p:sp>
        </mc:Choice>
        <mc:Fallback xmlns="">
          <p:sp>
            <p:nvSpPr>
              <p:cNvPr id="28" name="TextBox 27"/>
              <p:cNvSpPr txBox="1">
                <a:spLocks noRot="1" noChangeAspect="1" noMove="1" noResize="1" noEditPoints="1" noAdjustHandles="1" noChangeArrowheads="1" noChangeShapeType="1" noTextEdit="1"/>
              </p:cNvSpPr>
              <p:nvPr/>
            </p:nvSpPr>
            <p:spPr>
              <a:xfrm>
                <a:off x="4270809" y="431002"/>
                <a:ext cx="3849616" cy="584775"/>
              </a:xfrm>
              <a:prstGeom prst="rect">
                <a:avLst/>
              </a:prstGeom>
              <a:blipFill>
                <a:blip r:embed="rId3"/>
                <a:stretch>
                  <a:fillRect l="-3949" t="-11224" b="-32653"/>
                </a:stretch>
              </a:blipFill>
              <a:ln>
                <a:solidFill>
                  <a:schemeClr val="bg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309D8863-F2B1-494A-AB91-A02BDAE8D2D3}"/>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2" name="TextBox 31">
                <a:extLst>
                  <a:ext uri="{FF2B5EF4-FFF2-40B4-BE49-F238E27FC236}">
                    <a16:creationId xmlns:a16="http://schemas.microsoft.com/office/drawing/2014/main" id="{309D8863-F2B1-494A-AB91-A02BDAE8D2D3}"/>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0EC5BB4B-FEBF-4054-B8B8-F32CE53247B1}"/>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4" name="TextBox 33">
                <a:extLst>
                  <a:ext uri="{FF2B5EF4-FFF2-40B4-BE49-F238E27FC236}">
                    <a16:creationId xmlns:a16="http://schemas.microsoft.com/office/drawing/2014/main" id="{0EC5BB4B-FEBF-4054-B8B8-F32CE53247B1}"/>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01095A4B-3E01-4C5F-9BD8-344AA680DA1B}"/>
                  </a:ext>
                </a:extLst>
              </p:cNvPr>
              <p:cNvSpPr txBox="1"/>
              <p:nvPr/>
            </p:nvSpPr>
            <p:spPr>
              <a:xfrm>
                <a:off x="211784" y="765899"/>
                <a:ext cx="1210524" cy="73263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solidFill>
                                <a:srgbClr val="FF0000"/>
                              </a:solidFill>
                              <a:latin typeface="Cambria Math" panose="02040503050406030204" pitchFamily="18" charset="0"/>
                            </a:rPr>
                            <m:t>(1−</m:t>
                          </m:r>
                          <m:r>
                            <a:rPr lang="en-US" sz="2400" b="0" i="1" smtClean="0">
                              <a:solidFill>
                                <a:srgbClr val="FF0000"/>
                              </a:solidFill>
                              <a:latin typeface="Cambria Math" panose="02040503050406030204" pitchFamily="18" charset="0"/>
                            </a:rPr>
                            <m:t>𝛾</m:t>
                          </m:r>
                          <m:r>
                            <a:rPr lang="en-US" sz="2400" b="0" i="1" smtClean="0">
                              <a:solidFill>
                                <a:srgbClr val="FF0000"/>
                              </a:solidFill>
                              <a:latin typeface="Cambria Math" panose="02040503050406030204" pitchFamily="18" charset="0"/>
                            </a:rPr>
                            <m:t>)</m:t>
                          </m:r>
                          <m:r>
                            <a:rPr lang="en-US" sz="2400" b="0" i="1" smtClean="0">
                              <a:latin typeface="Cambria Math" panose="02040503050406030204" pitchFamily="18" charset="0"/>
                            </a:rPr>
                            <m:t>𝑓</m:t>
                          </m:r>
                        </m:den>
                      </m:f>
                    </m:oMath>
                  </m:oMathPara>
                </a14:m>
                <a:endParaRPr lang="en-US" sz="2400" dirty="0"/>
              </a:p>
            </p:txBody>
          </p:sp>
        </mc:Choice>
        <mc:Fallback xmlns="">
          <p:sp>
            <p:nvSpPr>
              <p:cNvPr id="37" name="TextBox 36">
                <a:extLst>
                  <a:ext uri="{FF2B5EF4-FFF2-40B4-BE49-F238E27FC236}">
                    <a16:creationId xmlns:a16="http://schemas.microsoft.com/office/drawing/2014/main" id="{01095A4B-3E01-4C5F-9BD8-344AA680DA1B}"/>
                  </a:ext>
                </a:extLst>
              </p:cNvPr>
              <p:cNvSpPr txBox="1">
                <a:spLocks noRot="1" noChangeAspect="1" noMove="1" noResize="1" noEditPoints="1" noAdjustHandles="1" noChangeArrowheads="1" noChangeShapeType="1" noTextEdit="1"/>
              </p:cNvSpPr>
              <p:nvPr/>
            </p:nvSpPr>
            <p:spPr>
              <a:xfrm>
                <a:off x="211784" y="765899"/>
                <a:ext cx="1210524" cy="732636"/>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BE86DA7A-C800-45E5-B500-C88168B9BB87}"/>
                  </a:ext>
                </a:extLst>
              </p:cNvPr>
              <p:cNvSpPr txBox="1"/>
              <p:nvPr/>
            </p:nvSpPr>
            <p:spPr>
              <a:xfrm>
                <a:off x="2824759" y="5830162"/>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solidFill>
                                <a:schemeClr val="tx1"/>
                              </a:solidFill>
                              <a:latin typeface="Cambria Math" panose="02040503050406030204" pitchFamily="18" charset="0"/>
                            </a:rPr>
                            <m:t>𝑉</m:t>
                          </m:r>
                        </m:den>
                      </m:f>
                    </m:oMath>
                  </m:oMathPara>
                </a14:m>
                <a:endParaRPr lang="en-US" sz="2400" dirty="0"/>
              </a:p>
            </p:txBody>
          </p:sp>
        </mc:Choice>
        <mc:Fallback xmlns="">
          <p:sp>
            <p:nvSpPr>
              <p:cNvPr id="42" name="TextBox 41">
                <a:extLst>
                  <a:ext uri="{FF2B5EF4-FFF2-40B4-BE49-F238E27FC236}">
                    <a16:creationId xmlns:a16="http://schemas.microsoft.com/office/drawing/2014/main" id="{BE86DA7A-C800-45E5-B500-C88168B9BB87}"/>
                  </a:ext>
                </a:extLst>
              </p:cNvPr>
              <p:cNvSpPr txBox="1">
                <a:spLocks noRot="1" noChangeAspect="1" noMove="1" noResize="1" noEditPoints="1" noAdjustHandles="1" noChangeArrowheads="1" noChangeShapeType="1" noTextEdit="1"/>
              </p:cNvSpPr>
              <p:nvPr/>
            </p:nvSpPr>
            <p:spPr>
              <a:xfrm>
                <a:off x="2824759" y="5830162"/>
                <a:ext cx="319959" cy="66717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36D58ED8-0E7D-4755-94B6-E4D54475193C}"/>
                  </a:ext>
                </a:extLst>
              </p:cNvPr>
              <p:cNvSpPr txBox="1"/>
              <p:nvPr/>
            </p:nvSpPr>
            <p:spPr>
              <a:xfrm>
                <a:off x="31617" y="4451084"/>
                <a:ext cx="2846741" cy="732636"/>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i="1">
                              <a:solidFill>
                                <a:srgbClr val="FF0000"/>
                              </a:solidFill>
                              <a:latin typeface="Cambria Math" panose="02040503050406030204" pitchFamily="18" charset="0"/>
                            </a:rPr>
                            <m:t>(1−</m:t>
                          </m:r>
                          <m:r>
                            <a:rPr lang="en-US" sz="2400" i="1">
                              <a:solidFill>
                                <a:srgbClr val="FF0000"/>
                              </a:solidFill>
                              <a:latin typeface="Cambria Math" panose="02040503050406030204" pitchFamily="18" charset="0"/>
                            </a:rPr>
                            <m:t>𝛾</m:t>
                          </m:r>
                          <m:r>
                            <a:rPr lang="en-US" sz="2400" i="1">
                              <a:solidFill>
                                <a:srgbClr val="FF0000"/>
                              </a:solidFill>
                              <a:latin typeface="Cambria Math" panose="02040503050406030204" pitchFamily="18" charset="0"/>
                            </a:rPr>
                            <m:t>)</m:t>
                          </m:r>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sSup>
                            <m:sSupPr>
                              <m:ctrlPr>
                                <a:rPr lang="en-US" sz="2400" i="1">
                                  <a:solidFill>
                                    <a:srgbClr val="FF0000"/>
                                  </a:solidFill>
                                  <a:latin typeface="Cambria Math" panose="02040503050406030204" pitchFamily="18" charset="0"/>
                                </a:rPr>
                              </m:ctrlPr>
                            </m:sSupPr>
                            <m:e>
                              <m:r>
                                <a:rPr lang="en-US" sz="2400" i="1">
                                  <a:solidFill>
                                    <a:srgbClr val="FF0000"/>
                                  </a:solidFill>
                                  <a:latin typeface="Cambria Math" panose="02040503050406030204" pitchFamily="18" charset="0"/>
                                </a:rPr>
                                <m:t>𝑉</m:t>
                              </m:r>
                            </m:e>
                            <m:sup>
                              <m:r>
                                <m:rPr>
                                  <m:sty m:val="p"/>
                                </m:rPr>
                                <a:rPr lang="en-US" sz="2400">
                                  <a:solidFill>
                                    <a:srgbClr val="FF0000"/>
                                  </a:solidFill>
                                  <a:latin typeface="Cambria Math" panose="02040503050406030204" pitchFamily="18" charset="0"/>
                                </a:rPr>
                                <m:t>corrupt</m:t>
                              </m:r>
                            </m:sup>
                          </m:sSup>
                        </m:den>
                      </m:f>
                    </m:oMath>
                  </m:oMathPara>
                </a14:m>
                <a:endParaRPr lang="en-US" sz="2400" dirty="0"/>
              </a:p>
            </p:txBody>
          </p:sp>
        </mc:Choice>
        <mc:Fallback xmlns="">
          <p:sp>
            <p:nvSpPr>
              <p:cNvPr id="47" name="TextBox 46">
                <a:extLst>
                  <a:ext uri="{FF2B5EF4-FFF2-40B4-BE49-F238E27FC236}">
                    <a16:creationId xmlns:a16="http://schemas.microsoft.com/office/drawing/2014/main" id="{36D58ED8-0E7D-4755-94B6-E4D54475193C}"/>
                  </a:ext>
                </a:extLst>
              </p:cNvPr>
              <p:cNvSpPr txBox="1">
                <a:spLocks noRot="1" noChangeAspect="1" noMove="1" noResize="1" noEditPoints="1" noAdjustHandles="1" noChangeArrowheads="1" noChangeShapeType="1" noTextEdit="1"/>
              </p:cNvSpPr>
              <p:nvPr/>
            </p:nvSpPr>
            <p:spPr>
              <a:xfrm>
                <a:off x="31617" y="4451084"/>
                <a:ext cx="2846741" cy="732636"/>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384F3D58-087B-4280-8859-3053F42E1A2D}"/>
                  </a:ext>
                </a:extLst>
              </p:cNvPr>
              <p:cNvSpPr txBox="1"/>
              <p:nvPr/>
            </p:nvSpPr>
            <p:spPr>
              <a:xfrm>
                <a:off x="3521989" y="3359340"/>
                <a:ext cx="5379719" cy="461665"/>
              </a:xfrm>
              <a:prstGeom prst="rect">
                <a:avLst/>
              </a:prstGeom>
              <a:noFill/>
            </p:spPr>
            <p:txBody>
              <a:bodyPr wrap="square" rtlCol="0">
                <a:spAutoFit/>
              </a:bodyPr>
              <a:lstStyle/>
              <a:p>
                <a:r>
                  <a:rPr lang="en-US" sz="2400" i="1" dirty="0"/>
                  <a:t>IC</a:t>
                </a:r>
                <a:r>
                  <a:rPr lang="en-US" sz="2400" i="1" baseline="30000" dirty="0" err="1"/>
                  <a:t>mark</a:t>
                </a:r>
                <a:r>
                  <a:rPr lang="en-US" sz="2400" dirty="0"/>
                  <a:t>  </a:t>
                </a:r>
                <a14:m>
                  <m:oMath xmlns:m="http://schemas.openxmlformats.org/officeDocument/2006/math">
                    <m:r>
                      <a:rPr lang="en-US" sz="2400" b="0" i="1" dirty="0" smtClean="0">
                        <a:latin typeface="Cambria Math" panose="02040503050406030204" pitchFamily="18" charset="0"/>
                      </a:rPr>
                      <m:t>𝜙</m:t>
                    </m:r>
                    <m:r>
                      <a:rPr lang="el-GR" sz="2400" i="1" dirty="0" smtClean="0">
                        <a:latin typeface="Cambria Math" panose="02040503050406030204" pitchFamily="18" charset="0"/>
                      </a:rPr>
                      <m:t>≥</m:t>
                    </m:r>
                    <m:sSub>
                      <m:sSubPr>
                        <m:ctrlPr>
                          <a:rPr lang="en-US" sz="2400" i="1" dirty="0">
                            <a:latin typeface="Cambria Math" panose="02040503050406030204" pitchFamily="18" charset="0"/>
                          </a:rPr>
                        </m:ctrlPr>
                      </m:sSubPr>
                      <m:e>
                        <m:r>
                          <a:rPr lang="en-US" sz="2400" i="1" dirty="0" err="1">
                            <a:latin typeface="Cambria Math" panose="02040503050406030204" pitchFamily="18" charset="0"/>
                          </a:rPr>
                          <m:t>𝑡</m:t>
                        </m:r>
                      </m:e>
                      <m:sub>
                        <m:r>
                          <a:rPr lang="en-US" sz="2400" b="0" i="1" dirty="0" smtClean="0">
                            <a:latin typeface="Cambria Math" panose="02040503050406030204" pitchFamily="18" charset="0"/>
                          </a:rPr>
                          <m:t>𝑚</m:t>
                        </m:r>
                      </m:sub>
                    </m:sSub>
                    <m:r>
                      <a:rPr lang="en-US" sz="2400" i="1" dirty="0">
                        <a:latin typeface="Cambria Math" panose="02040503050406030204" pitchFamily="18" charset="0"/>
                      </a:rPr>
                      <m:t>/(</m:t>
                    </m:r>
                    <m:r>
                      <a:rPr lang="en-US" sz="2400" i="1">
                        <a:solidFill>
                          <a:srgbClr val="FF0000"/>
                        </a:solidFill>
                        <a:latin typeface="Cambria Math" panose="02040503050406030204" pitchFamily="18" charset="0"/>
                      </a:rPr>
                      <m:t>(1−</m:t>
                    </m:r>
                    <m:r>
                      <a:rPr lang="en-US" sz="2400" i="1" smtClean="0">
                        <a:solidFill>
                          <a:srgbClr val="FF0000"/>
                        </a:solidFill>
                        <a:latin typeface="Cambria Math" panose="02040503050406030204" pitchFamily="18" charset="0"/>
                      </a:rPr>
                      <m:t>𝛾</m:t>
                    </m:r>
                    <m:r>
                      <a:rPr lang="en-US" sz="2400" i="1">
                        <a:solidFill>
                          <a:srgbClr val="FF0000"/>
                        </a:solidFill>
                        <a:latin typeface="Cambria Math" panose="02040503050406030204" pitchFamily="18" charset="0"/>
                      </a:rPr>
                      <m:t>)</m:t>
                    </m:r>
                    <m:r>
                      <a:rPr lang="en-US" sz="2400" i="1" dirty="0">
                        <a:latin typeface="Cambria Math" panose="02040503050406030204" pitchFamily="18" charset="0"/>
                      </a:rPr>
                      <m:t>𝑓</m:t>
                    </m:r>
                    <m:r>
                      <a:rPr lang="en-US" sz="2400" i="1" dirty="0">
                        <a:latin typeface="Cambria Math" panose="02040503050406030204" pitchFamily="18" charset="0"/>
                      </a:rPr>
                      <m:t>+</m:t>
                    </m:r>
                    <m:r>
                      <a:rPr lang="el-GR" sz="2400" i="1" dirty="0">
                        <a:latin typeface="Cambria Math" panose="02040503050406030204" pitchFamily="18" charset="0"/>
                      </a:rPr>
                      <m:t>𝜓</m:t>
                    </m:r>
                    <m:r>
                      <a:rPr lang="en-US" sz="2400" i="1" dirty="0" err="1">
                        <a:latin typeface="Cambria Math" panose="02040503050406030204" pitchFamily="18" charset="0"/>
                      </a:rPr>
                      <m:t>𝑞</m:t>
                    </m:r>
                    <m:sSup>
                      <m:sSupPr>
                        <m:ctrlPr>
                          <a:rPr lang="en-US" sz="2400" i="1">
                            <a:solidFill>
                              <a:srgbClr val="FF0000"/>
                            </a:solidFill>
                            <a:latin typeface="Cambria Math" panose="02040503050406030204" pitchFamily="18" charset="0"/>
                          </a:rPr>
                        </m:ctrlPr>
                      </m:sSupPr>
                      <m:e>
                        <m:r>
                          <a:rPr lang="en-US" sz="2400" i="1">
                            <a:solidFill>
                              <a:srgbClr val="FF0000"/>
                            </a:solidFill>
                            <a:latin typeface="Cambria Math" panose="02040503050406030204" pitchFamily="18" charset="0"/>
                          </a:rPr>
                          <m:t>𝑉</m:t>
                        </m:r>
                      </m:e>
                      <m:sup>
                        <m:r>
                          <m:rPr>
                            <m:sty m:val="p"/>
                          </m:rPr>
                          <a:rPr lang="en-US" sz="2400">
                            <a:solidFill>
                              <a:srgbClr val="FF0000"/>
                            </a:solidFill>
                            <a:latin typeface="Cambria Math" panose="02040503050406030204" pitchFamily="18" charset="0"/>
                          </a:rPr>
                          <m:t>corrupt</m:t>
                        </m:r>
                      </m:sup>
                    </m:sSup>
                    <m:r>
                      <a:rPr lang="en-US" sz="2400" i="1" dirty="0">
                        <a:latin typeface="Cambria Math" panose="02040503050406030204" pitchFamily="18" charset="0"/>
                      </a:rPr>
                      <m:t>)</m:t>
                    </m:r>
                  </m:oMath>
                </a14:m>
                <a:endParaRPr lang="en-US" sz="2400" dirty="0"/>
              </a:p>
            </p:txBody>
          </p:sp>
        </mc:Choice>
        <mc:Fallback xmlns="">
          <p:sp>
            <p:nvSpPr>
              <p:cNvPr id="48" name="TextBox 47">
                <a:extLst>
                  <a:ext uri="{FF2B5EF4-FFF2-40B4-BE49-F238E27FC236}">
                    <a16:creationId xmlns:a16="http://schemas.microsoft.com/office/drawing/2014/main" id="{384F3D58-087B-4280-8859-3053F42E1A2D}"/>
                  </a:ext>
                </a:extLst>
              </p:cNvPr>
              <p:cNvSpPr txBox="1">
                <a:spLocks noRot="1" noChangeAspect="1" noMove="1" noResize="1" noEditPoints="1" noAdjustHandles="1" noChangeArrowheads="1" noChangeShapeType="1" noTextEdit="1"/>
              </p:cNvSpPr>
              <p:nvPr/>
            </p:nvSpPr>
            <p:spPr>
              <a:xfrm>
                <a:off x="3521989" y="3359340"/>
                <a:ext cx="5379719" cy="461665"/>
              </a:xfrm>
              <a:prstGeom prst="rect">
                <a:avLst/>
              </a:prstGeom>
              <a:blipFill>
                <a:blip r:embed="rId9"/>
                <a:stretch>
                  <a:fillRect l="-1814"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0708B551-947D-4B97-8E08-B986E62CB52C}"/>
                  </a:ext>
                </a:extLst>
              </p:cNvPr>
              <p:cNvSpPr txBox="1"/>
              <p:nvPr/>
            </p:nvSpPr>
            <p:spPr>
              <a:xfrm>
                <a:off x="3286372" y="1975697"/>
                <a:ext cx="3569874" cy="461665"/>
              </a:xfrm>
              <a:prstGeom prst="rect">
                <a:avLst/>
              </a:prstGeom>
              <a:noFill/>
            </p:spPr>
            <p:txBody>
              <a:bodyPr wrap="square" rtlCol="0">
                <a:spAutoFit/>
              </a:bodyPr>
              <a:lstStyle/>
              <a:p>
                <a:r>
                  <a:rPr lang="en-US" sz="2400" i="1" dirty="0"/>
                  <a:t>IC</a:t>
                </a:r>
                <a:r>
                  <a:rPr lang="en-US" sz="2400" i="1" baseline="30000" dirty="0" err="1"/>
                  <a:t>com</a:t>
                </a:r>
                <a:r>
                  <a:rPr lang="en-US" sz="2400" dirty="0"/>
                  <a:t>  </a:t>
                </a:r>
                <a14:m>
                  <m:oMath xmlns:m="http://schemas.openxmlformats.org/officeDocument/2006/math">
                    <m:r>
                      <a:rPr lang="en-US" sz="2400" i="1" dirty="0" smtClean="0">
                        <a:latin typeface="Cambria Math" panose="02040503050406030204" pitchFamily="18" charset="0"/>
                      </a:rPr>
                      <m:t>𝑞</m:t>
                    </m:r>
                    <m:r>
                      <a:rPr lang="en-US" sz="2400" b="0" i="1" dirty="0" smtClean="0">
                        <a:latin typeface="Cambria Math" panose="02040503050406030204" pitchFamily="18" charset="0"/>
                      </a:rPr>
                      <m:t>≥</m:t>
                    </m:r>
                    <m:sSub>
                      <m:sSubPr>
                        <m:ctrlPr>
                          <a:rPr lang="en-US" sz="2400" b="0" i="1" dirty="0" smtClean="0">
                            <a:latin typeface="Cambria Math" panose="02040503050406030204" pitchFamily="18" charset="0"/>
                          </a:rPr>
                        </m:ctrlPr>
                      </m:sSubPr>
                      <m:e>
                        <m:r>
                          <a:rPr lang="en-US" sz="2400" i="1" dirty="0" err="1">
                            <a:latin typeface="Cambria Math" panose="02040503050406030204" pitchFamily="18" charset="0"/>
                          </a:rPr>
                          <m:t>𝑡</m:t>
                        </m:r>
                      </m:e>
                      <m:sub>
                        <m:r>
                          <a:rPr lang="en-US" sz="2400" b="0" i="1" dirty="0" smtClean="0">
                            <a:latin typeface="Cambria Math" panose="02040503050406030204" pitchFamily="18" charset="0"/>
                          </a:rPr>
                          <m:t>𝑐</m:t>
                        </m:r>
                      </m:sub>
                    </m:sSub>
                    <m:r>
                      <a:rPr lang="en-US" sz="2400" i="1" dirty="0">
                        <a:latin typeface="Cambria Math" panose="02040503050406030204" pitchFamily="18" charset="0"/>
                      </a:rPr>
                      <m:t>/</m:t>
                    </m:r>
                    <m:sSup>
                      <m:sSupPr>
                        <m:ctrlPr>
                          <a:rPr lang="en-US" sz="2400" i="1">
                            <a:solidFill>
                              <a:srgbClr val="FF0000"/>
                            </a:solidFill>
                            <a:latin typeface="Cambria Math" panose="02040503050406030204" pitchFamily="18" charset="0"/>
                          </a:rPr>
                        </m:ctrlPr>
                      </m:sSupPr>
                      <m:e>
                        <m:r>
                          <a:rPr lang="en-US" sz="2400" i="1">
                            <a:solidFill>
                              <a:srgbClr val="FF0000"/>
                            </a:solidFill>
                            <a:latin typeface="Cambria Math" panose="02040503050406030204" pitchFamily="18" charset="0"/>
                          </a:rPr>
                          <m:t>𝑉</m:t>
                        </m:r>
                      </m:e>
                      <m:sup>
                        <m:r>
                          <m:rPr>
                            <m:sty m:val="p"/>
                          </m:rPr>
                          <a:rPr lang="en-US" sz="2400">
                            <a:solidFill>
                              <a:srgbClr val="FF0000"/>
                            </a:solidFill>
                            <a:latin typeface="Cambria Math" panose="02040503050406030204" pitchFamily="18" charset="0"/>
                          </a:rPr>
                          <m:t>corrupt</m:t>
                        </m:r>
                      </m:sup>
                    </m:sSup>
                  </m:oMath>
                </a14:m>
                <a:endParaRPr lang="en-US" sz="2400" dirty="0"/>
              </a:p>
            </p:txBody>
          </p:sp>
        </mc:Choice>
        <mc:Fallback xmlns="">
          <p:sp>
            <p:nvSpPr>
              <p:cNvPr id="49" name="TextBox 48">
                <a:extLst>
                  <a:ext uri="{FF2B5EF4-FFF2-40B4-BE49-F238E27FC236}">
                    <a16:creationId xmlns:a16="http://schemas.microsoft.com/office/drawing/2014/main" id="{0708B551-947D-4B97-8E08-B986E62CB52C}"/>
                  </a:ext>
                </a:extLst>
              </p:cNvPr>
              <p:cNvSpPr txBox="1">
                <a:spLocks noRot="1" noChangeAspect="1" noMove="1" noResize="1" noEditPoints="1" noAdjustHandles="1" noChangeArrowheads="1" noChangeShapeType="1" noTextEdit="1"/>
              </p:cNvSpPr>
              <p:nvPr/>
            </p:nvSpPr>
            <p:spPr>
              <a:xfrm>
                <a:off x="3286372" y="1975697"/>
                <a:ext cx="3569874" cy="461665"/>
              </a:xfrm>
              <a:prstGeom prst="rect">
                <a:avLst/>
              </a:prstGeom>
              <a:blipFill>
                <a:blip r:embed="rId10"/>
                <a:stretch>
                  <a:fillRect l="-2560" t="-10526" b="-28947"/>
                </a:stretch>
              </a:blipFill>
            </p:spPr>
            <p:txBody>
              <a:bodyPr/>
              <a:lstStyle/>
              <a:p>
                <a:r>
                  <a:rPr lang="en-US">
                    <a:noFill/>
                  </a:rPr>
                  <a:t> </a:t>
                </a:r>
              </a:p>
            </p:txBody>
          </p:sp>
        </mc:Fallback>
      </mc:AlternateContent>
      <p:cxnSp>
        <p:nvCxnSpPr>
          <p:cNvPr id="50" name="Straight Connector 49">
            <a:extLst>
              <a:ext uri="{FF2B5EF4-FFF2-40B4-BE49-F238E27FC236}">
                <a16:creationId xmlns:a16="http://schemas.microsoft.com/office/drawing/2014/main" id="{4BAC10FD-3A2E-485D-9F05-F0381BA9D4C9}"/>
              </a:ext>
            </a:extLst>
          </p:cNvPr>
          <p:cNvCxnSpPr>
            <a:cxnSpLocks/>
          </p:cNvCxnSpPr>
          <p:nvPr/>
        </p:nvCxnSpPr>
        <p:spPr>
          <a:xfrm>
            <a:off x="1524000" y="5791200"/>
            <a:ext cx="612441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1F258910-3268-4B7D-860C-415B963E7E92}"/>
              </a:ext>
            </a:extLst>
          </p:cNvPr>
          <p:cNvSpPr/>
          <p:nvPr/>
        </p:nvSpPr>
        <p:spPr>
          <a:xfrm>
            <a:off x="7574012" y="5724853"/>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52" name="TextBox 51">
            <a:extLst>
              <a:ext uri="{FF2B5EF4-FFF2-40B4-BE49-F238E27FC236}">
                <a16:creationId xmlns:a16="http://schemas.microsoft.com/office/drawing/2014/main" id="{B7A23C76-2B02-467A-A6DF-91AA1A99824A}"/>
              </a:ext>
            </a:extLst>
          </p:cNvPr>
          <p:cNvSpPr txBox="1"/>
          <p:nvPr/>
        </p:nvSpPr>
        <p:spPr>
          <a:xfrm>
            <a:off x="7459319" y="5882071"/>
            <a:ext cx="367408" cy="523220"/>
          </a:xfrm>
          <a:prstGeom prst="rect">
            <a:avLst/>
          </a:prstGeom>
          <a:noFill/>
        </p:spPr>
        <p:txBody>
          <a:bodyPr wrap="none" rtlCol="0">
            <a:spAutoFit/>
          </a:bodyPr>
          <a:lstStyle/>
          <a:p>
            <a:r>
              <a:rPr lang="en-US" sz="2800" dirty="0">
                <a:latin typeface="+mn-lt"/>
              </a:rPr>
              <a:t>1</a:t>
            </a:r>
          </a:p>
        </p:txBody>
      </p:sp>
    </p:spTree>
    <p:extLst>
      <p:ext uri="{BB962C8B-B14F-4D97-AF65-F5344CB8AC3E}">
        <p14:creationId xmlns:p14="http://schemas.microsoft.com/office/powerpoint/2010/main" val="33069461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normAutofit fontScale="90000"/>
          </a:bodyPr>
          <a:lstStyle/>
          <a:p>
            <a:pPr algn="ctr" eaLnBrk="1" hangingPunct="1"/>
            <a:r>
              <a:rPr lang="en-US" sz="4000" b="1" dirty="0">
                <a:latin typeface="+mn-lt"/>
              </a:rPr>
              <a:t>Corruption, Moral refinement</a:t>
            </a:r>
          </a:p>
        </p:txBody>
      </p:sp>
      <p:sp>
        <p:nvSpPr>
          <p:cNvPr id="5" name="Rectangle 2"/>
          <p:cNvSpPr txBox="1">
            <a:spLocks/>
          </p:cNvSpPr>
          <p:nvPr/>
        </p:nvSpPr>
        <p:spPr bwMode="auto">
          <a:xfrm>
            <a:off x="214184" y="1576608"/>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cs typeface="Arial" charset="0"/>
              </a:rPr>
              <a:t>All arrests are false arrests!</a:t>
            </a:r>
          </a:p>
          <a:p>
            <a:pPr marL="342900" lvl="0" indent="-342900" eaLnBrk="0" hangingPunct="0">
              <a:spcBef>
                <a:spcPct val="20000"/>
              </a:spcBef>
              <a:buFont typeface="Arial" pitchFamily="34" charset="0"/>
              <a:buChar char="•"/>
              <a:defRPr/>
            </a:pPr>
            <a:endParaRPr lang="en-US" sz="3600" dirty="0">
              <a:latin typeface="+mn-lt"/>
              <a:cs typeface="Arial" charset="0"/>
            </a:endParaRPr>
          </a:p>
          <a:p>
            <a:pPr marL="342900" lvl="0" indent="-342900" eaLnBrk="0" hangingPunct="0">
              <a:spcBef>
                <a:spcPct val="20000"/>
              </a:spcBef>
              <a:buFont typeface="Arial" pitchFamily="34" charset="0"/>
              <a:buChar char="•"/>
              <a:defRPr/>
            </a:pPr>
            <a:r>
              <a:rPr lang="en-US" sz="3600" dirty="0">
                <a:cs typeface="Arial" charset="0"/>
              </a:rPr>
              <a:t>What if society refuses to ostracize people they know to be falsely arrested?</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cs typeface="Arial" charset="0"/>
              </a:rPr>
              <a:t>Loss in faith of police:  removes complementarity…</a:t>
            </a:r>
          </a:p>
          <a:p>
            <a:pPr marL="342900" lvl="0" indent="-342900" eaLnBrk="0" hangingPunct="0">
              <a:spcBef>
                <a:spcPct val="20000"/>
              </a:spcBef>
              <a:buFont typeface="Arial" pitchFamily="34" charset="0"/>
              <a:buChar char="•"/>
              <a:defRPr/>
            </a:pPr>
            <a:endParaRPr lang="en-US" sz="36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1674844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Corruption</a:t>
            </a:r>
          </a:p>
        </p:txBody>
      </p:sp>
      <p:sp>
        <p:nvSpPr>
          <p:cNvPr id="5" name="Rectangle 2"/>
          <p:cNvSpPr txBox="1">
            <a:spLocks/>
          </p:cNvSpPr>
          <p:nvPr/>
        </p:nvSpPr>
        <p:spPr bwMode="auto">
          <a:xfrm>
            <a:off x="94891" y="1505110"/>
            <a:ext cx="9049109"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lang="en-US" sz="3600" dirty="0">
                <a:latin typeface="+mn-lt"/>
                <a:cs typeface="Arial" charset="0"/>
              </a:rPr>
              <a:t>  If society refuses to ostracize those who are falsely arrested, then there is a </a:t>
            </a:r>
            <a:r>
              <a:rPr lang="en-US" sz="3600" i="1" dirty="0">
                <a:latin typeface="+mn-lt"/>
                <a:cs typeface="Arial" charset="0"/>
              </a:rPr>
              <a:t>discontinuous loss of welfare</a:t>
            </a:r>
            <a:r>
              <a:rPr lang="en-US" sz="3600" dirty="0">
                <a:latin typeface="+mn-lt"/>
                <a:cs typeface="Arial" charset="0"/>
              </a:rPr>
              <a:t>:   the complementarity disappears and only all police or all community are used.  </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878539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399"/>
            <a:ext cx="6369934" cy="1028007"/>
          </a:xfrm>
          <a:noFill/>
          <a:ln>
            <a:solidFill>
              <a:srgbClr val="0000FF"/>
            </a:solidFill>
          </a:ln>
        </p:spPr>
        <p:txBody>
          <a:bodyPr>
            <a:normAutofit fontScale="90000"/>
          </a:bodyPr>
          <a:lstStyle/>
          <a:p>
            <a:pPr algn="ctr" eaLnBrk="1" hangingPunct="1"/>
            <a:r>
              <a:rPr lang="en-US" sz="4000" b="1" dirty="0">
                <a:latin typeface="+mn-lt"/>
              </a:rPr>
              <a:t>Loss of Faith in Law Enforcement, Complementarity</a:t>
            </a:r>
          </a:p>
        </p:txBody>
      </p:sp>
      <p:sp>
        <p:nvSpPr>
          <p:cNvPr id="5" name="Rectangle 2"/>
          <p:cNvSpPr txBox="1">
            <a:spLocks/>
          </p:cNvSpPr>
          <p:nvPr/>
        </p:nvSpPr>
        <p:spPr bwMode="auto">
          <a:xfrm>
            <a:off x="116379" y="1676400"/>
            <a:ext cx="91440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71500" indent="-571500">
              <a:buFont typeface="Arial" panose="020B0604020202020204" pitchFamily="34" charset="0"/>
              <a:buChar char="•"/>
            </a:pPr>
            <a:r>
              <a:rPr lang="en-US" sz="3200" dirty="0"/>
              <a:t>``Black Youth Project 100’’ worked to undo a `permanent exclusion’ policy of the NYC Housing Authority that ostracizes criminals and does not allow them to live in or visit housing projects. </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Activists in Chicago worked to eliminate the city's gang database, arguing that criteria for inclusion were vague</a:t>
            </a:r>
          </a:p>
          <a:p>
            <a:pPr marL="457200" indent="-457200">
              <a:buFont typeface="Arial" panose="020B0604020202020204" pitchFamily="34" charset="0"/>
              <a:buChar char="•"/>
            </a:pPr>
            <a:endParaRPr lang="en-US" sz="3200" dirty="0">
              <a:latin typeface="+mn-lt"/>
              <a:cs typeface="Arial" charset="0"/>
            </a:endParaRPr>
          </a:p>
          <a:p>
            <a:pPr marL="457200" indent="-457200">
              <a:buFont typeface="Arial" panose="020B0604020202020204" pitchFamily="34" charset="0"/>
              <a:buChar char="•"/>
            </a:pPr>
            <a:r>
              <a:rPr lang="en-US" sz="3200" dirty="0">
                <a:cs typeface="Arial" charset="0"/>
              </a:rPr>
              <a:t>…</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5163092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694140" y="0"/>
            <a:ext cx="1424459" cy="1220965"/>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Corruption</a:t>
            </a:r>
          </a:p>
        </p:txBody>
      </p:sp>
      <p:sp>
        <p:nvSpPr>
          <p:cNvPr id="5" name="Rectangle 2"/>
          <p:cNvSpPr txBox="1">
            <a:spLocks/>
          </p:cNvSpPr>
          <p:nvPr/>
        </p:nvSpPr>
        <p:spPr bwMode="auto">
          <a:xfrm>
            <a:off x="0" y="1220965"/>
            <a:ext cx="10041925"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200" dirty="0">
                <a:latin typeface="+mn-lt"/>
                <a:cs typeface="Arial" charset="0"/>
              </a:rPr>
              <a:t>Decreases complementarity between policing and community</a:t>
            </a:r>
          </a:p>
          <a:p>
            <a:pPr marL="800100" lvl="1" indent="-342900" eaLnBrk="0" hangingPunct="0">
              <a:spcBef>
                <a:spcPct val="20000"/>
              </a:spcBef>
              <a:buFont typeface="Arial" pitchFamily="34" charset="0"/>
              <a:buChar char="•"/>
              <a:defRPr/>
            </a:pPr>
            <a:r>
              <a:rPr lang="en-US" sz="3200" dirty="0">
                <a:cs typeface="Arial" charset="0"/>
              </a:rPr>
              <a:t>lowers value reputation, </a:t>
            </a:r>
          </a:p>
          <a:p>
            <a:pPr marL="800100" lvl="1" indent="-342900" eaLnBrk="0" hangingPunct="0">
              <a:spcBef>
                <a:spcPct val="20000"/>
              </a:spcBef>
              <a:buFont typeface="Arial" pitchFamily="34" charset="0"/>
              <a:buChar char="•"/>
              <a:defRPr/>
            </a:pPr>
            <a:r>
              <a:rPr lang="en-US" sz="3200" dirty="0">
                <a:cs typeface="Arial" charset="0"/>
              </a:rPr>
              <a:t>raises </a:t>
            </a:r>
            <a:r>
              <a:rPr lang="en-US" sz="3200" dirty="0" err="1">
                <a:cs typeface="Arial" charset="0"/>
              </a:rPr>
              <a:t>ostracization</a:t>
            </a:r>
            <a:r>
              <a:rPr lang="en-US" sz="3200" dirty="0">
                <a:cs typeface="Arial" charset="0"/>
              </a:rPr>
              <a:t> costs</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cs typeface="Arial" charset="0"/>
            </a:endParaRPr>
          </a:p>
          <a:p>
            <a:pPr marL="342900" lvl="0" indent="-342900" eaLnBrk="0" hangingPunct="0">
              <a:spcBef>
                <a:spcPct val="20000"/>
              </a:spcBef>
              <a:buFont typeface="Arial" pitchFamily="34" charset="0"/>
              <a:buChar char="•"/>
              <a:defRPr/>
            </a:pPr>
            <a:r>
              <a:rPr lang="en-US" sz="3200" dirty="0">
                <a:cs typeface="Arial" charset="0"/>
              </a:rPr>
              <a:t>Raises costs of policing</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r>
              <a:rPr lang="en-US" sz="3200" dirty="0">
                <a:cs typeface="Arial" charset="0"/>
              </a:rPr>
              <a:t>Lowers welfare…</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8361124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normAutofit fontScale="90000"/>
          </a:bodyPr>
          <a:lstStyle/>
          <a:p>
            <a:pPr algn="ctr" eaLnBrk="1" hangingPunct="1"/>
            <a:r>
              <a:rPr lang="en-US" sz="4000" b="1" dirty="0">
                <a:latin typeface="+mn-lt"/>
              </a:rPr>
              <a:t>Implications for Developing Economies</a:t>
            </a:r>
          </a:p>
        </p:txBody>
      </p:sp>
      <p:sp>
        <p:nvSpPr>
          <p:cNvPr id="5" name="Rectangle 2"/>
          <p:cNvSpPr txBox="1">
            <a:spLocks/>
          </p:cNvSpPr>
          <p:nvPr/>
        </p:nvSpPr>
        <p:spPr bwMode="auto">
          <a:xfrm>
            <a:off x="25400" y="1285515"/>
            <a:ext cx="8851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3200" dirty="0"/>
              <a:t>In transition to formal institutions:</a:t>
            </a:r>
          </a:p>
          <a:p>
            <a:endParaRPr lang="en-US" sz="3200" dirty="0"/>
          </a:p>
          <a:p>
            <a:pPr marL="457200" indent="-457200">
              <a:buFont typeface="Arial" panose="020B0604020202020204" pitchFamily="34" charset="0"/>
              <a:buChar char="•"/>
            </a:pPr>
            <a:r>
              <a:rPr lang="en-US" sz="3200" dirty="0"/>
              <a:t>Keeping a level of informal institutions increases the effectiveness of market/policing - helps better establish formal institutions.</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Getting rid of community too quickly can lead to costly policing, welfare loss ...</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 “Destroy the Four </a:t>
            </a:r>
            <a:r>
              <a:rPr lang="en-US" sz="3200" dirty="0" err="1"/>
              <a:t>Olds</a:t>
            </a:r>
            <a:r>
              <a:rPr lang="en-US" sz="3200" dirty="0"/>
              <a:t>” (Customs, Culture, Habits, Ideas) in China’s Cultural Revolution</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764005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694140" y="0"/>
            <a:ext cx="1424459" cy="1220965"/>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Key to Complementarity</a:t>
            </a:r>
          </a:p>
        </p:txBody>
      </p:sp>
      <p:sp>
        <p:nvSpPr>
          <p:cNvPr id="5" name="Rectangle 2"/>
          <p:cNvSpPr txBox="1">
            <a:spLocks/>
          </p:cNvSpPr>
          <p:nvPr/>
        </p:nvSpPr>
        <p:spPr bwMode="auto">
          <a:xfrm>
            <a:off x="290945" y="1220965"/>
            <a:ext cx="873667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200" dirty="0">
                <a:latin typeface="+mn-lt"/>
                <a:cs typeface="Arial" charset="0"/>
              </a:rPr>
              <a:t>Community learns the news</a:t>
            </a:r>
          </a:p>
          <a:p>
            <a:pPr marL="342900" lvl="0" indent="-342900" eaLnBrk="0" hangingPunct="0">
              <a:spcBef>
                <a:spcPct val="20000"/>
              </a:spcBef>
              <a:buFont typeface="Arial" pitchFamily="34" charset="0"/>
              <a:buChar char="•"/>
              <a:defRPr/>
            </a:pPr>
            <a:endParaRPr lang="en-US" sz="3200" dirty="0">
              <a:cs typeface="Arial" charset="0"/>
            </a:endParaRPr>
          </a:p>
          <a:p>
            <a:pPr marL="342900" lvl="0" indent="-342900" eaLnBrk="0" hangingPunct="0">
              <a:spcBef>
                <a:spcPct val="20000"/>
              </a:spcBef>
              <a:buFont typeface="Arial" pitchFamily="34" charset="0"/>
              <a:buChar char="•"/>
              <a:defRPr/>
            </a:pPr>
            <a:r>
              <a:rPr lang="en-US" sz="3200" dirty="0">
                <a:cs typeface="Arial" charset="0"/>
              </a:rPr>
              <a:t>Community acts on the news</a:t>
            </a:r>
          </a:p>
          <a:p>
            <a:pPr marL="342900" lvl="0" indent="-342900" eaLnBrk="0" hangingPunct="0">
              <a:spcBef>
                <a:spcPct val="20000"/>
              </a:spcBef>
              <a:buFont typeface="Arial" pitchFamily="34" charset="0"/>
              <a:buChar char="•"/>
              <a:defRPr/>
            </a:pPr>
            <a:endParaRPr lang="en-US" sz="3200" dirty="0">
              <a:cs typeface="Arial" charset="0"/>
            </a:endParaRPr>
          </a:p>
          <a:p>
            <a:pPr marL="342900" lvl="0" indent="-342900" eaLnBrk="0" hangingPunct="0">
              <a:spcBef>
                <a:spcPct val="20000"/>
              </a:spcBef>
              <a:buFont typeface="Arial" pitchFamily="34" charset="0"/>
              <a:buChar char="•"/>
              <a:defRPr/>
            </a:pPr>
            <a:r>
              <a:rPr lang="en-US" sz="3200" i="1" dirty="0">
                <a:cs typeface="Arial" charset="0"/>
              </a:rPr>
              <a:t>Community leaders can undermine the state:  ignore the state and not ostracize</a:t>
            </a:r>
          </a:p>
          <a:p>
            <a:pPr marL="342900" lvl="0" indent="-342900" eaLnBrk="0" hangingPunct="0">
              <a:spcBef>
                <a:spcPct val="20000"/>
              </a:spcBef>
              <a:buFont typeface="Arial" pitchFamily="34" charset="0"/>
              <a:buChar char="•"/>
              <a:defRPr/>
            </a:pPr>
            <a:endParaRPr lang="en-US" sz="3200" i="1" dirty="0">
              <a:cs typeface="Arial" charset="0"/>
            </a:endParaRPr>
          </a:p>
          <a:p>
            <a:pPr marL="342900" lvl="0" indent="-342900" eaLnBrk="0" hangingPunct="0">
              <a:spcBef>
                <a:spcPct val="20000"/>
              </a:spcBef>
              <a:buFont typeface="Arial" pitchFamily="34" charset="0"/>
              <a:buChar char="•"/>
              <a:defRPr/>
            </a:pPr>
            <a:r>
              <a:rPr lang="en-US" sz="3200" i="1" dirty="0">
                <a:cs typeface="Arial" charset="0"/>
              </a:rPr>
              <a:t>Privacy laws??</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817967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8948" name="Rectangle 2"/>
          <p:cNvSpPr>
            <a:spLocks noGrp="1" noChangeArrowheads="1"/>
          </p:cNvSpPr>
          <p:nvPr>
            <p:ph type="title"/>
          </p:nvPr>
        </p:nvSpPr>
        <p:spPr>
          <a:xfrm>
            <a:off x="617838" y="86497"/>
            <a:ext cx="6369934" cy="620870"/>
          </a:xfrm>
          <a:noFill/>
          <a:ln>
            <a:solidFill>
              <a:srgbClr val="0000FF"/>
            </a:solidFill>
          </a:ln>
        </p:spPr>
        <p:txBody>
          <a:bodyPr>
            <a:normAutofit fontScale="90000"/>
          </a:bodyPr>
          <a:lstStyle/>
          <a:p>
            <a:pPr algn="ctr" eaLnBrk="1" hangingPunct="1"/>
            <a:r>
              <a:rPr lang="en-US" sz="4000" b="1" dirty="0">
                <a:latin typeface="+mn-lt"/>
              </a:rPr>
              <a:t>Literature</a:t>
            </a:r>
          </a:p>
        </p:txBody>
      </p:sp>
      <p:sp>
        <p:nvSpPr>
          <p:cNvPr id="5" name="Rectangle 2"/>
          <p:cNvSpPr txBox="1">
            <a:spLocks/>
          </p:cNvSpPr>
          <p:nvPr/>
        </p:nvSpPr>
        <p:spPr bwMode="auto">
          <a:xfrm>
            <a:off x="0" y="886528"/>
            <a:ext cx="8968741" cy="59181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000" dirty="0">
                <a:cs typeface="Arial" charset="0"/>
              </a:rPr>
              <a:t>Community/Reputations can help enforce cooperation: Coleman88, Ostrom90, Kandori92, Greif93, Fearon-Laitin96, Spagnola99, Aoki01, Casari07, Mokyr08, Ellickson09, Acemoglu-Jackson17… </a:t>
            </a:r>
          </a:p>
          <a:p>
            <a:pPr marL="342900" lvl="0" indent="-342900" eaLnBrk="0" hangingPunct="0">
              <a:spcBef>
                <a:spcPct val="20000"/>
              </a:spcBef>
              <a:buFont typeface="Arial" pitchFamily="34" charset="0"/>
              <a:buChar char="•"/>
              <a:defRPr/>
            </a:pPr>
            <a:r>
              <a:rPr lang="en-US" sz="2000" dirty="0">
                <a:cs typeface="Arial" charset="0"/>
              </a:rPr>
              <a:t>Ostracism provides incentives: Ardener64, Besley-Coate-Loury93, Anderson-Baland-Moene09, Jackson-Rodriguez-Tan12, Ali-Miller16…</a:t>
            </a:r>
          </a:p>
          <a:p>
            <a:pPr marL="342900" lvl="0" indent="-342900" eaLnBrk="0" hangingPunct="0">
              <a:spcBef>
                <a:spcPct val="20000"/>
              </a:spcBef>
              <a:buFont typeface="Arial" pitchFamily="34" charset="0"/>
              <a:buChar char="•"/>
              <a:defRPr/>
            </a:pPr>
            <a:r>
              <a:rPr lang="en-US" sz="2000" dirty="0">
                <a:cs typeface="Arial" charset="0"/>
              </a:rPr>
              <a:t>Community only works to scale: Dixit03ab, Greif-Tabellini10,17</a:t>
            </a:r>
          </a:p>
          <a:p>
            <a:pPr marL="342900" lvl="0" indent="-342900" eaLnBrk="0" hangingPunct="0">
              <a:spcBef>
                <a:spcPct val="20000"/>
              </a:spcBef>
              <a:buFont typeface="Arial" pitchFamily="34" charset="0"/>
              <a:buChar char="•"/>
              <a:defRPr/>
            </a:pPr>
            <a:r>
              <a:rPr lang="en-US" sz="2000" dirty="0">
                <a:cs typeface="Arial" charset="0"/>
              </a:rPr>
              <a:t>Market/State functioning depends on circumstances/history:      Acemoglu-Johnson-Robinson01, Persson02, Tabellini10, Besley-Persson11, Acemoglu-Robinson12,17 …</a:t>
            </a:r>
          </a:p>
          <a:p>
            <a:pPr marL="342900" lvl="0" indent="-342900" eaLnBrk="0" hangingPunct="0">
              <a:spcBef>
                <a:spcPct val="20000"/>
              </a:spcBef>
              <a:buFont typeface="Arial" pitchFamily="34" charset="0"/>
              <a:buChar char="•"/>
              <a:defRPr/>
            </a:pPr>
            <a:r>
              <a:rPr lang="en-US" sz="2000" dirty="0">
                <a:cs typeface="Arial" charset="0"/>
              </a:rPr>
              <a:t>Co-existence Markets/Informal exchange: Kranton96, Banerjee-Newman98 Putnam00, BCDJ18</a:t>
            </a:r>
          </a:p>
          <a:p>
            <a:pPr marL="342900" lvl="0" indent="-342900" eaLnBrk="0" hangingPunct="0">
              <a:spcBef>
                <a:spcPct val="20000"/>
              </a:spcBef>
              <a:buFont typeface="Arial" pitchFamily="34" charset="0"/>
              <a:buChar char="•"/>
              <a:defRPr/>
            </a:pPr>
            <a:r>
              <a:rPr lang="en-US" sz="2000" dirty="0">
                <a:cs typeface="Arial" charset="0"/>
              </a:rPr>
              <a:t>Formal/Informal complementarity with uncertainty: Macleod-Malcomson89, Poppo-Zenger02, Lazzarini-Miller-Zenger04, BodohCreed17...</a:t>
            </a:r>
          </a:p>
          <a:p>
            <a:pPr marL="342900" lvl="0" indent="-342900" eaLnBrk="0" hangingPunct="0">
              <a:spcBef>
                <a:spcPct val="20000"/>
              </a:spcBef>
              <a:buFont typeface="Arial" pitchFamily="34" charset="0"/>
              <a:buChar char="•"/>
              <a:defRPr/>
            </a:pPr>
            <a:r>
              <a:rPr lang="en-US" sz="2000" dirty="0">
                <a:cs typeface="Arial" charset="0"/>
              </a:rPr>
              <a:t>Religion can facilitate cooperation:  Atkinson-Bourrat11, Levy-Razin12…</a:t>
            </a:r>
          </a:p>
          <a:p>
            <a:pPr marL="342900" indent="-342900" eaLnBrk="0" hangingPunct="0">
              <a:spcBef>
                <a:spcPct val="20000"/>
              </a:spcBef>
              <a:buFont typeface="Arial" pitchFamily="34" charset="0"/>
              <a:buChar char="•"/>
              <a:defRPr/>
            </a:pPr>
            <a:r>
              <a:rPr lang="en-US" sz="2000" dirty="0">
                <a:cs typeface="Arial" charset="0"/>
              </a:rPr>
              <a:t>Beliefs in gods: Roes-</a:t>
            </a:r>
            <a:r>
              <a:rPr lang="en-US" sz="2000" dirty="0" err="1">
                <a:cs typeface="Arial" charset="0"/>
              </a:rPr>
              <a:t>Raymon</a:t>
            </a:r>
            <a:r>
              <a:rPr lang="en-US" sz="2000" dirty="0">
                <a:cs typeface="Arial" charset="0"/>
              </a:rPr>
              <a:t> 03, </a:t>
            </a:r>
            <a:r>
              <a:rPr lang="en-US" sz="2000" dirty="0" err="1">
                <a:cs typeface="Arial" charset="0"/>
              </a:rPr>
              <a:t>Henrich</a:t>
            </a:r>
            <a:r>
              <a:rPr lang="en-US" sz="2000" dirty="0">
                <a:cs typeface="Arial" charset="0"/>
              </a:rPr>
              <a:t> etal10, </a:t>
            </a:r>
            <a:r>
              <a:rPr lang="en-US" sz="2000" dirty="0" err="1">
                <a:cs typeface="Arial" charset="0"/>
              </a:rPr>
              <a:t>Norenzayan</a:t>
            </a:r>
            <a:r>
              <a:rPr lang="en-US" sz="2000" dirty="0">
                <a:cs typeface="Arial" charset="0"/>
              </a:rPr>
              <a:t> etal16,</a:t>
            </a:r>
          </a:p>
          <a:p>
            <a:pPr marL="342900" indent="-342900" eaLnBrk="0" hangingPunct="0">
              <a:spcBef>
                <a:spcPct val="20000"/>
              </a:spcBef>
              <a:buFont typeface="Arial" pitchFamily="34" charset="0"/>
              <a:buChar char="•"/>
              <a:defRPr/>
            </a:pPr>
            <a:r>
              <a:rPr lang="en-US" sz="2000" dirty="0">
                <a:cs typeface="Arial" charset="0"/>
              </a:rPr>
              <a:t>Guilt as motivator:  Schaumberg-Flynn18…</a:t>
            </a:r>
          </a:p>
          <a:p>
            <a:pPr marL="342900" indent="-342900" eaLnBrk="0" hangingPunct="0">
              <a:spcBef>
                <a:spcPct val="20000"/>
              </a:spcBef>
              <a:buFont typeface="Arial" pitchFamily="34" charset="0"/>
              <a:buChar char="•"/>
              <a:defRPr/>
            </a:pPr>
            <a:r>
              <a:rPr lang="en-US" sz="2000" dirty="0">
                <a:cs typeface="Arial" charset="0"/>
              </a:rPr>
              <a:t>Corrupt Community:  Sanchez delaSierra-VanDerWindt-Humphreys15…</a:t>
            </a:r>
          </a:p>
          <a:p>
            <a:pPr lvl="0" eaLnBrk="0" hangingPunct="0">
              <a:spcBef>
                <a:spcPct val="20000"/>
              </a:spcBef>
              <a:defRPr/>
            </a:pPr>
            <a:r>
              <a:rPr lang="en-US" sz="2800" dirty="0">
                <a:cs typeface="Arial" charset="0"/>
              </a:rPr>
              <a:t>   </a:t>
            </a:r>
            <a:endParaRPr lang="en-US" sz="3200" dirty="0">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7528166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694140" y="0"/>
            <a:ext cx="1424459" cy="1220965"/>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Complements/Substitutes</a:t>
            </a:r>
          </a:p>
        </p:txBody>
      </p:sp>
      <p:sp>
        <p:nvSpPr>
          <p:cNvPr id="5" name="Rectangle 2"/>
          <p:cNvSpPr txBox="1">
            <a:spLocks/>
          </p:cNvSpPr>
          <p:nvPr/>
        </p:nvSpPr>
        <p:spPr bwMode="auto">
          <a:xfrm>
            <a:off x="290945" y="1220965"/>
            <a:ext cx="873667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200" dirty="0">
                <a:latin typeface="+mn-lt"/>
                <a:cs typeface="Arial" charset="0"/>
              </a:rPr>
              <a:t>Market and community are mechanically substitutes</a:t>
            </a:r>
          </a:p>
          <a:p>
            <a:pPr marL="800100" lvl="1" indent="-342900" eaLnBrk="0" hangingPunct="0">
              <a:spcBef>
                <a:spcPct val="20000"/>
              </a:spcBef>
              <a:buFont typeface="Arial" pitchFamily="34" charset="0"/>
              <a:buChar char="•"/>
              <a:defRPr/>
            </a:pPr>
            <a:r>
              <a:rPr lang="en-US" sz="3200" dirty="0">
                <a:cs typeface="Arial" charset="0"/>
              </a:rPr>
              <a:t>task on one is not done on the other</a:t>
            </a:r>
          </a:p>
          <a:p>
            <a:pPr marL="800100" lvl="1" indent="-342900" eaLnBrk="0" hangingPunct="0">
              <a:spcBef>
                <a:spcPct val="20000"/>
              </a:spcBef>
              <a:buFont typeface="Arial" pitchFamily="34" charset="0"/>
              <a:buChar char="•"/>
              <a:defRPr/>
            </a:pPr>
            <a:r>
              <a:rPr lang="en-US" sz="3200" dirty="0">
                <a:latin typeface="+mn-lt"/>
                <a:cs typeface="Arial" charset="0"/>
              </a:rPr>
              <a:t>many developed societies do more tasks on market</a:t>
            </a:r>
            <a:endParaRPr lang="en-US" sz="3200" dirty="0">
              <a:cs typeface="Arial" charset="0"/>
            </a:endParaRPr>
          </a:p>
          <a:p>
            <a:pPr marL="342900" lvl="0" indent="-342900" eaLnBrk="0" hangingPunct="0">
              <a:spcBef>
                <a:spcPct val="20000"/>
              </a:spcBef>
              <a:buFont typeface="Arial" pitchFamily="34" charset="0"/>
              <a:buChar char="•"/>
              <a:defRPr/>
            </a:pPr>
            <a:r>
              <a:rPr lang="en-US" sz="3200" dirty="0">
                <a:cs typeface="Arial" charset="0"/>
              </a:rPr>
              <a:t>But still incentive complements</a:t>
            </a:r>
          </a:p>
          <a:p>
            <a:pPr marL="800100" lvl="1" indent="-342900" eaLnBrk="0" hangingPunct="0">
              <a:spcBef>
                <a:spcPct val="20000"/>
              </a:spcBef>
              <a:buFont typeface="Arial" pitchFamily="34" charset="0"/>
              <a:buChar char="•"/>
              <a:defRPr/>
            </a:pPr>
            <a:r>
              <a:rPr lang="en-US" sz="3200" i="1" dirty="0">
                <a:cs typeface="Arial" charset="0"/>
              </a:rPr>
              <a:t>linking them makes them more powerful together than either alone</a:t>
            </a:r>
          </a:p>
          <a:p>
            <a:pPr marL="800100" lvl="1" indent="-342900" eaLnBrk="0" hangingPunct="0">
              <a:spcBef>
                <a:spcPct val="20000"/>
              </a:spcBef>
              <a:buFont typeface="Arial" pitchFamily="34" charset="0"/>
              <a:buChar char="•"/>
              <a:defRPr/>
            </a:pPr>
            <a:r>
              <a:rPr lang="en-US" sz="3200" i="1" dirty="0">
                <a:cs typeface="Arial" charset="0"/>
              </a:rPr>
              <a:t>can be better to keep some community</a:t>
            </a:r>
          </a:p>
          <a:p>
            <a:pPr marL="342900" lvl="0" indent="-342900" eaLnBrk="0" hangingPunct="0">
              <a:spcBef>
                <a:spcPct val="20000"/>
              </a:spcBef>
              <a:buFont typeface="Arial" pitchFamily="34" charset="0"/>
              <a:buChar char="•"/>
              <a:defRPr/>
            </a:pPr>
            <a:endParaRPr lang="en-US" sz="3200" i="1" dirty="0">
              <a:cs typeface="Arial" charset="0"/>
            </a:endParaRPr>
          </a:p>
          <a:p>
            <a:pPr lvl="0" eaLnBrk="0" hangingPunct="0">
              <a:spcBef>
                <a:spcPct val="20000"/>
              </a:spcBef>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6378036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58483"/>
          </a:xfrm>
          <a:noFill/>
          <a:ln>
            <a:solidFill>
              <a:srgbClr val="0000FF"/>
            </a:solidFill>
          </a:ln>
        </p:spPr>
        <p:txBody>
          <a:bodyPr/>
          <a:lstStyle/>
          <a:p>
            <a:pPr algn="ctr" eaLnBrk="1" hangingPunct="1"/>
            <a:r>
              <a:rPr lang="en-US" sz="4000" b="1" dirty="0">
                <a:latin typeface="+mn-lt"/>
              </a:rPr>
              <a:t>Conclusions</a:t>
            </a:r>
          </a:p>
        </p:txBody>
      </p:sp>
      <p:sp>
        <p:nvSpPr>
          <p:cNvPr id="5" name="Rectangle 2"/>
          <p:cNvSpPr txBox="1">
            <a:spLocks/>
          </p:cNvSpPr>
          <p:nvPr/>
        </p:nvSpPr>
        <p:spPr bwMode="auto">
          <a:xfrm>
            <a:off x="103517" y="810883"/>
            <a:ext cx="8833449" cy="59308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a:cs typeface="Arial" charset="0"/>
              </a:rPr>
              <a:t>Community is a complement to formal enforcement       for intermediate costs of policing – reputation valuable </a:t>
            </a:r>
          </a:p>
          <a:p>
            <a:pPr marL="800100" lvl="1" indent="-342900" eaLnBrk="0" hangingPunct="0">
              <a:spcBef>
                <a:spcPct val="20000"/>
              </a:spcBef>
              <a:buFont typeface="Arial" pitchFamily="34" charset="0"/>
              <a:buChar char="•"/>
              <a:defRPr/>
            </a:pPr>
            <a:r>
              <a:rPr lang="en-US" sz="2800" dirty="0">
                <a:cs typeface="Arial" charset="0"/>
              </a:rPr>
              <a:t>enhances welfare</a:t>
            </a:r>
          </a:p>
          <a:p>
            <a:pPr marL="800100" lvl="1" indent="-342900" eaLnBrk="0" hangingPunct="0">
              <a:spcBef>
                <a:spcPct val="20000"/>
              </a:spcBef>
              <a:buFont typeface="Arial" pitchFamily="34" charset="0"/>
              <a:buChar char="•"/>
              <a:defRPr/>
            </a:pPr>
            <a:r>
              <a:rPr lang="en-US" sz="2800" dirty="0">
                <a:cs typeface="Arial" charset="0"/>
              </a:rPr>
              <a:t>policing/community used discontinuously</a:t>
            </a:r>
          </a:p>
          <a:p>
            <a:pPr marL="800100" lvl="1" indent="-342900" eaLnBrk="0" hangingPunct="0">
              <a:spcBef>
                <a:spcPct val="20000"/>
              </a:spcBef>
              <a:buFont typeface="Arial" pitchFamily="34" charset="0"/>
              <a:buChar char="•"/>
              <a:defRPr/>
            </a:pPr>
            <a:r>
              <a:rPr lang="en-US" sz="2800" dirty="0">
                <a:cs typeface="Arial" charset="0"/>
              </a:rPr>
              <a:t>greater complementarity with tighter connection community/police</a:t>
            </a:r>
          </a:p>
          <a:p>
            <a:pPr marL="342900" lvl="0" indent="-342900" eaLnBrk="0" hangingPunct="0">
              <a:spcBef>
                <a:spcPct val="20000"/>
              </a:spcBef>
              <a:buFont typeface="Arial" pitchFamily="34" charset="0"/>
              <a:buChar char="•"/>
              <a:defRPr/>
            </a:pPr>
            <a:r>
              <a:rPr lang="en-US" sz="2800" dirty="0">
                <a:cs typeface="Arial" charset="0"/>
              </a:rPr>
              <a:t>Religion buttresses community and policing, </a:t>
            </a:r>
          </a:p>
          <a:p>
            <a:pPr marL="800100" lvl="1" indent="-342900" eaLnBrk="0" hangingPunct="0">
              <a:spcBef>
                <a:spcPct val="20000"/>
              </a:spcBef>
              <a:buFont typeface="Arial" pitchFamily="34" charset="0"/>
              <a:buChar char="•"/>
              <a:defRPr/>
            </a:pPr>
            <a:r>
              <a:rPr lang="en-US" sz="2800" dirty="0">
                <a:cs typeface="Arial" charset="0"/>
              </a:rPr>
              <a:t>replaces community at lower costs, </a:t>
            </a:r>
          </a:p>
          <a:p>
            <a:pPr marL="800100" lvl="1" indent="-342900" eaLnBrk="0" hangingPunct="0">
              <a:spcBef>
                <a:spcPct val="20000"/>
              </a:spcBef>
              <a:buFont typeface="Arial" pitchFamily="34" charset="0"/>
              <a:buChar char="•"/>
              <a:defRPr/>
            </a:pPr>
            <a:r>
              <a:rPr lang="en-US" sz="2800" dirty="0">
                <a:cs typeface="Arial" charset="0"/>
              </a:rPr>
              <a:t>extends range where community and police are complements to higher costs</a:t>
            </a:r>
          </a:p>
          <a:p>
            <a:pPr marL="342900" lvl="0" indent="-342900" eaLnBrk="0" hangingPunct="0">
              <a:spcBef>
                <a:spcPct val="20000"/>
              </a:spcBef>
              <a:buFont typeface="Arial" pitchFamily="34" charset="0"/>
              <a:buChar char="•"/>
              <a:defRPr/>
            </a:pPr>
            <a:r>
              <a:rPr lang="en-US" sz="2800" dirty="0">
                <a:cs typeface="Arial" charset="0"/>
              </a:rPr>
              <a:t>Corruption erodes complementarity as community loses faith in policing - </a:t>
            </a:r>
            <a:r>
              <a:rPr lang="en-US" sz="2800" i="1" dirty="0">
                <a:cs typeface="Arial" charset="0"/>
              </a:rPr>
              <a:t>discontinuous</a:t>
            </a:r>
            <a:r>
              <a:rPr lang="en-US" sz="2800" dirty="0">
                <a:cs typeface="Arial" charset="0"/>
              </a:rPr>
              <a:t> drop in welfare </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9678917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Thank you!</a:t>
            </a:r>
          </a:p>
        </p:txBody>
      </p:sp>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17592533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Extra Slides</a:t>
            </a:r>
          </a:p>
        </p:txBody>
      </p:sp>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72843862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Outline</a:t>
            </a:r>
          </a:p>
        </p:txBody>
      </p:sp>
      <p:sp>
        <p:nvSpPr>
          <p:cNvPr id="5" name="Rectangle 2"/>
          <p:cNvSpPr txBox="1">
            <a:spLocks/>
          </p:cNvSpPr>
          <p:nvPr/>
        </p:nvSpPr>
        <p:spPr bwMode="auto">
          <a:xfrm>
            <a:off x="388189" y="1486619"/>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Background `facts’</a:t>
            </a:r>
          </a:p>
          <a:p>
            <a:pPr marL="342900" lvl="0" indent="-342900" eaLnBrk="0" hangingPunct="0">
              <a:spcBef>
                <a:spcPct val="20000"/>
              </a:spcBef>
              <a:buFont typeface="Arial" pitchFamily="34" charset="0"/>
              <a:buChar char="•"/>
              <a:defRPr/>
            </a:pPr>
            <a:r>
              <a:rPr lang="en-US" sz="3600" dirty="0">
                <a:cs typeface="Arial" charset="0"/>
              </a:rPr>
              <a:t>Model</a:t>
            </a:r>
          </a:p>
          <a:p>
            <a:pPr marL="800100" lvl="1" indent="-342900" eaLnBrk="0" hangingPunct="0">
              <a:spcBef>
                <a:spcPct val="20000"/>
              </a:spcBef>
              <a:buFont typeface="Arial" pitchFamily="34" charset="0"/>
              <a:buChar char="•"/>
              <a:defRPr/>
            </a:pPr>
            <a:r>
              <a:rPr lang="en-US" sz="3600" dirty="0">
                <a:latin typeface="+mn-lt"/>
                <a:cs typeface="Arial" charset="0"/>
              </a:rPr>
              <a:t>community and market enforcement</a:t>
            </a:r>
          </a:p>
          <a:p>
            <a:pPr marL="800100" lvl="1" indent="-342900" eaLnBrk="0" hangingPunct="0">
              <a:spcBef>
                <a:spcPct val="20000"/>
              </a:spcBef>
              <a:buFont typeface="Arial" pitchFamily="34" charset="0"/>
              <a:buChar char="•"/>
              <a:defRPr/>
            </a:pPr>
            <a:r>
              <a:rPr lang="en-US" sz="3600" dirty="0">
                <a:cs typeface="Arial" charset="0"/>
              </a:rPr>
              <a:t>complementarity between them</a:t>
            </a:r>
          </a:p>
          <a:p>
            <a:pPr marL="800100" lvl="1" indent="-342900" eaLnBrk="0" hangingPunct="0">
              <a:spcBef>
                <a:spcPct val="20000"/>
              </a:spcBef>
              <a:buFont typeface="Arial" pitchFamily="34" charset="0"/>
              <a:buChar char="•"/>
              <a:defRPr/>
            </a:pPr>
            <a:r>
              <a:rPr lang="en-US" sz="3600" dirty="0">
                <a:cs typeface="Arial" charset="0"/>
              </a:rPr>
              <a:t>effects of religion, </a:t>
            </a:r>
            <a:r>
              <a:rPr lang="en-US" sz="3600" dirty="0">
                <a:latin typeface="+mn-lt"/>
                <a:cs typeface="Arial" charset="0"/>
              </a:rPr>
              <a:t>corruption</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1707828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81155" y="0"/>
            <a:ext cx="8729932" cy="6858000"/>
          </a:xfrm>
          <a:prstGeom prst="rect">
            <a:avLst/>
          </a:prstGeom>
        </p:spPr>
      </p:pic>
      <p:sp>
        <p:nvSpPr>
          <p:cNvPr id="2" name="TextBox 1"/>
          <p:cNvSpPr txBox="1"/>
          <p:nvPr/>
        </p:nvSpPr>
        <p:spPr>
          <a:xfrm>
            <a:off x="103517" y="0"/>
            <a:ext cx="5822830" cy="523220"/>
          </a:xfrm>
          <a:prstGeom prst="rect">
            <a:avLst/>
          </a:prstGeom>
          <a:noFill/>
        </p:spPr>
        <p:txBody>
          <a:bodyPr wrap="square" rtlCol="0">
            <a:spAutoFit/>
          </a:bodyPr>
          <a:lstStyle/>
          <a:p>
            <a:r>
              <a:rPr lang="en-US" sz="2800" dirty="0"/>
              <a:t>Interaction policing &amp; community</a:t>
            </a:r>
          </a:p>
        </p:txBody>
      </p:sp>
    </p:spTree>
    <p:extLst>
      <p:ext uri="{BB962C8B-B14F-4D97-AF65-F5344CB8AC3E}">
        <p14:creationId xmlns:p14="http://schemas.microsoft.com/office/powerpoint/2010/main" val="363624591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0524A-4E4F-4E92-8DFC-EB11CE528E0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6DBC0DE-9F0B-4544-85B1-AEE46F2C3FDB}"/>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77D25A2-0AE4-402B-BE08-B69B3A7E7A75}"/>
              </a:ext>
            </a:extLst>
          </p:cNvPr>
          <p:cNvPicPr>
            <a:picLocks noChangeAspect="1"/>
          </p:cNvPicPr>
          <p:nvPr/>
        </p:nvPicPr>
        <p:blipFill>
          <a:blip r:embed="rId2"/>
          <a:stretch>
            <a:fillRect/>
          </a:stretch>
        </p:blipFill>
        <p:spPr>
          <a:xfrm>
            <a:off x="1" y="0"/>
            <a:ext cx="9144000" cy="6858000"/>
          </a:xfrm>
          <a:prstGeom prst="rect">
            <a:avLst/>
          </a:prstGeom>
        </p:spPr>
      </p:pic>
      <p:sp>
        <p:nvSpPr>
          <p:cNvPr id="5" name="TextBox 4">
            <a:extLst>
              <a:ext uri="{FF2B5EF4-FFF2-40B4-BE49-F238E27FC236}">
                <a16:creationId xmlns:a16="http://schemas.microsoft.com/office/drawing/2014/main" id="{75B86618-9110-43CC-A057-333E7E361361}"/>
              </a:ext>
            </a:extLst>
          </p:cNvPr>
          <p:cNvSpPr txBox="1"/>
          <p:nvPr/>
        </p:nvSpPr>
        <p:spPr>
          <a:xfrm>
            <a:off x="235975" y="0"/>
            <a:ext cx="5102941" cy="369332"/>
          </a:xfrm>
          <a:prstGeom prst="rect">
            <a:avLst/>
          </a:prstGeom>
          <a:noFill/>
        </p:spPr>
        <p:txBody>
          <a:bodyPr wrap="square" rtlCol="0">
            <a:spAutoFit/>
          </a:bodyPr>
          <a:lstStyle/>
          <a:p>
            <a:r>
              <a:rPr lang="en-US" dirty="0"/>
              <a:t>Relation with ``Belief in Hell’’ WVS 2016</a:t>
            </a:r>
          </a:p>
        </p:txBody>
      </p:sp>
    </p:spTree>
    <p:extLst>
      <p:ext uri="{BB962C8B-B14F-4D97-AF65-F5344CB8AC3E}">
        <p14:creationId xmlns:p14="http://schemas.microsoft.com/office/powerpoint/2010/main" val="307628898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17" name="Rectangle 3"/>
          <p:cNvSpPr txBox="1">
            <a:spLocks noChangeArrowheads="1"/>
          </p:cNvSpPr>
          <p:nvPr/>
        </p:nvSpPr>
        <p:spPr>
          <a:xfrm>
            <a:off x="2635029" y="5755256"/>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sp>
        <p:nvSpPr>
          <p:cNvPr id="35" name="TextBox 34"/>
          <p:cNvSpPr txBox="1"/>
          <p:nvPr/>
        </p:nvSpPr>
        <p:spPr>
          <a:xfrm>
            <a:off x="4706766" y="1419035"/>
            <a:ext cx="4151462" cy="523220"/>
          </a:xfrm>
          <a:prstGeom prst="rect">
            <a:avLst/>
          </a:prstGeom>
          <a:noFill/>
        </p:spPr>
        <p:txBody>
          <a:bodyPr wrap="square" rtlCol="0">
            <a:spAutoFit/>
          </a:bodyPr>
          <a:lstStyle/>
          <a:p>
            <a:r>
              <a:rPr lang="en-US" sz="2800" dirty="0" err="1"/>
              <a:t>IC</a:t>
            </a:r>
            <a:r>
              <a:rPr lang="en-US" sz="2800" baseline="30000" dirty="0" err="1"/>
              <a:t>com</a:t>
            </a:r>
            <a:r>
              <a:rPr lang="en-US" sz="2800" dirty="0"/>
              <a:t>  </a:t>
            </a:r>
            <a:r>
              <a:rPr lang="en-US" sz="2800" dirty="0">
                <a:solidFill>
                  <a:srgbClr val="FFFFFF"/>
                </a:solidFill>
              </a:rPr>
              <a:t>q ≥ </a:t>
            </a:r>
            <a:r>
              <a:rPr lang="en-US" sz="2800" dirty="0" err="1">
                <a:solidFill>
                  <a:srgbClr val="FFFFFF"/>
                </a:solidFill>
              </a:rPr>
              <a:t>t</a:t>
            </a:r>
            <a:r>
              <a:rPr lang="en-US" sz="2800" baseline="-25000" dirty="0" err="1">
                <a:solidFill>
                  <a:srgbClr val="FFFFFF"/>
                </a:solidFill>
              </a:rPr>
              <a:t>c</a:t>
            </a:r>
            <a:r>
              <a:rPr lang="en-US" sz="2800" dirty="0">
                <a:solidFill>
                  <a:srgbClr val="FFFFFF"/>
                </a:solidFill>
              </a:rPr>
              <a:t>/V</a:t>
            </a:r>
          </a:p>
        </p:txBody>
      </p:sp>
      <p:cxnSp>
        <p:nvCxnSpPr>
          <p:cNvPr id="40" name="Straight Arrow Connector 39"/>
          <p:cNvCxnSpPr/>
          <p:nvPr/>
        </p:nvCxnSpPr>
        <p:spPr>
          <a:xfrm flipH="1" flipV="1">
            <a:off x="3694545" y="1674091"/>
            <a:ext cx="865504" cy="655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32554" y="382596"/>
            <a:ext cx="670565" cy="954107"/>
          </a:xfrm>
          <a:prstGeom prst="rect">
            <a:avLst/>
          </a:prstGeom>
          <a:noFill/>
        </p:spPr>
        <p:txBody>
          <a:bodyPr wrap="square" rtlCol="0">
            <a:spAutoFit/>
          </a:bodyPr>
          <a:lstStyle/>
          <a:p>
            <a:r>
              <a:rPr lang="en-US" sz="2800" dirty="0"/>
              <a:t>t</a:t>
            </a:r>
            <a:r>
              <a:rPr lang="en-US" sz="2800" baseline="-25000" dirty="0"/>
              <a:t>m</a:t>
            </a:r>
            <a:r>
              <a:rPr lang="en-US" sz="2800" dirty="0"/>
              <a:t> </a:t>
            </a:r>
          </a:p>
          <a:p>
            <a:r>
              <a:rPr lang="en-US" sz="2800" dirty="0"/>
              <a:t> f</a:t>
            </a:r>
          </a:p>
        </p:txBody>
      </p:sp>
      <p:cxnSp>
        <p:nvCxnSpPr>
          <p:cNvPr id="53" name="Straight Connector 52"/>
          <p:cNvCxnSpPr/>
          <p:nvPr/>
        </p:nvCxnSpPr>
        <p:spPr>
          <a:xfrm>
            <a:off x="2724747" y="6316775"/>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08094" y="4406075"/>
            <a:ext cx="1029223" cy="954107"/>
          </a:xfrm>
          <a:prstGeom prst="rect">
            <a:avLst/>
          </a:prstGeom>
          <a:noFill/>
        </p:spPr>
        <p:txBody>
          <a:bodyPr wrap="none" rtlCol="0">
            <a:spAutoFit/>
          </a:bodyPr>
          <a:lstStyle/>
          <a:p>
            <a:r>
              <a:rPr lang="en-US" sz="2800" dirty="0"/>
              <a:t>     t</a:t>
            </a:r>
            <a:r>
              <a:rPr lang="en-US" sz="2800" baseline="-25000" dirty="0"/>
              <a:t>m</a:t>
            </a:r>
            <a:endParaRPr lang="en-US" sz="2800" dirty="0"/>
          </a:p>
          <a:p>
            <a:r>
              <a:rPr lang="en-US" sz="2800" dirty="0"/>
              <a:t> f+</a:t>
            </a:r>
            <a:r>
              <a:rPr lang="el-GR" sz="2800" i="1" dirty="0"/>
              <a:t>ψ</a:t>
            </a:r>
            <a:r>
              <a:rPr lang="en-US" sz="2800" dirty="0"/>
              <a:t>V</a:t>
            </a:r>
          </a:p>
        </p:txBody>
      </p:sp>
      <p:cxnSp>
        <p:nvCxnSpPr>
          <p:cNvPr id="32" name="Straight Connector 31"/>
          <p:cNvCxnSpPr/>
          <p:nvPr/>
        </p:nvCxnSpPr>
        <p:spPr>
          <a:xfrm>
            <a:off x="425986" y="4915753"/>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706766" y="3579713"/>
            <a:ext cx="3725331" cy="954107"/>
          </a:xfrm>
          <a:prstGeom prst="rect">
            <a:avLst/>
          </a:prstGeom>
          <a:noFill/>
        </p:spPr>
        <p:txBody>
          <a:bodyPr wrap="square" rtlCol="0">
            <a:spAutoFit/>
          </a:bodyPr>
          <a:lstStyle/>
          <a:p>
            <a:r>
              <a:rPr lang="en-US" sz="2800" dirty="0" err="1"/>
              <a:t>IC</a:t>
            </a:r>
            <a:r>
              <a:rPr lang="en-US" sz="2800" baseline="30000" dirty="0" err="1"/>
              <a:t>mark</a:t>
            </a:r>
            <a:r>
              <a:rPr lang="en-US" sz="2800" dirty="0"/>
              <a:t> </a:t>
            </a:r>
            <a:r>
              <a:rPr lang="el-GR" sz="2800" i="1" dirty="0">
                <a:solidFill>
                  <a:schemeClr val="bg1"/>
                </a:solidFill>
              </a:rPr>
              <a:t>φ </a:t>
            </a:r>
            <a:r>
              <a:rPr lang="el-GR" sz="2800" dirty="0">
                <a:solidFill>
                  <a:schemeClr val="bg1"/>
                </a:solidFill>
              </a:rPr>
              <a:t>≥</a:t>
            </a:r>
            <a:r>
              <a:rPr lang="en-US" sz="2800" i="1" dirty="0">
                <a:solidFill>
                  <a:schemeClr val="bg1"/>
                </a:solidFill>
              </a:rPr>
              <a:t> </a:t>
            </a:r>
            <a:r>
              <a:rPr lang="en-US" sz="2800" dirty="0">
                <a:solidFill>
                  <a:schemeClr val="bg1"/>
                </a:solidFill>
              </a:rPr>
              <a:t>t</a:t>
            </a:r>
            <a:r>
              <a:rPr lang="en-US" sz="2800" baseline="-25000" dirty="0">
                <a:solidFill>
                  <a:schemeClr val="bg1"/>
                </a:solidFill>
              </a:rPr>
              <a:t>m</a:t>
            </a:r>
            <a:r>
              <a:rPr lang="en-US" sz="2800" dirty="0">
                <a:solidFill>
                  <a:schemeClr val="bg1"/>
                </a:solidFill>
              </a:rPr>
              <a:t>/(f+</a:t>
            </a:r>
            <a:r>
              <a:rPr lang="el-GR" sz="2800" i="1" dirty="0">
                <a:solidFill>
                  <a:schemeClr val="bg1"/>
                </a:solidFill>
              </a:rPr>
              <a:t>ψ</a:t>
            </a:r>
            <a:r>
              <a:rPr lang="en-US" sz="2800" dirty="0" err="1">
                <a:solidFill>
                  <a:schemeClr val="bg1"/>
                </a:solidFill>
              </a:rPr>
              <a:t>qV</a:t>
            </a:r>
            <a:r>
              <a:rPr lang="en-US" sz="2800" dirty="0">
                <a:solidFill>
                  <a:schemeClr val="bg1"/>
                </a:solidFill>
              </a:rPr>
              <a:t>)</a:t>
            </a:r>
          </a:p>
          <a:p>
            <a:endParaRPr lang="en-US" sz="2800" dirty="0"/>
          </a:p>
        </p:txBody>
      </p:sp>
      <p:cxnSp>
        <p:nvCxnSpPr>
          <p:cNvPr id="22" name="Straight Arrow Connector 21"/>
          <p:cNvCxnSpPr/>
          <p:nvPr/>
        </p:nvCxnSpPr>
        <p:spPr>
          <a:xfrm flipH="1">
            <a:off x="4551425" y="4059920"/>
            <a:ext cx="641677" cy="744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2967487" y="646981"/>
            <a:ext cx="17252" cy="5150759"/>
          </a:xfrm>
          <a:prstGeom prst="line">
            <a:avLst/>
          </a:prstGeom>
          <a:ln w="38100">
            <a:solidFill>
              <a:srgbClr val="0070C0"/>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3061368" y="5160211"/>
            <a:ext cx="467895" cy="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3114842" y="695158"/>
            <a:ext cx="588212" cy="509336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36" name="Rectangle 3"/>
          <p:cNvSpPr txBox="1">
            <a:spLocks noChangeArrowheads="1"/>
          </p:cNvSpPr>
          <p:nvPr/>
        </p:nvSpPr>
        <p:spPr>
          <a:xfrm>
            <a:off x="3482586" y="5755256"/>
            <a:ext cx="2359414" cy="1102744"/>
          </a:xfrm>
          <a:prstGeom prst="rect">
            <a:avLst/>
          </a:prstGeom>
        </p:spPr>
        <p:txBody>
          <a:bodyPr vert="horz" lIns="91440" tIns="45720" rIns="91440" bIns="45720" rtlCol="0">
            <a:normAutofit/>
          </a:bodyPr>
          <a:lstStyle/>
          <a:p>
            <a:pPr marL="342900" indent="-342900">
              <a:spcBef>
                <a:spcPct val="20000"/>
              </a:spcBef>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25000" noProof="0" dirty="0">
                <a:ln>
                  <a:noFill/>
                </a:ln>
                <a:solidFill>
                  <a:schemeClr val="tx1"/>
                </a:solidFill>
                <a:effectLst/>
                <a:uLnTx/>
                <a:uFillTx/>
                <a:latin typeface="+mn-lt"/>
                <a:ea typeface="+mn-ea"/>
                <a:cs typeface="+mn-cs"/>
              </a:rPr>
              <a:t> </a:t>
            </a:r>
            <a:r>
              <a:rPr kumimoji="0" lang="en-US" sz="2800" b="0" i="0" u="none" strike="noStrike" kern="1200" cap="none" spc="0" normalizeH="0" noProof="0" dirty="0">
                <a:ln>
                  <a:noFill/>
                </a:ln>
                <a:solidFill>
                  <a:schemeClr val="tx1"/>
                </a:solidFill>
                <a:effectLst/>
                <a:uLnTx/>
                <a:uFillTx/>
                <a:latin typeface="+mn-lt"/>
                <a:ea typeface="+mn-ea"/>
                <a:cs typeface="+mn-cs"/>
              </a:rPr>
              <a:t>+ t</a:t>
            </a:r>
            <a:r>
              <a:rPr kumimoji="0" lang="en-US" sz="2800" b="0" i="0" u="none" strike="noStrike" kern="1200" cap="none" spc="0" normalizeH="0" baseline="-25000" noProof="0" dirty="0">
                <a:ln>
                  <a:noFill/>
                </a:ln>
                <a:solidFill>
                  <a:schemeClr val="tx1"/>
                </a:solidFill>
                <a:effectLst/>
                <a:uLnTx/>
                <a:uFillTx/>
                <a:latin typeface="+mn-lt"/>
                <a:ea typeface="+mn-ea"/>
                <a:cs typeface="+mn-cs"/>
              </a:rPr>
              <a:t>m</a:t>
            </a:r>
            <a:r>
              <a:rPr kumimoji="0" lang="en-US" sz="2800" b="0" i="0" u="none" strike="noStrike" kern="1200" cap="none" spc="0" normalizeH="0" noProof="0" dirty="0">
                <a:ln>
                  <a:noFill/>
                </a:ln>
                <a:solidFill>
                  <a:schemeClr val="tx1"/>
                </a:solidFill>
                <a:effectLst/>
                <a:uLnTx/>
                <a:uFillTx/>
                <a:latin typeface="+mn-lt"/>
                <a:ea typeface="+mn-ea"/>
                <a:cs typeface="+mn-cs"/>
              </a:rPr>
              <a:t>- </a:t>
            </a:r>
            <a:r>
              <a:rPr lang="el-GR" sz="2800" i="1" dirty="0"/>
              <a:t>φ</a:t>
            </a:r>
            <a:r>
              <a:rPr kumimoji="0" lang="en-US" sz="2800" b="0" i="0" u="none" strike="noStrike" kern="1200" cap="none" spc="0" normalizeH="0" noProof="0" dirty="0">
                <a:ln>
                  <a:noFill/>
                </a:ln>
                <a:solidFill>
                  <a:schemeClr val="tx1"/>
                </a:solidFill>
                <a:effectLst/>
                <a:uLnTx/>
                <a:uFillTx/>
                <a:latin typeface="+mn-lt"/>
                <a:ea typeface="+mn-ea"/>
                <a:cs typeface="+mn-cs"/>
              </a:rPr>
              <a:t>f</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       V </a:t>
            </a:r>
          </a:p>
        </p:txBody>
      </p:sp>
      <p:cxnSp>
        <p:nvCxnSpPr>
          <p:cNvPr id="37" name="Straight Connector 36"/>
          <p:cNvCxnSpPr/>
          <p:nvPr/>
        </p:nvCxnSpPr>
        <p:spPr>
          <a:xfrm flipV="1">
            <a:off x="3572305" y="6309895"/>
            <a:ext cx="1333906" cy="688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756192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769315"/>
          </a:xfrm>
          <a:noFill/>
          <a:ln>
            <a:solidFill>
              <a:srgbClr val="0000FF"/>
            </a:solidFill>
          </a:ln>
        </p:spPr>
        <p:txBody>
          <a:bodyPr/>
          <a:lstStyle/>
          <a:p>
            <a:pPr algn="ctr" eaLnBrk="1" hangingPunct="1"/>
            <a:r>
              <a:rPr lang="en-US" sz="4000" b="1" dirty="0">
                <a:latin typeface="+mn-lt"/>
              </a:rPr>
              <a:t>Basic Investigation/Tradeoffs</a:t>
            </a:r>
          </a:p>
        </p:txBody>
      </p:sp>
      <p:sp>
        <p:nvSpPr>
          <p:cNvPr id="5" name="Rectangle 2"/>
          <p:cNvSpPr txBox="1">
            <a:spLocks/>
          </p:cNvSpPr>
          <p:nvPr/>
        </p:nvSpPr>
        <p:spPr bwMode="auto">
          <a:xfrm>
            <a:off x="25400" y="1185063"/>
            <a:ext cx="91440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2800" dirty="0">
                <a:cs typeface="Arial" charset="0"/>
              </a:rPr>
              <a:t>Complementarity of community and formal markets/enforcement</a:t>
            </a:r>
            <a:endParaRPr lang="en-US" sz="2800" dirty="0">
              <a:latin typeface="+mn-lt"/>
              <a:cs typeface="Arial" charset="0"/>
            </a:endParaRPr>
          </a:p>
          <a:p>
            <a:pPr marL="342900" lvl="0" indent="-342900" eaLnBrk="0" hangingPunct="0">
              <a:spcBef>
                <a:spcPct val="20000"/>
              </a:spcBef>
              <a:buFont typeface="Arial" pitchFamily="34" charset="0"/>
              <a:buChar char="•"/>
              <a:defRPr/>
            </a:pPr>
            <a:endParaRPr lang="en-US" sz="2800" dirty="0">
              <a:cs typeface="Arial" charset="0"/>
            </a:endParaRPr>
          </a:p>
          <a:p>
            <a:pPr marL="800100" lvl="1" indent="-342900" eaLnBrk="0" hangingPunct="0">
              <a:spcBef>
                <a:spcPct val="20000"/>
              </a:spcBef>
              <a:buFont typeface="Arial" pitchFamily="34" charset="0"/>
              <a:buChar char="•"/>
              <a:defRPr/>
            </a:pPr>
            <a:r>
              <a:rPr lang="en-US" sz="2800" dirty="0">
                <a:latin typeface="+mn-lt"/>
                <a:cs typeface="Arial" charset="0"/>
              </a:rPr>
              <a:t>Market more efficient than community reciprocity: economies of scope, scale</a:t>
            </a:r>
          </a:p>
          <a:p>
            <a:pPr marL="342900" lvl="0" indent="-342900" eaLnBrk="0" hangingPunct="0">
              <a:spcBef>
                <a:spcPct val="20000"/>
              </a:spcBef>
              <a:buFont typeface="Arial" pitchFamily="34" charset="0"/>
              <a:buChar char="•"/>
              <a:defRPr/>
            </a:pPr>
            <a:endParaRPr lang="en-US" sz="2800" dirty="0">
              <a:cs typeface="Arial" charset="0"/>
            </a:endParaRPr>
          </a:p>
          <a:p>
            <a:pPr marL="800100" lvl="1" indent="-342900" eaLnBrk="0" hangingPunct="0">
              <a:spcBef>
                <a:spcPct val="20000"/>
              </a:spcBef>
              <a:buFont typeface="Arial" pitchFamily="34" charset="0"/>
              <a:buChar char="•"/>
              <a:defRPr/>
            </a:pPr>
            <a:r>
              <a:rPr lang="en-US" sz="2800" dirty="0">
                <a:latin typeface="+mn-lt"/>
                <a:cs typeface="Arial" charset="0"/>
              </a:rPr>
              <a:t>Market needs costly enforcement, community can be self-enforcing</a:t>
            </a:r>
          </a:p>
          <a:p>
            <a:pPr marL="342900" lvl="0" indent="-342900" eaLnBrk="0" hangingPunct="0">
              <a:spcBef>
                <a:spcPct val="20000"/>
              </a:spcBef>
              <a:buFont typeface="Arial" pitchFamily="34" charset="0"/>
              <a:buChar char="•"/>
              <a:defRPr/>
            </a:pPr>
            <a:endParaRPr lang="en-US" sz="2800" dirty="0">
              <a:cs typeface="Arial" charset="0"/>
            </a:endParaRPr>
          </a:p>
          <a:p>
            <a:pPr marL="800100" lvl="1" indent="-342900" eaLnBrk="0" hangingPunct="0">
              <a:spcBef>
                <a:spcPct val="20000"/>
              </a:spcBef>
              <a:buFont typeface="Arial" pitchFamily="34" charset="0"/>
              <a:buChar char="•"/>
              <a:defRPr/>
            </a:pPr>
            <a:r>
              <a:rPr lang="en-US" sz="2800" dirty="0">
                <a:cs typeface="Arial" charset="0"/>
              </a:rPr>
              <a:t>Can be better using both:   potential loss of reputation can reduce formal enforcement costs</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09748266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Formal Enforcement Costs</a:t>
            </a:r>
          </a:p>
        </p:txBody>
      </p:sp>
      <p:sp>
        <p:nvSpPr>
          <p:cNvPr id="5" name="Rectangle 2"/>
          <p:cNvSpPr txBox="1">
            <a:spLocks/>
          </p:cNvSpPr>
          <p:nvPr/>
        </p:nvSpPr>
        <p:spPr bwMode="auto">
          <a:xfrm>
            <a:off x="0" y="1263570"/>
            <a:ext cx="91440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200" dirty="0"/>
              <a:t>  C(</a:t>
            </a:r>
            <a:r>
              <a:rPr lang="el-GR" sz="3200" i="1" dirty="0"/>
              <a:t>φ</a:t>
            </a:r>
            <a:r>
              <a:rPr lang="en-US" sz="3200" dirty="0"/>
              <a:t>, q)     per-capita costs of `policing’   </a:t>
            </a:r>
          </a:p>
          <a:p>
            <a:pPr marL="457200" indent="-457200" eaLnBrk="0" hangingPunct="0">
              <a:spcBef>
                <a:spcPct val="20000"/>
              </a:spcBef>
              <a:buFont typeface="Arial"/>
              <a:buChar char="•"/>
              <a:defRPr/>
            </a:pPr>
            <a:r>
              <a:rPr lang="en-US" sz="3200" dirty="0"/>
              <a:t> increasing in  </a:t>
            </a:r>
            <a:r>
              <a:rPr lang="el-GR" sz="3200" i="1" dirty="0"/>
              <a:t>φ</a:t>
            </a:r>
            <a:r>
              <a:rPr lang="en-US" sz="3200" i="1" dirty="0"/>
              <a:t>:  </a:t>
            </a:r>
            <a:r>
              <a:rPr lang="en-US" sz="3200" dirty="0"/>
              <a:t>policing is costly</a:t>
            </a:r>
          </a:p>
          <a:p>
            <a:pPr marL="457200" indent="-457200" eaLnBrk="0" hangingPunct="0">
              <a:spcBef>
                <a:spcPct val="20000"/>
              </a:spcBef>
              <a:buFont typeface="Arial"/>
              <a:buChar char="•"/>
              <a:defRPr/>
            </a:pPr>
            <a:r>
              <a:rPr lang="en-US" sz="3200" dirty="0" err="1"/>
              <a:t>nonincreasing</a:t>
            </a:r>
            <a:r>
              <a:rPr lang="en-US" sz="3200" dirty="0"/>
              <a:t> in q:  fewer transactions less costly </a:t>
            </a:r>
          </a:p>
          <a:p>
            <a:pPr marL="457200" indent="-457200" eaLnBrk="0" hangingPunct="0">
              <a:spcBef>
                <a:spcPct val="20000"/>
              </a:spcBef>
              <a:buFont typeface="Arial"/>
              <a:buChar char="•"/>
              <a:defRPr/>
            </a:pPr>
            <a:r>
              <a:rPr lang="en-US" sz="3200" dirty="0"/>
              <a:t>quasi-convex:  weakly increasing returns to 1-q</a:t>
            </a:r>
          </a:p>
          <a:p>
            <a:pPr marL="457200" indent="-457200" eaLnBrk="0" hangingPunct="0">
              <a:spcBef>
                <a:spcPct val="20000"/>
              </a:spcBef>
              <a:buFont typeface="Arial"/>
              <a:buChar char="•"/>
              <a:defRPr/>
            </a:pPr>
            <a:endParaRPr lang="en-US" sz="3200" dirty="0"/>
          </a:p>
          <a:p>
            <a:pPr eaLnBrk="0" hangingPunct="0">
              <a:spcBef>
                <a:spcPct val="20000"/>
              </a:spcBef>
              <a:defRPr/>
            </a:pPr>
            <a:r>
              <a:rPr lang="en-US" sz="3200" dirty="0"/>
              <a:t>Examples:     </a:t>
            </a:r>
          </a:p>
          <a:p>
            <a:pPr marL="457200" indent="-457200" eaLnBrk="0" hangingPunct="0">
              <a:spcBef>
                <a:spcPct val="20000"/>
              </a:spcBef>
              <a:buFont typeface="Arial"/>
              <a:buChar char="•"/>
              <a:defRPr/>
            </a:pPr>
            <a:r>
              <a:rPr lang="en-US" sz="3200" dirty="0"/>
              <a:t>c  </a:t>
            </a:r>
            <a:r>
              <a:rPr lang="el-GR" sz="3200" i="1" dirty="0"/>
              <a:t>φ</a:t>
            </a:r>
            <a:r>
              <a:rPr lang="en-US" sz="3200" dirty="0"/>
              <a:t>    cost per person of courts, police...</a:t>
            </a:r>
          </a:p>
          <a:p>
            <a:pPr marL="457200" indent="-457200" eaLnBrk="0" hangingPunct="0">
              <a:spcBef>
                <a:spcPct val="20000"/>
              </a:spcBef>
              <a:buFont typeface="Arial"/>
              <a:buChar char="•"/>
              <a:defRPr/>
            </a:pPr>
            <a:r>
              <a:rPr lang="en-US" sz="3200" dirty="0"/>
              <a:t>c </a:t>
            </a:r>
            <a:r>
              <a:rPr lang="el-GR" sz="3200" i="1" dirty="0"/>
              <a:t>φ</a:t>
            </a:r>
            <a:r>
              <a:rPr lang="en-US" sz="3200" i="1" dirty="0"/>
              <a:t> </a:t>
            </a:r>
            <a:r>
              <a:rPr lang="en-US" sz="3200" dirty="0"/>
              <a:t>(1</a:t>
            </a:r>
            <a:r>
              <a:rPr lang="en-US" sz="3200" i="1" dirty="0"/>
              <a:t>-</a:t>
            </a:r>
            <a:r>
              <a:rPr lang="en-US" sz="3200" dirty="0"/>
              <a:t> q)  cost per transaction</a:t>
            </a:r>
          </a:p>
          <a:p>
            <a:pPr eaLnBrk="0" hangingPunct="0">
              <a:spcBef>
                <a:spcPct val="20000"/>
              </a:spcBef>
              <a:defRPr/>
            </a:pPr>
            <a:r>
              <a:rPr lang="en-US" sz="3200" dirty="0"/>
              <a:t> </a:t>
            </a:r>
          </a:p>
          <a:p>
            <a:pPr eaLnBrk="0" hangingPunct="0">
              <a:spcBef>
                <a:spcPct val="20000"/>
              </a:spcBef>
              <a:defRPr/>
            </a:pPr>
            <a:r>
              <a:rPr lang="en-US" sz="3200" dirty="0"/>
              <a:t>   </a:t>
            </a:r>
          </a:p>
          <a:p>
            <a:pPr eaLnBrk="0" hangingPunct="0">
              <a:spcBef>
                <a:spcPct val="20000"/>
              </a:spcBef>
              <a:defRPr/>
            </a:pPr>
            <a:r>
              <a:rPr lang="en-US" sz="3200" i="1" dirty="0">
                <a:latin typeface="+mn-lt"/>
                <a:cs typeface="Arial" charset="0"/>
              </a:rPr>
              <a:t>                </a:t>
            </a:r>
          </a:p>
          <a:p>
            <a:pPr eaLnBrk="0" hangingPunct="0">
              <a:spcBef>
                <a:spcPct val="20000"/>
              </a:spcBef>
              <a:defRPr/>
            </a:pPr>
            <a:r>
              <a:rPr lang="en-US" sz="3200" i="1" dirty="0">
                <a:cs typeface="Arial" charset="0"/>
              </a:rPr>
              <a:t>                        </a:t>
            </a:r>
          </a:p>
          <a:p>
            <a:pPr lvl="0"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469619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Outline</a:t>
            </a:r>
          </a:p>
        </p:txBody>
      </p:sp>
      <p:sp>
        <p:nvSpPr>
          <p:cNvPr id="5" name="Rectangle 2"/>
          <p:cNvSpPr txBox="1">
            <a:spLocks/>
          </p:cNvSpPr>
          <p:nvPr/>
        </p:nvSpPr>
        <p:spPr bwMode="auto">
          <a:xfrm>
            <a:off x="388189" y="1486619"/>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Font typeface="Arial" pitchFamily="34" charset="0"/>
              <a:buChar char="•"/>
              <a:defRPr/>
            </a:pPr>
            <a:r>
              <a:rPr lang="en-US" sz="3600" dirty="0">
                <a:cs typeface="Arial" charset="0"/>
              </a:rPr>
              <a:t>Model</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C</a:t>
            </a:r>
            <a:r>
              <a:rPr lang="en-US" sz="3600" dirty="0">
                <a:latin typeface="+mn-lt"/>
                <a:cs typeface="Arial" charset="0"/>
              </a:rPr>
              <a:t>ommunity and market enforcement</a:t>
            </a:r>
          </a:p>
          <a:p>
            <a:pPr marL="800100" lvl="1" indent="-342900" eaLnBrk="0" hangingPunct="0">
              <a:spcBef>
                <a:spcPct val="20000"/>
              </a:spcBef>
              <a:buFont typeface="Arial" pitchFamily="34" charset="0"/>
              <a:buChar char="•"/>
              <a:defRPr/>
            </a:pPr>
            <a:endParaRPr lang="en-US" sz="3600" dirty="0">
              <a:latin typeface="+mn-lt"/>
              <a:cs typeface="Arial" charset="0"/>
            </a:endParaRPr>
          </a:p>
          <a:p>
            <a:pPr marL="800100" lvl="1" indent="-342900" eaLnBrk="0" hangingPunct="0">
              <a:spcBef>
                <a:spcPct val="20000"/>
              </a:spcBef>
              <a:buFont typeface="Arial" pitchFamily="34" charset="0"/>
              <a:buChar char="•"/>
              <a:defRPr/>
            </a:pPr>
            <a:r>
              <a:rPr lang="en-US" sz="3600" dirty="0">
                <a:cs typeface="Arial" charset="0"/>
              </a:rPr>
              <a:t>Complementarity</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Effects of religion, </a:t>
            </a:r>
            <a:r>
              <a:rPr lang="en-US" sz="3600" dirty="0">
                <a:latin typeface="+mn-lt"/>
                <a:cs typeface="Arial" charset="0"/>
              </a:rPr>
              <a:t>corruption</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9049588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66902"/>
          </a:xfrm>
          <a:noFill/>
          <a:ln>
            <a:solidFill>
              <a:srgbClr val="0000FF"/>
            </a:solidFill>
          </a:ln>
        </p:spPr>
        <p:txBody>
          <a:bodyPr/>
          <a:lstStyle/>
          <a:p>
            <a:pPr algn="ctr" eaLnBrk="1" hangingPunct="1"/>
            <a:r>
              <a:rPr lang="en-US" sz="4000" b="1" dirty="0">
                <a:latin typeface="+mn-lt"/>
              </a:rPr>
              <a:t>Tasks</a:t>
            </a:r>
          </a:p>
        </p:txBody>
      </p:sp>
      <p:sp>
        <p:nvSpPr>
          <p:cNvPr id="5" name="Rectangle 2"/>
          <p:cNvSpPr txBox="1">
            <a:spLocks/>
          </p:cNvSpPr>
          <p:nvPr/>
        </p:nvSpPr>
        <p:spPr bwMode="auto">
          <a:xfrm>
            <a:off x="468358" y="83820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2800" dirty="0">
                <a:cs typeface="Arial" charset="0"/>
              </a:rPr>
              <a:t>lend/borrow small/large amount</a:t>
            </a:r>
            <a:endParaRPr lang="en-US" sz="2800" dirty="0"/>
          </a:p>
          <a:p>
            <a:pPr marL="342900" indent="-342900" eaLnBrk="0" hangingPunct="0">
              <a:spcBef>
                <a:spcPct val="20000"/>
              </a:spcBef>
              <a:buFont typeface="Arial" pitchFamily="34" charset="0"/>
              <a:buChar char="•"/>
              <a:defRPr/>
            </a:pPr>
            <a:r>
              <a:rPr lang="en-US" sz="2800" dirty="0"/>
              <a:t>build a house</a:t>
            </a:r>
          </a:p>
          <a:p>
            <a:pPr marL="342900" indent="-342900" eaLnBrk="0" hangingPunct="0">
              <a:spcBef>
                <a:spcPct val="20000"/>
              </a:spcBef>
              <a:buFont typeface="Arial" pitchFamily="34" charset="0"/>
              <a:buChar char="•"/>
              <a:defRPr/>
            </a:pPr>
            <a:r>
              <a:rPr lang="en-US" sz="2800" dirty="0"/>
              <a:t>watch kids</a:t>
            </a:r>
          </a:p>
          <a:p>
            <a:pPr marL="342900" indent="-342900" eaLnBrk="0" hangingPunct="0">
              <a:spcBef>
                <a:spcPct val="20000"/>
              </a:spcBef>
              <a:buFont typeface="Arial" pitchFamily="34" charset="0"/>
              <a:buChar char="•"/>
              <a:defRPr/>
            </a:pPr>
            <a:r>
              <a:rPr lang="en-US" sz="2800" dirty="0"/>
              <a:t>teach kids</a:t>
            </a:r>
          </a:p>
          <a:p>
            <a:pPr marL="342900" indent="-342900" eaLnBrk="0" hangingPunct="0">
              <a:spcBef>
                <a:spcPct val="20000"/>
              </a:spcBef>
              <a:buFont typeface="Arial" pitchFamily="34" charset="0"/>
              <a:buChar char="•"/>
              <a:defRPr/>
            </a:pPr>
            <a:r>
              <a:rPr lang="en-US" sz="2800" dirty="0"/>
              <a:t>repair home</a:t>
            </a:r>
          </a:p>
          <a:p>
            <a:pPr marL="342900" indent="-342900" eaLnBrk="0" hangingPunct="0">
              <a:spcBef>
                <a:spcPct val="20000"/>
              </a:spcBef>
              <a:buFont typeface="Arial" pitchFamily="34" charset="0"/>
              <a:buChar char="•"/>
              <a:defRPr/>
            </a:pPr>
            <a:r>
              <a:rPr lang="en-US" sz="2800" dirty="0"/>
              <a:t>build a car</a:t>
            </a:r>
          </a:p>
          <a:p>
            <a:pPr marL="342900" indent="-342900" eaLnBrk="0" hangingPunct="0">
              <a:spcBef>
                <a:spcPct val="20000"/>
              </a:spcBef>
              <a:buFont typeface="Arial" pitchFamily="34" charset="0"/>
              <a:buChar char="•"/>
              <a:defRPr/>
            </a:pPr>
            <a:r>
              <a:rPr lang="en-US" sz="2800" dirty="0"/>
              <a:t>provide medical care </a:t>
            </a:r>
          </a:p>
          <a:p>
            <a:pPr marL="342900" indent="-342900" eaLnBrk="0" hangingPunct="0">
              <a:spcBef>
                <a:spcPct val="20000"/>
              </a:spcBef>
              <a:buFont typeface="Arial" pitchFamily="34" charset="0"/>
              <a:buChar char="•"/>
              <a:defRPr/>
            </a:pPr>
            <a:r>
              <a:rPr lang="en-US" sz="2800" dirty="0"/>
              <a:t>help on emergency task</a:t>
            </a:r>
          </a:p>
          <a:p>
            <a:pPr marL="342900" indent="-342900" eaLnBrk="0" hangingPunct="0">
              <a:spcBef>
                <a:spcPct val="20000"/>
              </a:spcBef>
              <a:buFont typeface="Arial" pitchFamily="34" charset="0"/>
              <a:buChar char="•"/>
              <a:defRPr/>
            </a:pPr>
            <a:r>
              <a:rPr lang="en-US" sz="2800" dirty="0"/>
              <a:t>moving</a:t>
            </a:r>
          </a:p>
          <a:p>
            <a:pPr marL="342900" indent="-342900" eaLnBrk="0" hangingPunct="0">
              <a:spcBef>
                <a:spcPct val="20000"/>
              </a:spcBef>
              <a:buFont typeface="Arial" pitchFamily="34" charset="0"/>
              <a:buChar char="•"/>
              <a:defRPr/>
            </a:pPr>
            <a:r>
              <a:rPr lang="en-US" sz="2800" dirty="0"/>
              <a:t>collect mail, watch house</a:t>
            </a:r>
          </a:p>
          <a:p>
            <a:pPr marL="342900" indent="-342900" eaLnBrk="0" hangingPunct="0">
              <a:spcBef>
                <a:spcPct val="20000"/>
              </a:spcBef>
              <a:buFont typeface="Arial" pitchFamily="34" charset="0"/>
              <a:buChar char="•"/>
              <a:defRPr/>
            </a:pPr>
            <a:r>
              <a:rPr lang="en-US" sz="2800" dirty="0"/>
              <a:t>advice….</a:t>
            </a:r>
          </a:p>
          <a:p>
            <a:pPr marL="342900" indent="-342900" eaLnBrk="0" hangingPunct="0">
              <a:spcBef>
                <a:spcPct val="20000"/>
              </a:spcBef>
              <a:buFont typeface="Arial" pitchFamily="34" charset="0"/>
              <a:buChar char="•"/>
              <a:defRPr/>
            </a:pPr>
            <a:endParaRPr lang="en-US" sz="3600" dirty="0"/>
          </a:p>
          <a:p>
            <a:pPr eaLnBrk="0" hangingPunct="0">
              <a:spcBef>
                <a:spcPct val="20000"/>
              </a:spcBef>
              <a:defRPr/>
            </a:pPr>
            <a:endParaRPr lang="en-US" sz="3600" baseline="-25000" dirty="0"/>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87305964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background</a:t>
            </a:r>
          </a:p>
        </p:txBody>
      </p:sp>
      <p:sp>
        <p:nvSpPr>
          <p:cNvPr id="5" name="Rectangle 2"/>
          <p:cNvSpPr txBox="1">
            <a:spLocks/>
          </p:cNvSpPr>
          <p:nvPr/>
        </p:nvSpPr>
        <p:spPr bwMode="auto">
          <a:xfrm>
            <a:off x="-1" y="1263570"/>
            <a:ext cx="9018639"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significant interaction between rule of law and count on to help,  </a:t>
            </a:r>
          </a:p>
          <a:p>
            <a:pPr marL="342900" lvl="0" indent="-342900" eaLnBrk="0" hangingPunct="0">
              <a:spcBef>
                <a:spcPct val="20000"/>
              </a:spcBef>
              <a:buFont typeface="Arial" pitchFamily="34" charset="0"/>
              <a:buChar char="•"/>
              <a:defRPr/>
            </a:pPr>
            <a:endParaRPr lang="en-US" sz="3600" dirty="0">
              <a:latin typeface="+mn-lt"/>
              <a:cs typeface="Arial" charset="0"/>
            </a:endParaRPr>
          </a:p>
          <a:p>
            <a:pPr marL="342900" lvl="0" indent="-342900" eaLnBrk="0" hangingPunct="0">
              <a:spcBef>
                <a:spcPct val="20000"/>
              </a:spcBef>
              <a:buFont typeface="Arial" pitchFamily="34" charset="0"/>
              <a:buChar char="•"/>
              <a:defRPr/>
            </a:pPr>
            <a:r>
              <a:rPr lang="en-US" sz="3600" dirty="0">
                <a:cs typeface="Arial" charset="0"/>
              </a:rPr>
              <a:t>religion: belief in hell strong positive interaction with rule of law x count on to help </a:t>
            </a:r>
            <a:r>
              <a:rPr lang="en-US" sz="3600" dirty="0">
                <a:latin typeface="+mn-lt"/>
                <a:cs typeface="Arial" charset="0"/>
              </a:rPr>
              <a:t>   </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latin typeface="+mn-lt"/>
                <a:cs typeface="Arial" charset="0"/>
              </a:rPr>
              <a:t>Roes </a:t>
            </a:r>
            <a:r>
              <a:rPr lang="en-US" sz="3600" dirty="0" err="1">
                <a:latin typeface="+mn-lt"/>
                <a:cs typeface="Arial" charset="0"/>
              </a:rPr>
              <a:t>Raymon</a:t>
            </a:r>
            <a:r>
              <a:rPr lang="en-US" sz="3600" dirty="0">
                <a:latin typeface="+mn-lt"/>
                <a:cs typeface="Arial" charset="0"/>
              </a:rPr>
              <a:t> 03, </a:t>
            </a:r>
            <a:r>
              <a:rPr lang="en-US" sz="3600" dirty="0" err="1">
                <a:latin typeface="+mn-lt"/>
                <a:cs typeface="Arial" charset="0"/>
              </a:rPr>
              <a:t>Norenzayan</a:t>
            </a:r>
            <a:r>
              <a:rPr lang="en-US" sz="3600" dirty="0">
                <a:latin typeface="+mn-lt"/>
                <a:cs typeface="Arial" charset="0"/>
              </a:rPr>
              <a:t>…</a:t>
            </a:r>
            <a:r>
              <a:rPr lang="en-US" sz="3600" dirty="0" err="1">
                <a:latin typeface="+mn-lt"/>
                <a:cs typeface="Arial" charset="0"/>
              </a:rPr>
              <a:t>Henrich</a:t>
            </a:r>
            <a:r>
              <a:rPr lang="en-US" sz="3600" dirty="0">
                <a:latin typeface="+mn-lt"/>
                <a:cs typeface="Arial" charset="0"/>
              </a:rPr>
              <a:t> 16,</a:t>
            </a:r>
          </a:p>
          <a:p>
            <a:pPr lvl="0" eaLnBrk="0" hangingPunct="0">
              <a:spcBef>
                <a:spcPct val="20000"/>
              </a:spcBef>
              <a:defRPr/>
            </a:pPr>
            <a:r>
              <a:rPr lang="en-US" sz="3600" dirty="0">
                <a:cs typeface="Arial" charset="0"/>
              </a:rPr>
              <a:t>   beliefs in gods after certain scale</a:t>
            </a:r>
            <a:r>
              <a:rPr lang="en-US" sz="3600" dirty="0">
                <a:latin typeface="+mn-lt"/>
                <a:cs typeface="Arial" charset="0"/>
              </a:rPr>
              <a:t> </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419625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66902"/>
          </a:xfrm>
          <a:noFill/>
          <a:ln>
            <a:solidFill>
              <a:srgbClr val="0000FF"/>
            </a:solidFill>
          </a:ln>
        </p:spPr>
        <p:txBody>
          <a:bodyPr/>
          <a:lstStyle/>
          <a:p>
            <a:pPr algn="ctr" eaLnBrk="1" hangingPunct="1"/>
            <a:r>
              <a:rPr lang="en-US" sz="4000" b="1" dirty="0">
                <a:latin typeface="+mn-lt"/>
              </a:rPr>
              <a:t>Deterrence Effects</a:t>
            </a:r>
          </a:p>
        </p:txBody>
      </p:sp>
      <p:sp>
        <p:nvSpPr>
          <p:cNvPr id="5" name="Rectangle 2"/>
          <p:cNvSpPr txBox="1">
            <a:spLocks/>
          </p:cNvSpPr>
          <p:nvPr/>
        </p:nvSpPr>
        <p:spPr bwMode="auto">
          <a:xfrm>
            <a:off x="468358" y="83820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3200" dirty="0" err="1"/>
              <a:t>Buonanno</a:t>
            </a:r>
            <a:r>
              <a:rPr lang="en-US" sz="3200" dirty="0"/>
              <a:t>, </a:t>
            </a:r>
            <a:r>
              <a:rPr lang="en-US" sz="3200" dirty="0" err="1"/>
              <a:t>Pasini</a:t>
            </a:r>
            <a:r>
              <a:rPr lang="en-US" sz="3200" dirty="0"/>
              <a:t>, </a:t>
            </a:r>
            <a:r>
              <a:rPr lang="en-US" sz="3200" dirty="0" err="1"/>
              <a:t>Vanin</a:t>
            </a:r>
            <a:r>
              <a:rPr lang="en-US" sz="3200" dirty="0"/>
              <a:t> (2012): increase in social network density (their proxy for threat of sanction) decreases property crime</a:t>
            </a:r>
          </a:p>
          <a:p>
            <a:pPr marL="342900" indent="-342900" eaLnBrk="0" hangingPunct="0">
              <a:spcBef>
                <a:spcPct val="20000"/>
              </a:spcBef>
              <a:buFont typeface="Arial" pitchFamily="34" charset="0"/>
              <a:buChar char="•"/>
              <a:defRPr/>
            </a:pPr>
            <a:endParaRPr lang="en-US" sz="3200" dirty="0"/>
          </a:p>
          <a:p>
            <a:pPr marL="342900" indent="-342900" eaLnBrk="0" hangingPunct="0">
              <a:spcBef>
                <a:spcPct val="20000"/>
              </a:spcBef>
              <a:buFont typeface="Arial" pitchFamily="34" charset="0"/>
              <a:buChar char="•"/>
              <a:defRPr/>
            </a:pPr>
            <a:r>
              <a:rPr lang="en-US" sz="3200" dirty="0"/>
              <a:t>Winnick Bodkin (2008): offenders anticipate differential treatment (``most people think less of’’ ``prefer not to hire’’ ``will not take opinions seriously’’ …)</a:t>
            </a:r>
          </a:p>
          <a:p>
            <a:pPr eaLnBrk="0" hangingPunct="0">
              <a:spcBef>
                <a:spcPct val="20000"/>
              </a:spcBef>
              <a:defRPr/>
            </a:pPr>
            <a:endParaRPr lang="en-US" sz="3200" dirty="0"/>
          </a:p>
          <a:p>
            <a:pPr marL="342900" indent="-342900" eaLnBrk="0" hangingPunct="0">
              <a:spcBef>
                <a:spcPct val="20000"/>
              </a:spcBef>
              <a:buFont typeface="Arial" pitchFamily="34" charset="0"/>
              <a:buChar char="•"/>
              <a:defRPr/>
            </a:pPr>
            <a:r>
              <a:rPr lang="en-US" sz="3200" dirty="0"/>
              <a:t>Ahmed Lang (2017) ….   Significant drop in employability…</a:t>
            </a:r>
          </a:p>
          <a:p>
            <a:pPr eaLnBrk="0" hangingPunct="0">
              <a:spcBef>
                <a:spcPct val="20000"/>
              </a:spcBef>
              <a:defRPr/>
            </a:pPr>
            <a:endParaRPr lang="en-US" sz="3600" baseline="-25000" dirty="0"/>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70479077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Remarks Future</a:t>
            </a:r>
          </a:p>
        </p:txBody>
      </p:sp>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200" dirty="0">
                <a:latin typeface="+mn-lt"/>
                <a:cs typeface="Arial" charset="0"/>
              </a:rPr>
              <a:t>Which tasks done in community?</a:t>
            </a:r>
          </a:p>
          <a:p>
            <a:pPr lvl="0" eaLnBrk="0" hangingPunct="0">
              <a:spcBef>
                <a:spcPct val="20000"/>
              </a:spcBef>
              <a:defRPr/>
            </a:pPr>
            <a:endParaRPr lang="en-US" sz="3200" dirty="0">
              <a:cs typeface="Arial" charset="0"/>
            </a:endParaRPr>
          </a:p>
          <a:p>
            <a:pPr marL="342900" lvl="0" indent="-342900" eaLnBrk="0" hangingPunct="0">
              <a:spcBef>
                <a:spcPct val="20000"/>
              </a:spcBef>
              <a:buFont typeface="Arial" pitchFamily="34" charset="0"/>
              <a:buChar char="•"/>
              <a:defRPr/>
            </a:pPr>
            <a:r>
              <a:rPr lang="en-US" sz="3200" dirty="0">
                <a:cs typeface="Arial" charset="0"/>
              </a:rPr>
              <a:t>Heterogeneity:  crime in equilibrium</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r>
              <a:rPr lang="en-US" sz="3200" dirty="0">
                <a:cs typeface="Arial" charset="0"/>
              </a:rPr>
              <a:t>Tradeoff of ostracism</a:t>
            </a:r>
          </a:p>
          <a:p>
            <a:pPr marL="800100" lvl="1" indent="-342900" eaLnBrk="0" hangingPunct="0">
              <a:spcBef>
                <a:spcPct val="20000"/>
              </a:spcBef>
              <a:buFont typeface="Arial" pitchFamily="34" charset="0"/>
              <a:buChar char="•"/>
              <a:defRPr/>
            </a:pPr>
            <a:r>
              <a:rPr lang="en-US" sz="3200" dirty="0">
                <a:latin typeface="+mn-lt"/>
                <a:cs typeface="Arial" charset="0"/>
              </a:rPr>
              <a:t>Deters first offense</a:t>
            </a:r>
          </a:p>
          <a:p>
            <a:pPr marL="800100" lvl="1" indent="-342900" eaLnBrk="0" hangingPunct="0">
              <a:spcBef>
                <a:spcPct val="20000"/>
              </a:spcBef>
              <a:buFont typeface="Arial" pitchFamily="34" charset="0"/>
              <a:buChar char="•"/>
              <a:defRPr/>
            </a:pPr>
            <a:r>
              <a:rPr lang="en-US" sz="3200" dirty="0">
                <a:cs typeface="Arial" charset="0"/>
              </a:rPr>
              <a:t>Can increase recidivism…</a:t>
            </a:r>
          </a:p>
          <a:p>
            <a:pPr marL="800100" lvl="1" indent="-342900" eaLnBrk="0" hangingPunct="0">
              <a:spcBef>
                <a:spcPct val="20000"/>
              </a:spcBef>
              <a:buFont typeface="Arial" pitchFamily="34" charset="0"/>
              <a:buChar char="•"/>
              <a:defRPr/>
            </a:pPr>
            <a:endParaRPr lang="en-US" sz="3200" dirty="0">
              <a:latin typeface="+mn-lt"/>
              <a:cs typeface="Arial" charset="0"/>
            </a:endParaRPr>
          </a:p>
          <a:p>
            <a:pPr marL="342900" indent="-342900" eaLnBrk="0" hangingPunct="0">
              <a:spcBef>
                <a:spcPct val="20000"/>
              </a:spcBef>
              <a:buFont typeface="Arial" pitchFamily="34" charset="0"/>
              <a:buChar char="•"/>
              <a:defRPr/>
            </a:pPr>
            <a:r>
              <a:rPr lang="en-US" sz="3200" dirty="0">
                <a:cs typeface="Arial" charset="0"/>
              </a:rPr>
              <a:t>Fully rational model…</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66576724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92989"/>
          </a:xfrm>
          <a:noFill/>
          <a:ln>
            <a:solidFill>
              <a:srgbClr val="0000FF"/>
            </a:solidFill>
          </a:ln>
        </p:spPr>
        <p:txBody>
          <a:bodyPr/>
          <a:lstStyle/>
          <a:p>
            <a:pPr algn="ctr" eaLnBrk="1" hangingPunct="1"/>
            <a:r>
              <a:rPr lang="en-US" sz="4000" b="1" dirty="0">
                <a:latin typeface="+mn-lt"/>
              </a:rPr>
              <a:t>Poverty/Development Traps</a:t>
            </a:r>
          </a:p>
        </p:txBody>
      </p:sp>
      <p:sp>
        <p:nvSpPr>
          <p:cNvPr id="5" name="Rectangle 2"/>
          <p:cNvSpPr txBox="1">
            <a:spLocks/>
          </p:cNvSpPr>
          <p:nvPr/>
        </p:nvSpPr>
        <p:spPr bwMode="auto">
          <a:xfrm>
            <a:off x="0" y="940280"/>
            <a:ext cx="91440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3200" dirty="0">
                <a:cs typeface="Arial" charset="0"/>
              </a:rPr>
              <a:t>Lessons from our theory:</a:t>
            </a:r>
          </a:p>
          <a:p>
            <a:pPr marL="914400" lvl="1" indent="-457200">
              <a:buFont typeface="Arial" panose="020B0604020202020204" pitchFamily="34" charset="0"/>
              <a:buChar char="•"/>
            </a:pPr>
            <a:r>
              <a:rPr lang="en-US" sz="3200" dirty="0">
                <a:cs typeface="Arial" charset="0"/>
              </a:rPr>
              <a:t>Community value (V) and the strength of community monitoring (</a:t>
            </a:r>
            <a:r>
              <a:rPr lang="el-GR" sz="3200" i="1" dirty="0">
                <a:cs typeface="Arial" charset="0"/>
              </a:rPr>
              <a:t>ψ</a:t>
            </a:r>
            <a:r>
              <a:rPr lang="en-US" sz="3200" dirty="0">
                <a:cs typeface="Arial" charset="0"/>
              </a:rPr>
              <a:t>) strengthen complementarity: make development </a:t>
            </a:r>
            <a:r>
              <a:rPr lang="en-US" sz="3200" i="1" dirty="0">
                <a:cs typeface="Arial" charset="0"/>
              </a:rPr>
              <a:t>more</a:t>
            </a:r>
            <a:r>
              <a:rPr lang="en-US" sz="3200" dirty="0">
                <a:cs typeface="Arial" charset="0"/>
              </a:rPr>
              <a:t> - not less – attractive</a:t>
            </a:r>
          </a:p>
          <a:p>
            <a:pPr marL="914400" lvl="1" indent="-457200">
              <a:buFont typeface="Arial" panose="020B0604020202020204" pitchFamily="34" charset="0"/>
              <a:buChar char="•"/>
            </a:pPr>
            <a:r>
              <a:rPr lang="en-US" sz="3200" dirty="0">
                <a:cs typeface="Arial" charset="0"/>
              </a:rPr>
              <a:t>Similarly, Religion/Moral code enhances complementarity at high costs – make transition </a:t>
            </a:r>
            <a:r>
              <a:rPr lang="en-US" sz="3200" i="1" dirty="0">
                <a:cs typeface="Arial" charset="0"/>
              </a:rPr>
              <a:t>more</a:t>
            </a:r>
            <a:r>
              <a:rPr lang="en-US" sz="3200" dirty="0">
                <a:cs typeface="Arial" charset="0"/>
              </a:rPr>
              <a:t> attractive</a:t>
            </a:r>
          </a:p>
          <a:p>
            <a:pPr marL="914400" lvl="1" indent="-457200">
              <a:buFont typeface="Arial" panose="020B0604020202020204" pitchFamily="34" charset="0"/>
              <a:buChar char="•"/>
            </a:pPr>
            <a:r>
              <a:rPr lang="en-US" sz="3200" dirty="0">
                <a:latin typeface="+mn-lt"/>
                <a:cs typeface="Arial" charset="0"/>
              </a:rPr>
              <a:t>(Anticipated) Corruption not only makes policing less attractive, but breaks the complementarity which further decreases attractiveness.</a:t>
            </a: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93220675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92989"/>
          </a:xfrm>
          <a:noFill/>
          <a:ln>
            <a:solidFill>
              <a:srgbClr val="0000FF"/>
            </a:solidFill>
          </a:ln>
        </p:spPr>
        <p:txBody>
          <a:bodyPr/>
          <a:lstStyle/>
          <a:p>
            <a:pPr algn="ctr" eaLnBrk="1" hangingPunct="1"/>
            <a:r>
              <a:rPr lang="en-US" sz="4000" b="1" dirty="0">
                <a:latin typeface="+mn-lt"/>
              </a:rPr>
              <a:t>Poverty/Development Traps</a:t>
            </a:r>
          </a:p>
        </p:txBody>
      </p:sp>
      <p:sp>
        <p:nvSpPr>
          <p:cNvPr id="5" name="Rectangle 2"/>
          <p:cNvSpPr txBox="1">
            <a:spLocks/>
          </p:cNvSpPr>
          <p:nvPr/>
        </p:nvSpPr>
        <p:spPr bwMode="auto">
          <a:xfrm>
            <a:off x="-25400" y="1371600"/>
            <a:ext cx="91440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71500" indent="-571500">
              <a:buFont typeface="Arial" panose="020B0604020202020204" pitchFamily="34" charset="0"/>
              <a:buChar char="•"/>
            </a:pPr>
            <a:r>
              <a:rPr lang="en-US" sz="3200" dirty="0"/>
              <a:t>Up-front cost to developing institutions/police force (possibly from current consumption)</a:t>
            </a:r>
          </a:p>
          <a:p>
            <a:pPr marL="571500" indent="-571500">
              <a:buFont typeface="Arial" panose="020B0604020202020204" pitchFamily="34" charset="0"/>
              <a:buChar char="•"/>
            </a:pPr>
            <a:endParaRPr lang="en-US" sz="3200" dirty="0"/>
          </a:p>
          <a:p>
            <a:pPr marL="571500" indent="-571500">
              <a:buFont typeface="Arial" panose="020B0604020202020204" pitchFamily="34" charset="0"/>
              <a:buChar char="•"/>
            </a:pPr>
            <a:r>
              <a:rPr lang="en-US" sz="3200" dirty="0"/>
              <a:t>Society only wants to pay cost if discounted value of future welfare gains sufficient.</a:t>
            </a:r>
          </a:p>
          <a:p>
            <a:pPr marL="571500" indent="-571500">
              <a:buFont typeface="Arial" panose="020B0604020202020204" pitchFamily="34" charset="0"/>
              <a:buChar char="•"/>
            </a:pPr>
            <a:endParaRPr lang="en-US" sz="3200" dirty="0"/>
          </a:p>
          <a:p>
            <a:pPr marL="571500" indent="-571500">
              <a:buFont typeface="Arial" panose="020B0604020202020204" pitchFamily="34" charset="0"/>
              <a:buChar char="•"/>
            </a:pPr>
            <a:r>
              <a:rPr lang="en-US" sz="3200" dirty="0"/>
              <a:t>Do stronger community/religion enhance or delay transition to a market/formal economy?</a:t>
            </a:r>
          </a:p>
          <a:p>
            <a:pPr marL="457200" indent="-457200">
              <a:buFont typeface="Arial" panose="020B0604020202020204" pitchFamily="34" charset="0"/>
              <a:buChar char="•"/>
            </a:pPr>
            <a:endParaRPr lang="en-US" sz="3200" dirty="0">
              <a:latin typeface="+mn-lt"/>
              <a:cs typeface="Arial" charset="0"/>
            </a:endParaRPr>
          </a:p>
          <a:p>
            <a:pPr lvl="0"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74109046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Effects of Religion</a:t>
            </a:r>
          </a:p>
        </p:txBody>
      </p:sp>
      <p:sp>
        <p:nvSpPr>
          <p:cNvPr id="5" name="Rectangle 2"/>
          <p:cNvSpPr txBox="1">
            <a:spLocks/>
          </p:cNvSpPr>
          <p:nvPr/>
        </p:nvSpPr>
        <p:spPr bwMode="auto">
          <a:xfrm>
            <a:off x="29496"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The presence of `religion’ can increase the range of costs where only policing is used.</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latin typeface="+mn-lt"/>
                <a:cs typeface="Arial" charset="0"/>
              </a:rPr>
              <a:t>It increases the cost at which the  complementarity between policing and community disappears.</a:t>
            </a:r>
          </a:p>
          <a:p>
            <a:pPr marL="342900" lvl="0" indent="-342900" eaLnBrk="0" hangingPunct="0">
              <a:spcBef>
                <a:spcPct val="20000"/>
              </a:spcBef>
              <a:buFont typeface="Arial" pitchFamily="34" charset="0"/>
              <a:buChar char="•"/>
              <a:defRPr/>
            </a:pPr>
            <a:endParaRPr lang="en-US" sz="3600" dirty="0">
              <a:cs typeface="Arial" charset="0"/>
            </a:endParaRPr>
          </a:p>
          <a:p>
            <a:pPr lvl="0" eaLnBrk="0" hangingPunct="0">
              <a:spcBef>
                <a:spcPct val="20000"/>
              </a:spcBef>
              <a:defRPr/>
            </a:pPr>
            <a:r>
              <a:rPr lang="en-US" sz="3600" dirty="0">
                <a:cs typeface="Arial" charset="0"/>
              </a:rPr>
              <a:t>     (for costs of religion, and sins only within              	community, see paper…)</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98452708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574233" y="174585"/>
            <a:ext cx="6369934" cy="791573"/>
          </a:xfrm>
          <a:noFill/>
          <a:ln>
            <a:solidFill>
              <a:srgbClr val="0000FF"/>
            </a:solidFill>
          </a:ln>
        </p:spPr>
        <p:txBody>
          <a:bodyPr/>
          <a:lstStyle/>
          <a:p>
            <a:pPr algn="ctr" eaLnBrk="1" hangingPunct="1"/>
            <a:r>
              <a:rPr lang="en-US" sz="4000" b="1" dirty="0">
                <a:latin typeface="+mn-lt"/>
              </a:rPr>
              <a:t>Corruption</a:t>
            </a:r>
          </a:p>
        </p:txBody>
      </p:sp>
      <p:sp>
        <p:nvSpPr>
          <p:cNvPr id="5" name="Rectangle 2"/>
          <p:cNvSpPr txBox="1">
            <a:spLocks/>
          </p:cNvSpPr>
          <p:nvPr/>
        </p:nvSpPr>
        <p:spPr bwMode="auto">
          <a:xfrm>
            <a:off x="233393" y="1494579"/>
            <a:ext cx="888520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3200" dirty="0">
                <a:cs typeface="Arial" panose="020B0604020202020204" pitchFamily="34" charset="0"/>
              </a:rPr>
              <a:t>Direct losses</a:t>
            </a:r>
          </a:p>
          <a:p>
            <a:pPr marL="800100" lvl="1" indent="-342900" eaLnBrk="0" hangingPunct="0">
              <a:spcBef>
                <a:spcPct val="20000"/>
              </a:spcBef>
              <a:buFont typeface="Arial" pitchFamily="34" charset="0"/>
              <a:buChar char="•"/>
              <a:defRPr/>
            </a:pPr>
            <a:r>
              <a:rPr lang="en-US" sz="3200" dirty="0">
                <a:cs typeface="Arial" panose="020B0604020202020204" pitchFamily="34" charset="0"/>
              </a:rPr>
              <a:t>`effective’ policing more expensive</a:t>
            </a:r>
          </a:p>
          <a:p>
            <a:pPr marL="800100" lvl="1" indent="-342900" eaLnBrk="0" hangingPunct="0">
              <a:spcBef>
                <a:spcPct val="20000"/>
              </a:spcBef>
              <a:buFont typeface="Arial" pitchFamily="34" charset="0"/>
              <a:buChar char="•"/>
              <a:defRPr/>
            </a:pPr>
            <a:r>
              <a:rPr lang="en-US" sz="3200" dirty="0">
                <a:cs typeface="Arial" panose="020B0604020202020204" pitchFamily="34" charset="0"/>
              </a:rPr>
              <a:t>lost future value to false arrests/ostracizations</a:t>
            </a:r>
          </a:p>
          <a:p>
            <a:pPr lvl="1" eaLnBrk="0" hangingPunct="0">
              <a:spcBef>
                <a:spcPct val="20000"/>
              </a:spcBef>
              <a:defRPr/>
            </a:pPr>
            <a:endParaRPr lang="en-US" sz="3200" dirty="0">
              <a:cs typeface="Arial" panose="020B0604020202020204" pitchFamily="34" charset="0"/>
            </a:endParaRPr>
          </a:p>
          <a:p>
            <a:pPr marL="342900" indent="-342900" eaLnBrk="0" hangingPunct="0">
              <a:spcBef>
                <a:spcPct val="20000"/>
              </a:spcBef>
              <a:buFont typeface="Arial" pitchFamily="34" charset="0"/>
              <a:buChar char="•"/>
              <a:defRPr/>
            </a:pPr>
            <a:r>
              <a:rPr lang="en-US" sz="3200" i="1" dirty="0">
                <a:cs typeface="Arial" panose="020B0604020202020204" pitchFamily="34" charset="0"/>
              </a:rPr>
              <a:t>Also</a:t>
            </a:r>
            <a:r>
              <a:rPr lang="en-US" sz="3200" dirty="0">
                <a:cs typeface="Arial" panose="020B0604020202020204" pitchFamily="34" charset="0"/>
              </a:rPr>
              <a:t>, indirect effect:</a:t>
            </a:r>
          </a:p>
          <a:p>
            <a:pPr marL="800100" lvl="1" indent="-342900" eaLnBrk="0" hangingPunct="0">
              <a:spcBef>
                <a:spcPct val="20000"/>
              </a:spcBef>
              <a:buFont typeface="Arial" pitchFamily="34" charset="0"/>
              <a:buChar char="•"/>
              <a:defRPr/>
            </a:pPr>
            <a:r>
              <a:rPr lang="en-US" sz="3200" dirty="0">
                <a:cs typeface="Arial" panose="020B0604020202020204" pitchFamily="34" charset="0"/>
              </a:rPr>
              <a:t>lower complementarity w community </a:t>
            </a:r>
          </a:p>
          <a:p>
            <a:pPr marL="800100" lvl="1" indent="-342900" eaLnBrk="0" hangingPunct="0">
              <a:spcBef>
                <a:spcPct val="20000"/>
              </a:spcBef>
              <a:buFont typeface="Arial" pitchFamily="34" charset="0"/>
              <a:buChar char="•"/>
              <a:defRPr/>
            </a:pPr>
            <a:endParaRPr lang="en-US" sz="3200" dirty="0">
              <a:cs typeface="Arial" panose="020B0604020202020204" pitchFamily="34"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69687138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``Religion’’ (guilt…)</a:t>
            </a:r>
          </a:p>
        </p:txBody>
      </p:sp>
      <p:sp>
        <p:nvSpPr>
          <p:cNvPr id="6" name="Rectangle 2"/>
          <p:cNvSpPr txBox="1">
            <a:spLocks/>
          </p:cNvSpPr>
          <p:nvPr/>
        </p:nvSpPr>
        <p:spPr bwMode="auto">
          <a:xfrm>
            <a:off x="-1" y="1263570"/>
            <a:ext cx="9549443"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3600" dirty="0"/>
              <a:t>Small scale:   is ``community’’ -  know others</a:t>
            </a:r>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r>
              <a:rPr lang="en-US" sz="3600" dirty="0"/>
              <a:t>But also some extra penalty to `sins’   S</a:t>
            </a:r>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r>
              <a:rPr lang="en-US" sz="3600" i="1" dirty="0"/>
              <a:t>Supernatural beliefs, moral beliefs, guilt…</a:t>
            </a:r>
          </a:p>
          <a:p>
            <a:pPr marL="342900" indent="-342900" eaLnBrk="0" hangingPunct="0">
              <a:spcBef>
                <a:spcPct val="20000"/>
              </a:spcBef>
              <a:buFont typeface="Arial" pitchFamily="34" charset="0"/>
              <a:buChar char="•"/>
              <a:defRPr/>
            </a:pPr>
            <a:endParaRPr lang="en-US" sz="3600" dirty="0"/>
          </a:p>
          <a:p>
            <a:pPr marL="342900" indent="-342900" eaLnBrk="0" hangingPunct="0">
              <a:spcBef>
                <a:spcPct val="20000"/>
              </a:spcBef>
              <a:buFont typeface="Arial" pitchFamily="34" charset="0"/>
              <a:buChar char="•"/>
              <a:defRPr/>
            </a:pPr>
            <a:r>
              <a:rPr lang="en-US" sz="3600" dirty="0"/>
              <a:t>`Religion’ is costly: indoctrination/conditioning</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r>
              <a:rPr lang="en-US" sz="3200" dirty="0">
                <a:latin typeface="+mn-lt"/>
                <a:cs typeface="Arial" charset="0"/>
              </a:rPr>
              <a:t> </a:t>
            </a: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r>
              <a:rPr lang="en-US" sz="3200" dirty="0">
                <a:latin typeface="+mn-lt"/>
                <a:cs typeface="Arial" charset="0"/>
              </a:rPr>
              <a:t> </a:t>
            </a:r>
          </a:p>
        </p:txBody>
      </p:sp>
    </p:spTree>
    <p:extLst>
      <p:ext uri="{BB962C8B-B14F-4D97-AF65-F5344CB8AC3E}">
        <p14:creationId xmlns:p14="http://schemas.microsoft.com/office/powerpoint/2010/main" val="33026145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Proposition</a:t>
            </a:r>
          </a:p>
        </p:txBody>
      </p:sp>
      <p:sp>
        <p:nvSpPr>
          <p:cNvPr id="5" name="Rectangle 2"/>
          <p:cNvSpPr txBox="1">
            <a:spLocks/>
          </p:cNvSpPr>
          <p:nvPr/>
        </p:nvSpPr>
        <p:spPr bwMode="auto">
          <a:xfrm>
            <a:off x="0" y="1738023"/>
            <a:ext cx="9758477"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low c/</a:t>
            </a:r>
            <a:r>
              <a:rPr lang="en-US" sz="3600" dirty="0"/>
              <a:t>( </a:t>
            </a:r>
            <a:r>
              <a:rPr lang="en-US" sz="3600" dirty="0" err="1"/>
              <a:t>t</a:t>
            </a:r>
            <a:r>
              <a:rPr lang="en-US" sz="3600" baseline="-25000" dirty="0" err="1"/>
              <a:t>c</a:t>
            </a:r>
            <a:r>
              <a:rPr lang="en-US" sz="3600" dirty="0"/>
              <a:t> – t</a:t>
            </a:r>
            <a:r>
              <a:rPr lang="en-US" sz="3600" baseline="-25000" dirty="0"/>
              <a:t>m</a:t>
            </a:r>
            <a:r>
              <a:rPr lang="en-US" sz="3600" dirty="0"/>
              <a:t>)</a:t>
            </a:r>
            <a:r>
              <a:rPr lang="en-US" sz="3600" dirty="0">
                <a:latin typeface="+mn-lt"/>
                <a:cs typeface="Arial" charset="0"/>
              </a:rPr>
              <a:t>                   q= 0      all policing</a:t>
            </a:r>
          </a:p>
          <a:p>
            <a:pPr marL="342900" lvl="0" indent="-342900" eaLnBrk="0" hangingPunct="0">
              <a:spcBef>
                <a:spcPct val="20000"/>
              </a:spcBef>
              <a:buFont typeface="Arial" pitchFamily="34" charset="0"/>
              <a:buChar char="•"/>
              <a:defRPr/>
            </a:pPr>
            <a:r>
              <a:rPr lang="en-US" sz="3600" dirty="0">
                <a:cs typeface="Arial" charset="0"/>
              </a:rPr>
              <a:t>med low c/</a:t>
            </a:r>
            <a:r>
              <a:rPr lang="en-US" sz="3600" dirty="0"/>
              <a:t>( </a:t>
            </a:r>
            <a:r>
              <a:rPr lang="en-US" sz="3600" dirty="0" err="1"/>
              <a:t>t</a:t>
            </a:r>
            <a:r>
              <a:rPr lang="en-US" sz="3600" baseline="-25000" dirty="0" err="1"/>
              <a:t>c</a:t>
            </a:r>
            <a:r>
              <a:rPr lang="en-US" sz="3600" dirty="0"/>
              <a:t> – t</a:t>
            </a:r>
            <a:r>
              <a:rPr lang="en-US" sz="3600" baseline="-25000" dirty="0"/>
              <a:t>m</a:t>
            </a:r>
            <a:r>
              <a:rPr lang="en-US" sz="3600" dirty="0"/>
              <a:t>)</a:t>
            </a:r>
            <a:r>
              <a:rPr lang="en-US" sz="3600" dirty="0">
                <a:cs typeface="Arial" charset="0"/>
              </a:rPr>
              <a:t>          q=</a:t>
            </a:r>
            <a:r>
              <a:rPr lang="en-US" sz="3600" dirty="0" err="1">
                <a:cs typeface="Arial" charset="0"/>
              </a:rPr>
              <a:t>t</a:t>
            </a:r>
            <a:r>
              <a:rPr lang="en-US" sz="3600" baseline="-25000" dirty="0" err="1">
                <a:cs typeface="Arial" charset="0"/>
              </a:rPr>
              <a:t>c</a:t>
            </a:r>
            <a:r>
              <a:rPr lang="en-US" sz="3600" dirty="0">
                <a:cs typeface="Arial" charset="0"/>
              </a:rPr>
              <a:t>/V  min comm</a:t>
            </a:r>
          </a:p>
          <a:p>
            <a:pPr marL="342900" lvl="0" indent="-342900" eaLnBrk="0" hangingPunct="0">
              <a:spcBef>
                <a:spcPct val="20000"/>
              </a:spcBef>
              <a:buFont typeface="Arial" pitchFamily="34" charset="0"/>
              <a:buChar char="•"/>
              <a:defRPr/>
            </a:pPr>
            <a:r>
              <a:rPr lang="en-US" sz="3600" dirty="0">
                <a:latin typeface="+mn-lt"/>
                <a:cs typeface="Arial" charset="0"/>
              </a:rPr>
              <a:t>med high c/</a:t>
            </a:r>
            <a:r>
              <a:rPr lang="en-US" sz="3600" dirty="0"/>
              <a:t>( </a:t>
            </a:r>
            <a:r>
              <a:rPr lang="en-US" sz="3600" dirty="0" err="1"/>
              <a:t>t</a:t>
            </a:r>
            <a:r>
              <a:rPr lang="en-US" sz="3600" baseline="-25000" dirty="0" err="1"/>
              <a:t>c</a:t>
            </a:r>
            <a:r>
              <a:rPr lang="en-US" sz="3600" dirty="0"/>
              <a:t> – t</a:t>
            </a:r>
            <a:r>
              <a:rPr lang="en-US" sz="3600" baseline="-25000" dirty="0"/>
              <a:t>m</a:t>
            </a:r>
            <a:r>
              <a:rPr lang="en-US" sz="3600" dirty="0"/>
              <a:t>)</a:t>
            </a:r>
            <a:r>
              <a:rPr lang="en-US" sz="3600" dirty="0">
                <a:latin typeface="+mn-lt"/>
                <a:cs typeface="Arial" charset="0"/>
              </a:rPr>
              <a:t>         q&gt;</a:t>
            </a:r>
            <a:r>
              <a:rPr lang="en-US" sz="3600" dirty="0" err="1">
                <a:cs typeface="Arial" charset="0"/>
              </a:rPr>
              <a:t>t</a:t>
            </a:r>
            <a:r>
              <a:rPr lang="en-US" sz="3600" baseline="-25000" dirty="0" err="1">
                <a:cs typeface="Arial" charset="0"/>
              </a:rPr>
              <a:t>c</a:t>
            </a:r>
            <a:r>
              <a:rPr lang="en-US" sz="3600" dirty="0">
                <a:cs typeface="Arial" charset="0"/>
              </a:rPr>
              <a:t>/V</a:t>
            </a:r>
            <a:r>
              <a:rPr lang="en-US" sz="3600" dirty="0">
                <a:latin typeface="+mn-lt"/>
                <a:cs typeface="Arial" charset="0"/>
              </a:rPr>
              <a:t>  more comm</a:t>
            </a:r>
          </a:p>
          <a:p>
            <a:pPr marL="342900" lvl="0" indent="-342900" eaLnBrk="0" hangingPunct="0">
              <a:spcBef>
                <a:spcPct val="20000"/>
              </a:spcBef>
              <a:buFont typeface="Arial" pitchFamily="34" charset="0"/>
              <a:buChar char="•"/>
              <a:defRPr/>
            </a:pPr>
            <a:r>
              <a:rPr lang="en-US" sz="3600" dirty="0">
                <a:cs typeface="Arial" charset="0"/>
              </a:rPr>
              <a:t>high c/</a:t>
            </a:r>
            <a:r>
              <a:rPr lang="en-US" sz="3600" dirty="0"/>
              <a:t>( </a:t>
            </a:r>
            <a:r>
              <a:rPr lang="en-US" sz="3600" dirty="0" err="1"/>
              <a:t>t</a:t>
            </a:r>
            <a:r>
              <a:rPr lang="en-US" sz="3600" baseline="-25000" dirty="0" err="1"/>
              <a:t>c</a:t>
            </a:r>
            <a:r>
              <a:rPr lang="en-US" sz="3600" dirty="0"/>
              <a:t> – t</a:t>
            </a:r>
            <a:r>
              <a:rPr lang="en-US" sz="3600" baseline="-25000" dirty="0"/>
              <a:t>m</a:t>
            </a:r>
            <a:r>
              <a:rPr lang="en-US" sz="3600" dirty="0"/>
              <a:t>)</a:t>
            </a:r>
            <a:r>
              <a:rPr lang="en-US" sz="3600" dirty="0">
                <a:cs typeface="Arial" charset="0"/>
              </a:rPr>
              <a:t>                  q=1       all comm</a:t>
            </a:r>
          </a:p>
          <a:p>
            <a:pPr marL="342900" lvl="0" indent="-342900" eaLnBrk="0" hangingPunct="0">
              <a:spcBef>
                <a:spcPct val="20000"/>
              </a:spcBef>
              <a:buFont typeface="Arial" pitchFamily="34" charset="0"/>
              <a:buChar char="•"/>
              <a:defRPr/>
            </a:pPr>
            <a:endParaRPr lang="en-US" sz="3600" dirty="0">
              <a:latin typeface="+mn-lt"/>
              <a:cs typeface="Arial" charset="0"/>
            </a:endParaRPr>
          </a:p>
          <a:p>
            <a:pPr lvl="0" eaLnBrk="0" hangingPunct="0">
              <a:spcBef>
                <a:spcPct val="20000"/>
              </a:spcBef>
              <a:defRPr/>
            </a:pPr>
            <a:r>
              <a:rPr lang="en-US" sz="3600" dirty="0">
                <a:cs typeface="Arial" charset="0"/>
              </a:rPr>
              <a:t>(cutoffs change depending on c</a:t>
            </a:r>
            <a:r>
              <a:rPr lang="en-US" sz="3600" dirty="0"/>
              <a:t> </a:t>
            </a:r>
            <a:r>
              <a:rPr lang="el-GR" sz="3600" i="1" dirty="0"/>
              <a:t>φ</a:t>
            </a:r>
            <a:r>
              <a:rPr lang="en-US" sz="3600" dirty="0"/>
              <a:t> (1-q)  or  c </a:t>
            </a:r>
            <a:r>
              <a:rPr lang="el-GR" sz="3600" i="1" dirty="0"/>
              <a:t>φ</a:t>
            </a:r>
            <a:r>
              <a:rPr lang="en-US" sz="3600" i="1" dirty="0"/>
              <a:t> </a:t>
            </a:r>
            <a:r>
              <a:rPr lang="en-US" sz="3600" dirty="0"/>
              <a:t>)</a:t>
            </a:r>
            <a:endParaRPr lang="en-US" sz="3600" dirty="0">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720204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Outline</a:t>
            </a:r>
          </a:p>
        </p:txBody>
      </p:sp>
      <p:sp>
        <p:nvSpPr>
          <p:cNvPr id="5" name="Rectangle 2"/>
          <p:cNvSpPr txBox="1">
            <a:spLocks/>
          </p:cNvSpPr>
          <p:nvPr/>
        </p:nvSpPr>
        <p:spPr bwMode="auto">
          <a:xfrm>
            <a:off x="388189" y="1486619"/>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800100" lvl="1" indent="-342900" eaLnBrk="0" hangingPunct="0">
              <a:spcBef>
                <a:spcPct val="20000"/>
              </a:spcBef>
              <a:buFont typeface="Arial" pitchFamily="34" charset="0"/>
              <a:buChar char="•"/>
              <a:defRPr/>
            </a:pPr>
            <a:r>
              <a:rPr lang="en-US" sz="3600" dirty="0">
                <a:solidFill>
                  <a:srgbClr val="FF0000"/>
                </a:solidFill>
                <a:cs typeface="Arial" charset="0"/>
              </a:rPr>
              <a:t>Model</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C</a:t>
            </a:r>
            <a:r>
              <a:rPr lang="en-US" sz="3600" dirty="0">
                <a:latin typeface="+mn-lt"/>
                <a:cs typeface="Arial" charset="0"/>
              </a:rPr>
              <a:t>ommunity and market enforcement</a:t>
            </a:r>
          </a:p>
          <a:p>
            <a:pPr marL="800100" lvl="1" indent="-342900" eaLnBrk="0" hangingPunct="0">
              <a:spcBef>
                <a:spcPct val="20000"/>
              </a:spcBef>
              <a:buFont typeface="Arial" pitchFamily="34" charset="0"/>
              <a:buChar char="•"/>
              <a:defRPr/>
            </a:pPr>
            <a:endParaRPr lang="en-US" sz="3600" dirty="0">
              <a:latin typeface="+mn-lt"/>
              <a:cs typeface="Arial" charset="0"/>
            </a:endParaRPr>
          </a:p>
          <a:p>
            <a:pPr marL="800100" lvl="1" indent="-342900" eaLnBrk="0" hangingPunct="0">
              <a:spcBef>
                <a:spcPct val="20000"/>
              </a:spcBef>
              <a:buFont typeface="Arial" pitchFamily="34" charset="0"/>
              <a:buChar char="•"/>
              <a:defRPr/>
            </a:pPr>
            <a:r>
              <a:rPr lang="en-US" sz="3600" dirty="0">
                <a:cs typeface="Arial" charset="0"/>
              </a:rPr>
              <a:t>Complementarity</a:t>
            </a:r>
          </a:p>
          <a:p>
            <a:pPr marL="800100" lvl="1" indent="-342900" eaLnBrk="0" hangingPunct="0">
              <a:spcBef>
                <a:spcPct val="20000"/>
              </a:spcBef>
              <a:buFont typeface="Arial" pitchFamily="34" charset="0"/>
              <a:buChar char="•"/>
              <a:defRPr/>
            </a:pPr>
            <a:endParaRPr lang="en-US" sz="3600" dirty="0">
              <a:cs typeface="Arial" charset="0"/>
            </a:endParaRPr>
          </a:p>
          <a:p>
            <a:pPr marL="800100" lvl="1" indent="-342900" eaLnBrk="0" hangingPunct="0">
              <a:spcBef>
                <a:spcPct val="20000"/>
              </a:spcBef>
              <a:buFont typeface="Arial" pitchFamily="34" charset="0"/>
              <a:buChar char="•"/>
              <a:defRPr/>
            </a:pPr>
            <a:r>
              <a:rPr lang="en-US" sz="3600" dirty="0">
                <a:cs typeface="Arial" charset="0"/>
              </a:rPr>
              <a:t>Effects of religion, </a:t>
            </a:r>
            <a:r>
              <a:rPr lang="en-US" sz="3600" dirty="0">
                <a:latin typeface="+mn-lt"/>
                <a:cs typeface="Arial" charset="0"/>
              </a:rPr>
              <a:t>corruption</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1494894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Comparative Statics</a:t>
            </a:r>
          </a:p>
        </p:txBody>
      </p:sp>
      <p:sp>
        <p:nvSpPr>
          <p:cNvPr id="5" name="Rectangle 2"/>
          <p:cNvSpPr txBox="1">
            <a:spLocks/>
          </p:cNvSpPr>
          <p:nvPr/>
        </p:nvSpPr>
        <p:spPr bwMode="auto">
          <a:xfrm>
            <a:off x="0" y="1738023"/>
            <a:ext cx="9040483"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lang="en-US" sz="3600" dirty="0">
                <a:latin typeface="+mn-lt"/>
                <a:cs typeface="Arial" charset="0"/>
              </a:rPr>
              <a:t>    Costs:</a:t>
            </a:r>
          </a:p>
          <a:p>
            <a:pPr marL="342900" lvl="0" indent="-342900" eaLnBrk="0" hangingPunct="0">
              <a:spcBef>
                <a:spcPct val="20000"/>
              </a:spcBef>
              <a:buFont typeface="Arial" pitchFamily="34" charset="0"/>
              <a:buChar char="•"/>
              <a:defRPr/>
            </a:pPr>
            <a:r>
              <a:rPr lang="en-US" sz="3600" dirty="0">
                <a:latin typeface="+mn-lt"/>
                <a:cs typeface="Arial" charset="0"/>
              </a:rPr>
              <a:t>Enforcement costs: c decreases with technology, better functioning government, lack of corruption, labor intensity</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cs typeface="Arial" charset="0"/>
              </a:rPr>
              <a:t>Opportunity costs:   </a:t>
            </a:r>
            <a:r>
              <a:rPr lang="en-US" sz="3600" dirty="0" err="1">
                <a:cs typeface="Arial" charset="0"/>
              </a:rPr>
              <a:t>t</a:t>
            </a:r>
            <a:r>
              <a:rPr lang="en-US" sz="3600" baseline="-25000" dirty="0" err="1">
                <a:cs typeface="Arial" charset="0"/>
              </a:rPr>
              <a:t>c</a:t>
            </a:r>
            <a:r>
              <a:rPr lang="en-US" sz="3600" dirty="0">
                <a:cs typeface="Arial" charset="0"/>
              </a:rPr>
              <a:t>-t</a:t>
            </a:r>
            <a:r>
              <a:rPr lang="en-US" sz="3600" baseline="-25000" dirty="0">
                <a:cs typeface="Arial" charset="0"/>
              </a:rPr>
              <a:t>m</a:t>
            </a:r>
            <a:r>
              <a:rPr lang="en-US" sz="3600" dirty="0">
                <a:cs typeface="Arial" charset="0"/>
              </a:rPr>
              <a:t>   increases with urbanization, loss of community…</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419099010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9562" y="-569342"/>
            <a:ext cx="9523563" cy="7815532"/>
          </a:xfrm>
        </p:spPr>
      </p:pic>
      <p:sp>
        <p:nvSpPr>
          <p:cNvPr id="5" name="TextBox 4"/>
          <p:cNvSpPr txBox="1"/>
          <p:nvPr/>
        </p:nvSpPr>
        <p:spPr>
          <a:xfrm>
            <a:off x="7065034" y="5960853"/>
            <a:ext cx="1626856" cy="461665"/>
          </a:xfrm>
          <a:prstGeom prst="rect">
            <a:avLst/>
          </a:prstGeom>
          <a:noFill/>
        </p:spPr>
        <p:txBody>
          <a:bodyPr wrap="none" rtlCol="0">
            <a:spAutoFit/>
          </a:bodyPr>
          <a:lstStyle/>
          <a:p>
            <a:r>
              <a:rPr lang="en-US" sz="2400" dirty="0"/>
              <a:t>Rule of Law</a:t>
            </a:r>
          </a:p>
        </p:txBody>
      </p:sp>
      <p:sp>
        <p:nvSpPr>
          <p:cNvPr id="6" name="TextBox 5"/>
          <p:cNvSpPr txBox="1"/>
          <p:nvPr/>
        </p:nvSpPr>
        <p:spPr>
          <a:xfrm>
            <a:off x="359434" y="316302"/>
            <a:ext cx="1231427" cy="461665"/>
          </a:xfrm>
          <a:prstGeom prst="rect">
            <a:avLst/>
          </a:prstGeom>
          <a:noFill/>
        </p:spPr>
        <p:txBody>
          <a:bodyPr wrap="none" rtlCol="0">
            <a:spAutoFit/>
          </a:bodyPr>
          <a:lstStyle/>
          <a:p>
            <a:r>
              <a:rPr lang="en-US" sz="2400" dirty="0"/>
              <a:t>Log GDP</a:t>
            </a:r>
          </a:p>
        </p:txBody>
      </p:sp>
    </p:spTree>
    <p:extLst>
      <p:ext uri="{BB962C8B-B14F-4D97-AF65-F5344CB8AC3E}">
        <p14:creationId xmlns:p14="http://schemas.microsoft.com/office/powerpoint/2010/main" val="81344522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3683" y="-491705"/>
            <a:ext cx="9497684" cy="7781026"/>
          </a:xfrm>
        </p:spPr>
      </p:pic>
      <p:sp>
        <p:nvSpPr>
          <p:cNvPr id="5" name="TextBox 4"/>
          <p:cNvSpPr txBox="1"/>
          <p:nvPr/>
        </p:nvSpPr>
        <p:spPr>
          <a:xfrm>
            <a:off x="359434" y="316302"/>
            <a:ext cx="1231427" cy="461665"/>
          </a:xfrm>
          <a:prstGeom prst="rect">
            <a:avLst/>
          </a:prstGeom>
          <a:noFill/>
        </p:spPr>
        <p:txBody>
          <a:bodyPr wrap="none" rtlCol="0">
            <a:spAutoFit/>
          </a:bodyPr>
          <a:lstStyle/>
          <a:p>
            <a:r>
              <a:rPr lang="en-US" sz="2400" dirty="0"/>
              <a:t>Log GDP</a:t>
            </a:r>
          </a:p>
        </p:txBody>
      </p:sp>
      <p:sp>
        <p:nvSpPr>
          <p:cNvPr id="6" name="TextBox 5"/>
          <p:cNvSpPr txBox="1"/>
          <p:nvPr/>
        </p:nvSpPr>
        <p:spPr>
          <a:xfrm>
            <a:off x="6530196" y="5978106"/>
            <a:ext cx="2304349" cy="461665"/>
          </a:xfrm>
          <a:prstGeom prst="rect">
            <a:avLst/>
          </a:prstGeom>
          <a:noFill/>
        </p:spPr>
        <p:txBody>
          <a:bodyPr wrap="none" rtlCol="0">
            <a:spAutoFit/>
          </a:bodyPr>
          <a:lstStyle/>
          <a:p>
            <a:r>
              <a:rPr lang="en-US" sz="2400" dirty="0"/>
              <a:t>Count on to Help</a:t>
            </a:r>
          </a:p>
        </p:txBody>
      </p:sp>
    </p:spTree>
    <p:extLst>
      <p:ext uri="{BB962C8B-B14F-4D97-AF65-F5344CB8AC3E}">
        <p14:creationId xmlns:p14="http://schemas.microsoft.com/office/powerpoint/2010/main" val="249404911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4672" y="-457200"/>
            <a:ext cx="9428672" cy="7720642"/>
          </a:xfrm>
        </p:spPr>
      </p:pic>
      <p:sp>
        <p:nvSpPr>
          <p:cNvPr id="5" name="TextBox 4"/>
          <p:cNvSpPr txBox="1"/>
          <p:nvPr/>
        </p:nvSpPr>
        <p:spPr>
          <a:xfrm>
            <a:off x="402566" y="126521"/>
            <a:ext cx="1231427" cy="461665"/>
          </a:xfrm>
          <a:prstGeom prst="rect">
            <a:avLst/>
          </a:prstGeom>
          <a:noFill/>
        </p:spPr>
        <p:txBody>
          <a:bodyPr wrap="none" rtlCol="0">
            <a:spAutoFit/>
          </a:bodyPr>
          <a:lstStyle/>
          <a:p>
            <a:r>
              <a:rPr lang="en-US" sz="2400" dirty="0"/>
              <a:t>Log GDP</a:t>
            </a:r>
          </a:p>
        </p:txBody>
      </p:sp>
      <p:sp>
        <p:nvSpPr>
          <p:cNvPr id="6" name="TextBox 5"/>
          <p:cNvSpPr txBox="1"/>
          <p:nvPr/>
        </p:nvSpPr>
        <p:spPr>
          <a:xfrm>
            <a:off x="6228272" y="5969479"/>
            <a:ext cx="1179554" cy="461665"/>
          </a:xfrm>
          <a:prstGeom prst="rect">
            <a:avLst/>
          </a:prstGeom>
          <a:noFill/>
        </p:spPr>
        <p:txBody>
          <a:bodyPr wrap="none" rtlCol="0">
            <a:spAutoFit/>
          </a:bodyPr>
          <a:lstStyle/>
          <a:p>
            <a:r>
              <a:rPr lang="en-US" sz="2400" dirty="0"/>
              <a:t>Religion</a:t>
            </a:r>
          </a:p>
        </p:txBody>
      </p:sp>
    </p:spTree>
    <p:extLst>
      <p:ext uri="{BB962C8B-B14F-4D97-AF65-F5344CB8AC3E}">
        <p14:creationId xmlns:p14="http://schemas.microsoft.com/office/powerpoint/2010/main" val="323720290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7" name="TextBox 26"/>
          <p:cNvSpPr txBox="1"/>
          <p:nvPr/>
        </p:nvSpPr>
        <p:spPr>
          <a:xfrm>
            <a:off x="832554" y="382596"/>
            <a:ext cx="608739" cy="954107"/>
          </a:xfrm>
          <a:prstGeom prst="rect">
            <a:avLst/>
          </a:prstGeom>
          <a:noFill/>
        </p:spPr>
        <p:txBody>
          <a:bodyPr wrap="square" rtlCol="0">
            <a:spAutoFit/>
          </a:bodyPr>
          <a:lstStyle/>
          <a:p>
            <a:r>
              <a:rPr lang="en-US" sz="2800" dirty="0"/>
              <a:t>t</a:t>
            </a:r>
            <a:r>
              <a:rPr lang="en-US" sz="2800" baseline="-25000" dirty="0"/>
              <a:t>m</a:t>
            </a:r>
            <a:r>
              <a:rPr lang="en-US" sz="2800" dirty="0"/>
              <a:t> </a:t>
            </a:r>
          </a:p>
          <a:p>
            <a:r>
              <a:rPr lang="en-US" sz="2800" dirty="0"/>
              <a:t> f</a:t>
            </a:r>
          </a:p>
        </p:txBody>
      </p:sp>
      <p:cxnSp>
        <p:nvCxnSpPr>
          <p:cNvPr id="28" name="Straight Connector 27"/>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492206" y="2045556"/>
            <a:ext cx="3219809" cy="523220"/>
          </a:xfrm>
          <a:prstGeom prst="rect">
            <a:avLst/>
          </a:prstGeom>
          <a:noFill/>
        </p:spPr>
        <p:txBody>
          <a:bodyPr wrap="square" rtlCol="0">
            <a:spAutoFit/>
          </a:bodyPr>
          <a:lstStyle/>
          <a:p>
            <a:r>
              <a:rPr lang="en-US" sz="2800" dirty="0"/>
              <a:t>complements here </a:t>
            </a:r>
          </a:p>
        </p:txBody>
      </p:sp>
      <p:sp>
        <p:nvSpPr>
          <p:cNvPr id="24" name="Arc 23">
            <a:extLst>
              <a:ext uri="{FF2B5EF4-FFF2-40B4-BE49-F238E27FC236}">
                <a16:creationId xmlns:a16="http://schemas.microsoft.com/office/drawing/2014/main" id="{5D47AEA9-D02E-46D2-9E0D-7FF6778186C8}"/>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0CEC4FA3-A881-45BA-B92A-2BD9BC500016}"/>
              </a:ext>
            </a:extLst>
          </p:cNvPr>
          <p:cNvCxnSpPr/>
          <p:nvPr/>
        </p:nvCxnSpPr>
        <p:spPr>
          <a:xfrm>
            <a:off x="923026" y="2846717"/>
            <a:ext cx="5758888" cy="3467703"/>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62934BF-EC64-4D5E-8364-B4EC5A731CF5}"/>
              </a:ext>
            </a:extLst>
          </p:cNvPr>
          <p:cNvCxnSpPr>
            <a:cxnSpLocks/>
          </p:cNvCxnSpPr>
          <p:nvPr/>
        </p:nvCxnSpPr>
        <p:spPr>
          <a:xfrm>
            <a:off x="3441940" y="4172681"/>
            <a:ext cx="0" cy="3216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238FB51-49A6-44D5-9FF2-D2F51F31BDC6}"/>
              </a:ext>
            </a:extLst>
          </p:cNvPr>
          <p:cNvCxnSpPr>
            <a:cxnSpLocks/>
          </p:cNvCxnSpPr>
          <p:nvPr/>
        </p:nvCxnSpPr>
        <p:spPr>
          <a:xfrm flipH="1" flipV="1">
            <a:off x="3312544" y="4339088"/>
            <a:ext cx="294262" cy="1461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0204C97-5DD7-4579-B300-027231702F86}"/>
              </a:ext>
            </a:extLst>
          </p:cNvPr>
          <p:cNvCxnSpPr>
            <a:cxnSpLocks/>
          </p:cNvCxnSpPr>
          <p:nvPr/>
        </p:nvCxnSpPr>
        <p:spPr>
          <a:xfrm flipH="1">
            <a:off x="3441940" y="2999663"/>
            <a:ext cx="1409382" cy="13394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329537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17"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sp>
        <p:nvSpPr>
          <p:cNvPr id="34" name="TextBox 33"/>
          <p:cNvSpPr txBox="1"/>
          <p:nvPr/>
        </p:nvSpPr>
        <p:spPr>
          <a:xfrm>
            <a:off x="4706766" y="3579713"/>
            <a:ext cx="3725331" cy="954107"/>
          </a:xfrm>
          <a:prstGeom prst="rect">
            <a:avLst/>
          </a:prstGeom>
          <a:noFill/>
        </p:spPr>
        <p:txBody>
          <a:bodyPr wrap="square" rtlCol="0">
            <a:spAutoFit/>
          </a:bodyPr>
          <a:lstStyle/>
          <a:p>
            <a:r>
              <a:rPr lang="en-US" sz="2800" dirty="0" err="1"/>
              <a:t>IC</a:t>
            </a:r>
            <a:r>
              <a:rPr lang="en-US" sz="2800" baseline="30000" dirty="0" err="1"/>
              <a:t>mark</a:t>
            </a:r>
            <a:r>
              <a:rPr lang="en-US" sz="2800" dirty="0"/>
              <a:t>  </a:t>
            </a:r>
            <a:r>
              <a:rPr lang="el-GR" sz="2800" i="1" dirty="0"/>
              <a:t>φ </a:t>
            </a:r>
            <a:r>
              <a:rPr lang="el-GR" sz="2800" dirty="0"/>
              <a:t>≥</a:t>
            </a:r>
            <a:r>
              <a:rPr lang="en-US" sz="2800" i="1" dirty="0"/>
              <a:t> </a:t>
            </a:r>
            <a:r>
              <a:rPr lang="en-US" sz="2800" dirty="0"/>
              <a:t>t</a:t>
            </a:r>
            <a:r>
              <a:rPr lang="en-US" sz="2800" baseline="-25000" dirty="0"/>
              <a:t>m</a:t>
            </a:r>
            <a:r>
              <a:rPr lang="en-US" sz="2800" dirty="0"/>
              <a:t>/(f+</a:t>
            </a:r>
            <a:r>
              <a:rPr lang="el-GR" sz="2800" i="1" dirty="0"/>
              <a:t>ψ</a:t>
            </a:r>
            <a:r>
              <a:rPr lang="en-US" sz="2800" dirty="0" err="1"/>
              <a:t>qV</a:t>
            </a:r>
            <a:r>
              <a:rPr lang="en-US" sz="2800" dirty="0"/>
              <a:t>)</a:t>
            </a:r>
          </a:p>
          <a:p>
            <a:endParaRPr lang="en-US" sz="2800" dirty="0"/>
          </a:p>
        </p:txBody>
      </p:sp>
      <p:cxnSp>
        <p:nvCxnSpPr>
          <p:cNvPr id="37" name="Straight Arrow Connector 36"/>
          <p:cNvCxnSpPr/>
          <p:nvPr/>
        </p:nvCxnSpPr>
        <p:spPr>
          <a:xfrm flipH="1">
            <a:off x="4551425" y="4059920"/>
            <a:ext cx="641677" cy="744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4615132" y="905684"/>
            <a:ext cx="802257" cy="6643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32554" y="382596"/>
            <a:ext cx="633933" cy="954107"/>
          </a:xfrm>
          <a:prstGeom prst="rect">
            <a:avLst/>
          </a:prstGeom>
          <a:noFill/>
        </p:spPr>
        <p:txBody>
          <a:bodyPr wrap="square" rtlCol="0">
            <a:spAutoFit/>
          </a:bodyPr>
          <a:lstStyle/>
          <a:p>
            <a:r>
              <a:rPr lang="en-US" sz="2800" dirty="0"/>
              <a:t>t</a:t>
            </a:r>
            <a:r>
              <a:rPr lang="en-US" sz="2800" baseline="-25000" dirty="0"/>
              <a:t>m</a:t>
            </a:r>
            <a:r>
              <a:rPr lang="en-US" sz="2800" dirty="0"/>
              <a:t> </a:t>
            </a:r>
          </a:p>
          <a:p>
            <a:r>
              <a:rPr lang="en-US" sz="2800" dirty="0"/>
              <a:t> f</a:t>
            </a:r>
          </a:p>
        </p:txBody>
      </p:sp>
      <p:cxnSp>
        <p:nvCxnSpPr>
          <p:cNvPr id="53" name="Straight Connector 52"/>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08094" y="4406075"/>
            <a:ext cx="1029223" cy="954107"/>
          </a:xfrm>
          <a:prstGeom prst="rect">
            <a:avLst/>
          </a:prstGeom>
          <a:noFill/>
        </p:spPr>
        <p:txBody>
          <a:bodyPr wrap="none" rtlCol="0">
            <a:spAutoFit/>
          </a:bodyPr>
          <a:lstStyle/>
          <a:p>
            <a:r>
              <a:rPr lang="en-US" sz="2800" dirty="0"/>
              <a:t>     t</a:t>
            </a:r>
            <a:r>
              <a:rPr lang="en-US" sz="2800" baseline="-25000" dirty="0"/>
              <a:t>m</a:t>
            </a:r>
            <a:endParaRPr lang="en-US" sz="2800" dirty="0"/>
          </a:p>
          <a:p>
            <a:r>
              <a:rPr lang="en-US" sz="2800" dirty="0"/>
              <a:t> f+</a:t>
            </a:r>
            <a:r>
              <a:rPr lang="el-GR" sz="2800" i="1" dirty="0"/>
              <a:t>ψ</a:t>
            </a:r>
            <a:r>
              <a:rPr lang="en-US" sz="2800" dirty="0"/>
              <a:t>V</a:t>
            </a:r>
          </a:p>
        </p:txBody>
      </p:sp>
      <p:cxnSp>
        <p:nvCxnSpPr>
          <p:cNvPr id="32" name="Straight Connector 31"/>
          <p:cNvCxnSpPr/>
          <p:nvPr/>
        </p:nvCxnSpPr>
        <p:spPr>
          <a:xfrm>
            <a:off x="425986" y="4915753"/>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9233" idx="0"/>
          </p:cNvCxnSpPr>
          <p:nvPr/>
        </p:nvCxnSpPr>
        <p:spPr>
          <a:xfrm flipH="1">
            <a:off x="1526876" y="785004"/>
            <a:ext cx="6288656" cy="0"/>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551424" y="1552142"/>
            <a:ext cx="3725331" cy="1384995"/>
          </a:xfrm>
          <a:prstGeom prst="rect">
            <a:avLst/>
          </a:prstGeom>
          <a:noFill/>
        </p:spPr>
        <p:txBody>
          <a:bodyPr wrap="square" rtlCol="0">
            <a:spAutoFit/>
          </a:bodyPr>
          <a:lstStyle/>
          <a:p>
            <a:r>
              <a:rPr lang="en-US" sz="2800" dirty="0" err="1"/>
              <a:t>IC</a:t>
            </a:r>
            <a:r>
              <a:rPr lang="en-US" sz="2800" baseline="30000" dirty="0" err="1"/>
              <a:t>mark</a:t>
            </a:r>
            <a:r>
              <a:rPr lang="en-US" sz="2800" dirty="0"/>
              <a:t>  </a:t>
            </a:r>
            <a:r>
              <a:rPr lang="el-GR" sz="2800" i="1" dirty="0"/>
              <a:t>φ </a:t>
            </a:r>
            <a:r>
              <a:rPr lang="el-GR" sz="2800" dirty="0"/>
              <a:t>≥</a:t>
            </a:r>
            <a:r>
              <a:rPr lang="en-US" sz="2800" i="1" dirty="0"/>
              <a:t> </a:t>
            </a:r>
            <a:r>
              <a:rPr lang="en-US" sz="2800" dirty="0"/>
              <a:t>t</a:t>
            </a:r>
            <a:r>
              <a:rPr lang="en-US" sz="2800" baseline="-25000" dirty="0"/>
              <a:t>m</a:t>
            </a:r>
            <a:r>
              <a:rPr lang="en-US" sz="2800" dirty="0"/>
              <a:t>/f    if </a:t>
            </a:r>
            <a:r>
              <a:rPr lang="el-GR" sz="2800" i="1" dirty="0"/>
              <a:t>ψ</a:t>
            </a:r>
            <a:r>
              <a:rPr lang="en-US" sz="2800" dirty="0"/>
              <a:t>=0</a:t>
            </a:r>
          </a:p>
          <a:p>
            <a:r>
              <a:rPr lang="en-US" sz="2800" dirty="0"/>
              <a:t>no complementarity</a:t>
            </a:r>
          </a:p>
          <a:p>
            <a:endParaRPr lang="en-US" sz="2800" dirty="0"/>
          </a:p>
        </p:txBody>
      </p:sp>
    </p:spTree>
    <p:extLst>
      <p:ext uri="{BB962C8B-B14F-4D97-AF65-F5344CB8AC3E}">
        <p14:creationId xmlns:p14="http://schemas.microsoft.com/office/powerpoint/2010/main" val="311371276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1"/>
            <a:ext cx="6369934" cy="684362"/>
          </a:xfrm>
          <a:noFill/>
          <a:ln>
            <a:solidFill>
              <a:srgbClr val="0000FF"/>
            </a:solidFill>
          </a:ln>
        </p:spPr>
        <p:txBody>
          <a:bodyPr/>
          <a:lstStyle/>
          <a:p>
            <a:pPr algn="ctr" eaLnBrk="1" hangingPunct="1"/>
            <a:r>
              <a:rPr lang="en-US" sz="4000" b="1" dirty="0">
                <a:latin typeface="+mn-lt"/>
              </a:rPr>
              <a:t>Data Sources</a:t>
            </a:r>
          </a:p>
        </p:txBody>
      </p:sp>
      <p:sp>
        <p:nvSpPr>
          <p:cNvPr id="5" name="Rectangle 2"/>
          <p:cNvSpPr txBox="1">
            <a:spLocks/>
          </p:cNvSpPr>
          <p:nvPr/>
        </p:nvSpPr>
        <p:spPr bwMode="auto">
          <a:xfrm>
            <a:off x="112143" y="935765"/>
            <a:ext cx="9031857" cy="57842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lang="en-US" sz="2800" dirty="0">
                <a:cs typeface="Arial" charset="0"/>
              </a:rPr>
              <a:t>106 countries 2016 data</a:t>
            </a:r>
          </a:p>
          <a:p>
            <a:r>
              <a:rPr lang="en-US" sz="2800" b="1" dirty="0">
                <a:cs typeface="Arial" charset="0"/>
              </a:rPr>
              <a:t>World Bank ``rule of law’’ index</a:t>
            </a:r>
            <a:r>
              <a:rPr lang="en-US" sz="2800" dirty="0">
                <a:cs typeface="Arial" charset="0"/>
              </a:rPr>
              <a:t>:  </a:t>
            </a:r>
            <a:r>
              <a:rPr lang="en-US" sz="2800" dirty="0"/>
              <a:t>``Rule of law captures perceptions of the extent to which agents have confidence in and abide by the rules of society, and in particular the quality of contract enforcement, property rights, the police, and the courts, as well as the likelihood of crime and violence.’’</a:t>
            </a:r>
          </a:p>
          <a:p>
            <a:endParaRPr lang="en-US" sz="2800" dirty="0">
              <a:cs typeface="Arial" charset="0"/>
            </a:endParaRPr>
          </a:p>
          <a:p>
            <a:pPr lvl="0" eaLnBrk="0" hangingPunct="0">
              <a:spcBef>
                <a:spcPct val="20000"/>
              </a:spcBef>
              <a:defRPr/>
            </a:pPr>
            <a:r>
              <a:rPr lang="en-US" sz="2800" dirty="0">
                <a:cs typeface="Arial" charset="0"/>
              </a:rPr>
              <a:t>Gallup World Poll (2016):  </a:t>
            </a:r>
          </a:p>
          <a:p>
            <a:pPr lvl="0" eaLnBrk="0" hangingPunct="0">
              <a:spcBef>
                <a:spcPct val="20000"/>
              </a:spcBef>
              <a:defRPr/>
            </a:pPr>
            <a:r>
              <a:rPr lang="en-US" sz="2800" b="1" dirty="0">
                <a:cs typeface="Arial" charset="0"/>
              </a:rPr>
              <a:t>Count on to help: </a:t>
            </a:r>
            <a:r>
              <a:rPr lang="en-US" sz="2800" dirty="0">
                <a:cs typeface="Arial" charset="0"/>
              </a:rPr>
              <a:t>``</a:t>
            </a:r>
            <a:r>
              <a:rPr lang="en-US" sz="2800" dirty="0"/>
              <a:t>If you were in trouble, do you have relatives or friends you can count on to help you whenever you need them, or not?’’</a:t>
            </a:r>
          </a:p>
          <a:p>
            <a:pPr lvl="0" eaLnBrk="0" hangingPunct="0">
              <a:spcBef>
                <a:spcPct val="20000"/>
              </a:spcBef>
              <a:defRPr/>
            </a:pPr>
            <a:endParaRPr lang="en-US" sz="2800" dirty="0">
              <a:cs typeface="Arial" charset="0"/>
            </a:endParaRPr>
          </a:p>
          <a:p>
            <a:r>
              <a:rPr lang="en-US" sz="2800" b="1" dirty="0">
                <a:cs typeface="Arial" charset="0"/>
              </a:rPr>
              <a:t>Religion:</a:t>
            </a:r>
            <a:r>
              <a:rPr lang="en-US" sz="2800" dirty="0">
                <a:cs typeface="Arial" charset="0"/>
              </a:rPr>
              <a:t> </a:t>
            </a:r>
            <a:r>
              <a:rPr lang="en-US" sz="2800" dirty="0"/>
              <a:t>``Is religion an important part of your daily life?’’</a:t>
            </a:r>
            <a:endParaRPr lang="en-US" sz="2800" dirty="0">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55210047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86265" y="0"/>
            <a:ext cx="8902460" cy="6858000"/>
          </a:xfrm>
          <a:prstGeom prst="rect">
            <a:avLst/>
          </a:prstGeom>
        </p:spPr>
      </p:pic>
      <p:sp>
        <p:nvSpPr>
          <p:cNvPr id="5" name="TextBox 4"/>
          <p:cNvSpPr txBox="1"/>
          <p:nvPr/>
        </p:nvSpPr>
        <p:spPr>
          <a:xfrm>
            <a:off x="103517" y="0"/>
            <a:ext cx="5822830" cy="523220"/>
          </a:xfrm>
          <a:prstGeom prst="rect">
            <a:avLst/>
          </a:prstGeom>
          <a:noFill/>
        </p:spPr>
        <p:txBody>
          <a:bodyPr wrap="square" rtlCol="0">
            <a:spAutoFit/>
          </a:bodyPr>
          <a:lstStyle/>
          <a:p>
            <a:r>
              <a:rPr lang="en-US" sz="2800" dirty="0"/>
              <a:t>Relation w Religion</a:t>
            </a:r>
          </a:p>
        </p:txBody>
      </p:sp>
    </p:spTree>
    <p:extLst>
      <p:ext uri="{BB962C8B-B14F-4D97-AF65-F5344CB8AC3E}">
        <p14:creationId xmlns:p14="http://schemas.microsoft.com/office/powerpoint/2010/main" val="2362715977"/>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17"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sp>
        <p:nvSpPr>
          <p:cNvPr id="35" name="TextBox 34"/>
          <p:cNvSpPr txBox="1"/>
          <p:nvPr/>
        </p:nvSpPr>
        <p:spPr>
          <a:xfrm>
            <a:off x="4681987" y="830878"/>
            <a:ext cx="4151462" cy="523220"/>
          </a:xfrm>
          <a:prstGeom prst="rect">
            <a:avLst/>
          </a:prstGeom>
          <a:noFill/>
        </p:spPr>
        <p:txBody>
          <a:bodyPr wrap="square" rtlCol="0">
            <a:spAutoFit/>
          </a:bodyPr>
          <a:lstStyle/>
          <a:p>
            <a:r>
              <a:rPr lang="en-US" sz="2800" dirty="0" err="1"/>
              <a:t>IC</a:t>
            </a:r>
            <a:r>
              <a:rPr lang="en-US" sz="2800" baseline="30000" dirty="0" err="1"/>
              <a:t>com</a:t>
            </a:r>
            <a:r>
              <a:rPr lang="en-US" sz="2800" dirty="0"/>
              <a:t>  q ≥ </a:t>
            </a:r>
            <a:r>
              <a:rPr lang="en-US" sz="2800" dirty="0" err="1"/>
              <a:t>t</a:t>
            </a:r>
            <a:r>
              <a:rPr lang="en-US" sz="2800" baseline="-25000" dirty="0" err="1"/>
              <a:t>c</a:t>
            </a:r>
            <a:r>
              <a:rPr lang="en-US" sz="2800" dirty="0"/>
              <a:t>/V</a:t>
            </a:r>
          </a:p>
        </p:txBody>
      </p:sp>
      <p:cxnSp>
        <p:nvCxnSpPr>
          <p:cNvPr id="40" name="Straight Arrow Connector 39"/>
          <p:cNvCxnSpPr/>
          <p:nvPr/>
        </p:nvCxnSpPr>
        <p:spPr>
          <a:xfrm flipH="1">
            <a:off x="2967487" y="1126894"/>
            <a:ext cx="1583936" cy="1103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832554" y="382596"/>
            <a:ext cx="560875" cy="954107"/>
          </a:xfrm>
          <a:prstGeom prst="rect">
            <a:avLst/>
          </a:prstGeom>
          <a:noFill/>
        </p:spPr>
        <p:txBody>
          <a:bodyPr wrap="square" rtlCol="0">
            <a:spAutoFit/>
          </a:bodyPr>
          <a:lstStyle/>
          <a:p>
            <a:r>
              <a:rPr lang="en-US" sz="2800" dirty="0"/>
              <a:t>t</a:t>
            </a:r>
            <a:r>
              <a:rPr lang="en-US" sz="2800" baseline="-25000" dirty="0"/>
              <a:t>m</a:t>
            </a:r>
            <a:r>
              <a:rPr lang="en-US" sz="2800" dirty="0"/>
              <a:t> </a:t>
            </a:r>
          </a:p>
          <a:p>
            <a:r>
              <a:rPr lang="en-US" sz="2800" dirty="0"/>
              <a:t> f</a:t>
            </a:r>
          </a:p>
        </p:txBody>
      </p:sp>
      <p:cxnSp>
        <p:nvCxnSpPr>
          <p:cNvPr id="53" name="Straight Connector 52"/>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25986" y="4915753"/>
            <a:ext cx="856868" cy="68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1544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17" name="Rectangle 3"/>
          <p:cNvSpPr txBox="1">
            <a:spLocks noChangeArrowheads="1"/>
          </p:cNvSpPr>
          <p:nvPr/>
        </p:nvSpPr>
        <p:spPr>
          <a:xfrm>
            <a:off x="2755344" y="5797740"/>
            <a:ext cx="458790" cy="110274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err="1">
                <a:ln>
                  <a:noFill/>
                </a:ln>
                <a:solidFill>
                  <a:schemeClr val="tx1"/>
                </a:solidFill>
                <a:effectLst/>
                <a:uLnTx/>
                <a:uFillTx/>
                <a:latin typeface="+mn-lt"/>
                <a:ea typeface="+mn-ea"/>
                <a:cs typeface="+mn-cs"/>
              </a:rPr>
              <a:t>t</a:t>
            </a:r>
            <a:r>
              <a:rPr kumimoji="0" lang="en-US" sz="2800" b="0" i="0" u="none" strike="noStrike" kern="1200" cap="none" spc="0" normalizeH="0" baseline="-25000" noProof="0" dirty="0" err="1">
                <a:ln>
                  <a:noFill/>
                </a:ln>
                <a:solidFill>
                  <a:schemeClr val="tx1"/>
                </a:solidFill>
                <a:effectLst/>
                <a:uLnTx/>
                <a:uFillTx/>
                <a:latin typeface="+mn-lt"/>
                <a:ea typeface="+mn-ea"/>
                <a:cs typeface="+mn-cs"/>
              </a:rPr>
              <a:t>c</a:t>
            </a:r>
            <a:r>
              <a:rPr kumimoji="0" lang="en-US" sz="2800" b="0" i="0" u="none" strike="noStrike" kern="1200" cap="none" spc="0" normalizeH="0" baseline="0" noProof="0" dirty="0">
                <a:ln>
                  <a:noFill/>
                </a:ln>
                <a:solidFill>
                  <a:schemeClr val="tx1"/>
                </a:solidFill>
                <a:effectLst/>
                <a:uLnTx/>
                <a:uFillTx/>
                <a:latin typeface="+mn-lt"/>
                <a:ea typeface="+mn-ea"/>
                <a:cs typeface="+mn-cs"/>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0" i="0" u="none" strike="noStrike" kern="1200" cap="none" spc="0" normalizeH="0" baseline="0" noProof="0" dirty="0">
                <a:ln>
                  <a:noFill/>
                </a:ln>
                <a:solidFill>
                  <a:schemeClr val="tx1"/>
                </a:solidFill>
                <a:effectLst/>
                <a:uLnTx/>
                <a:uFillTx/>
                <a:latin typeface="+mn-lt"/>
                <a:ea typeface="+mn-ea"/>
                <a:cs typeface="+mn-cs"/>
              </a:rPr>
              <a:t>V </a:t>
            </a:r>
          </a:p>
        </p:txBody>
      </p:sp>
      <p:sp>
        <p:nvSpPr>
          <p:cNvPr id="30" name="TextBox 29"/>
          <p:cNvSpPr txBox="1"/>
          <p:nvPr/>
        </p:nvSpPr>
        <p:spPr>
          <a:xfrm>
            <a:off x="832554" y="382596"/>
            <a:ext cx="670565" cy="954107"/>
          </a:xfrm>
          <a:prstGeom prst="rect">
            <a:avLst/>
          </a:prstGeom>
          <a:noFill/>
        </p:spPr>
        <p:txBody>
          <a:bodyPr wrap="square" rtlCol="0">
            <a:spAutoFit/>
          </a:bodyPr>
          <a:lstStyle/>
          <a:p>
            <a:r>
              <a:rPr lang="en-US" sz="2800" dirty="0"/>
              <a:t>t</a:t>
            </a:r>
            <a:r>
              <a:rPr lang="en-US" sz="2800" baseline="-25000" dirty="0"/>
              <a:t>m</a:t>
            </a:r>
            <a:r>
              <a:rPr lang="en-US" sz="2800" dirty="0"/>
              <a:t> </a:t>
            </a:r>
          </a:p>
          <a:p>
            <a:r>
              <a:rPr lang="en-US" sz="2800" dirty="0"/>
              <a:t> f</a:t>
            </a:r>
          </a:p>
        </p:txBody>
      </p:sp>
      <p:cxnSp>
        <p:nvCxnSpPr>
          <p:cNvPr id="53" name="Straight Connector 52"/>
          <p:cNvCxnSpPr/>
          <p:nvPr/>
        </p:nvCxnSpPr>
        <p:spPr>
          <a:xfrm>
            <a:off x="2831694" y="6383617"/>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08094" y="4406075"/>
            <a:ext cx="1029223" cy="954107"/>
          </a:xfrm>
          <a:prstGeom prst="rect">
            <a:avLst/>
          </a:prstGeom>
          <a:noFill/>
        </p:spPr>
        <p:txBody>
          <a:bodyPr wrap="none" rtlCol="0">
            <a:spAutoFit/>
          </a:bodyPr>
          <a:lstStyle/>
          <a:p>
            <a:r>
              <a:rPr lang="en-US" sz="2800" dirty="0"/>
              <a:t>     t</a:t>
            </a:r>
            <a:r>
              <a:rPr lang="en-US" sz="2800" baseline="-25000" dirty="0"/>
              <a:t>m</a:t>
            </a:r>
            <a:endParaRPr lang="en-US" sz="2800" dirty="0"/>
          </a:p>
          <a:p>
            <a:r>
              <a:rPr lang="en-US" sz="2800" dirty="0"/>
              <a:t> f+</a:t>
            </a:r>
            <a:r>
              <a:rPr lang="el-GR" sz="2800" i="1" dirty="0"/>
              <a:t>ψ</a:t>
            </a:r>
            <a:r>
              <a:rPr lang="en-US" sz="2800" dirty="0"/>
              <a:t>V</a:t>
            </a:r>
          </a:p>
        </p:txBody>
      </p:sp>
      <p:cxnSp>
        <p:nvCxnSpPr>
          <p:cNvPr id="32" name="Straight Connector 31"/>
          <p:cNvCxnSpPr/>
          <p:nvPr/>
        </p:nvCxnSpPr>
        <p:spPr>
          <a:xfrm>
            <a:off x="425986" y="4915753"/>
            <a:ext cx="856868" cy="68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706766" y="3579713"/>
            <a:ext cx="3725331" cy="954107"/>
          </a:xfrm>
          <a:prstGeom prst="rect">
            <a:avLst/>
          </a:prstGeom>
          <a:noFill/>
        </p:spPr>
        <p:txBody>
          <a:bodyPr wrap="square" rtlCol="0">
            <a:spAutoFit/>
          </a:bodyPr>
          <a:lstStyle/>
          <a:p>
            <a:r>
              <a:rPr lang="en-US" sz="2800" dirty="0" err="1"/>
              <a:t>IC</a:t>
            </a:r>
            <a:r>
              <a:rPr lang="en-US" sz="2800" baseline="30000" dirty="0" err="1"/>
              <a:t>mark</a:t>
            </a:r>
            <a:r>
              <a:rPr lang="en-US" sz="2800" dirty="0"/>
              <a:t>  </a:t>
            </a:r>
            <a:r>
              <a:rPr lang="el-GR" sz="2800" i="1" dirty="0"/>
              <a:t>φ </a:t>
            </a:r>
            <a:r>
              <a:rPr lang="el-GR" sz="2800" dirty="0"/>
              <a:t>≥</a:t>
            </a:r>
            <a:r>
              <a:rPr lang="en-US" sz="2800" i="1" dirty="0"/>
              <a:t> </a:t>
            </a:r>
            <a:r>
              <a:rPr lang="en-US" sz="2800" dirty="0"/>
              <a:t>t</a:t>
            </a:r>
            <a:r>
              <a:rPr lang="en-US" sz="2800" baseline="-25000" dirty="0"/>
              <a:t>m</a:t>
            </a:r>
            <a:r>
              <a:rPr lang="en-US" sz="2800" dirty="0"/>
              <a:t>/(f+</a:t>
            </a:r>
            <a:r>
              <a:rPr lang="el-GR" sz="2800" i="1" dirty="0"/>
              <a:t>ψ</a:t>
            </a:r>
            <a:r>
              <a:rPr lang="en-US" sz="2800" dirty="0" err="1"/>
              <a:t>qV</a:t>
            </a:r>
            <a:r>
              <a:rPr lang="en-US" sz="2800" dirty="0"/>
              <a:t>)</a:t>
            </a:r>
          </a:p>
          <a:p>
            <a:endParaRPr lang="en-US" sz="2800" dirty="0"/>
          </a:p>
        </p:txBody>
      </p:sp>
      <p:cxnSp>
        <p:nvCxnSpPr>
          <p:cNvPr id="22" name="Straight Arrow Connector 21"/>
          <p:cNvCxnSpPr/>
          <p:nvPr/>
        </p:nvCxnSpPr>
        <p:spPr>
          <a:xfrm flipH="1">
            <a:off x="4551425" y="4059920"/>
            <a:ext cx="641677" cy="744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8987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People and Communities</a:t>
            </a:r>
          </a:p>
        </p:txBody>
      </p:sp>
      <p:sp>
        <p:nvSpPr>
          <p:cNvPr id="5" name="Rectangle 2"/>
          <p:cNvSpPr txBox="1">
            <a:spLocks/>
          </p:cNvSpPr>
          <p:nvPr/>
        </p:nvSpPr>
        <p:spPr bwMode="auto">
          <a:xfrm>
            <a:off x="0" y="1294191"/>
            <a:ext cx="9059333" cy="53557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 typeface="Arial" pitchFamily="34" charset="0"/>
              <a:buChar char="•"/>
              <a:defRPr/>
            </a:pPr>
            <a:r>
              <a:rPr lang="en-US" sz="3600" dirty="0">
                <a:cs typeface="Arial" charset="0"/>
              </a:rPr>
              <a:t>Large population split into many communities</a:t>
            </a:r>
          </a:p>
          <a:p>
            <a:pPr marL="342900" indent="-342900" eaLnBrk="0" hangingPunct="0">
              <a:spcBef>
                <a:spcPct val="20000"/>
              </a:spcBef>
              <a:buFont typeface="Arial" pitchFamily="34" charset="0"/>
              <a:buChar char="•"/>
              <a:defRPr/>
            </a:pPr>
            <a:endParaRPr lang="en-US" sz="3600" dirty="0">
              <a:cs typeface="Arial" charset="0"/>
            </a:endParaRPr>
          </a:p>
          <a:p>
            <a:pPr marL="342900" indent="-342900" eaLnBrk="0" hangingPunct="0">
              <a:spcBef>
                <a:spcPct val="20000"/>
              </a:spcBef>
              <a:buFont typeface="Arial" pitchFamily="34" charset="0"/>
              <a:buChar char="•"/>
              <a:defRPr/>
            </a:pPr>
            <a:r>
              <a:rPr lang="en-US" sz="3600" dirty="0">
                <a:cs typeface="Arial" charset="0"/>
              </a:rPr>
              <a:t>Communities </a:t>
            </a:r>
            <a:r>
              <a:rPr lang="en-US" sz="3600" i="1" dirty="0">
                <a:cs typeface="Arial" charset="0"/>
              </a:rPr>
              <a:t>small </a:t>
            </a:r>
            <a:r>
              <a:rPr lang="en-US" sz="3600" dirty="0">
                <a:cs typeface="Arial" charset="0"/>
              </a:rPr>
              <a:t>(100-150…): everyone knows everyone inside and quickly hears if someone does something wrong inside</a:t>
            </a:r>
          </a:p>
          <a:p>
            <a:pPr marL="342900" indent="-342900" eaLnBrk="0" hangingPunct="0">
              <a:spcBef>
                <a:spcPct val="20000"/>
              </a:spcBef>
              <a:buFont typeface="Arial" pitchFamily="34" charset="0"/>
              <a:buChar char="•"/>
              <a:defRPr/>
            </a:pPr>
            <a:endParaRPr lang="en-US" sz="3600" dirty="0">
              <a:cs typeface="Arial" charset="0"/>
            </a:endParaRPr>
          </a:p>
          <a:p>
            <a:pPr marL="342900" indent="-342900" eaLnBrk="0" hangingPunct="0">
              <a:spcBef>
                <a:spcPct val="20000"/>
              </a:spcBef>
              <a:buFont typeface="Arial" pitchFamily="34" charset="0"/>
              <a:buChar char="•"/>
              <a:defRPr/>
            </a:pPr>
            <a:r>
              <a:rPr lang="en-US" sz="3600" dirty="0">
                <a:cs typeface="Arial" charset="0"/>
              </a:rPr>
              <a:t>Population is </a:t>
            </a:r>
            <a:r>
              <a:rPr lang="en-US" sz="3600" i="1" dirty="0">
                <a:cs typeface="Arial" charset="0"/>
              </a:rPr>
              <a:t>large</a:t>
            </a:r>
            <a:r>
              <a:rPr lang="en-US" sz="3600" dirty="0">
                <a:cs typeface="Arial" charset="0"/>
              </a:rPr>
              <a:t> and anonymous: impossible to track other people’s pasts</a:t>
            </a:r>
            <a:endParaRPr lang="en-US" sz="3600" dirty="0"/>
          </a:p>
          <a:p>
            <a:pPr eaLnBrk="0" hangingPunct="0">
              <a:spcBef>
                <a:spcPct val="20000"/>
              </a:spcBef>
              <a:defRPr/>
            </a:pPr>
            <a:endParaRPr lang="en-US" sz="3600" baseline="-25000" dirty="0"/>
          </a:p>
          <a:p>
            <a:pPr marL="342900" indent="-342900" eaLnBrk="0" hangingPunct="0">
              <a:spcBef>
                <a:spcPct val="20000"/>
              </a:spcBef>
              <a:buFont typeface="Arial" pitchFamily="34" charset="0"/>
              <a:buChar char="•"/>
              <a:defRPr/>
            </a:pPr>
            <a:endParaRPr lang="en-US" sz="3600" dirty="0">
              <a:latin typeface="+mn-lt"/>
              <a:cs typeface="Arial" charset="0"/>
            </a:endParaRPr>
          </a:p>
          <a:p>
            <a:pPr marL="34290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50665751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Introduction</a:t>
            </a:r>
          </a:p>
        </p:txBody>
      </p:sp>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Why have both formal and informal enforcement of contracts ?</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latin typeface="+mn-lt"/>
                <a:cs typeface="Arial" charset="0"/>
              </a:rPr>
              <a:t>Beyond contract incompleteness and fixed costs?</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latin typeface="+mn-lt"/>
                <a:cs typeface="Arial" charset="0"/>
              </a:rPr>
              <a:t>Do incentives </a:t>
            </a:r>
            <a:r>
              <a:rPr lang="en-US" sz="3600" i="1" dirty="0">
                <a:latin typeface="+mn-lt"/>
                <a:cs typeface="Arial" charset="0"/>
              </a:rPr>
              <a:t>interact</a:t>
            </a:r>
            <a:r>
              <a:rPr lang="en-US" sz="3600" dirty="0">
                <a:latin typeface="+mn-lt"/>
                <a:cs typeface="Arial" charset="0"/>
              </a:rPr>
              <a:t>?</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08047542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normAutofit/>
          </a:bodyPr>
          <a:lstStyle/>
          <a:p>
            <a:pPr algn="ctr" eaLnBrk="1" hangingPunct="1"/>
            <a:r>
              <a:rPr lang="en-US" sz="4000" b="1" dirty="0">
                <a:latin typeface="+mn-lt"/>
              </a:rPr>
              <a:t>Religion/Supernatural Beliefs</a:t>
            </a:r>
          </a:p>
        </p:txBody>
      </p:sp>
      <p:sp>
        <p:nvSpPr>
          <p:cNvPr id="5" name="Rectangle 2"/>
          <p:cNvSpPr txBox="1">
            <a:spLocks/>
          </p:cNvSpPr>
          <p:nvPr/>
        </p:nvSpPr>
        <p:spPr bwMode="auto">
          <a:xfrm>
            <a:off x="0" y="106680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a:latin typeface="+mn-lt"/>
                <a:cs typeface="Arial" charset="0"/>
              </a:rPr>
              <a:t>Afterlife, guilt, shame,…</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latin typeface="+mn-lt"/>
                <a:cs typeface="Arial" charset="0"/>
              </a:rPr>
              <a:t>Buttresses incentives: a separate cost to `cheating’</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cs typeface="Arial" charset="0"/>
              </a:rPr>
              <a:t>Enhances policing and community interactions</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cs typeface="Arial" charset="0"/>
              </a:rPr>
              <a:t>Changes their complementarity </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271068784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Corruption</a:t>
            </a:r>
          </a:p>
        </p:txBody>
      </p:sp>
      <p:sp>
        <p:nvSpPr>
          <p:cNvPr id="5" name="Rectangle 2"/>
          <p:cNvSpPr txBox="1">
            <a:spLocks/>
          </p:cNvSpPr>
          <p:nvPr/>
        </p:nvSpPr>
        <p:spPr bwMode="auto">
          <a:xfrm>
            <a:off x="-1" y="1263570"/>
            <a:ext cx="9676435"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200" dirty="0">
                <a:latin typeface="+mn-lt"/>
                <a:cs typeface="Arial" charset="0"/>
              </a:rPr>
              <a:t>Lowers rate of enforcement</a:t>
            </a:r>
          </a:p>
          <a:p>
            <a:pPr marL="342900" lvl="0" indent="-342900" eaLnBrk="0" hangingPunct="0">
              <a:spcBef>
                <a:spcPct val="20000"/>
              </a:spcBef>
              <a:buFont typeface="Arial" pitchFamily="34" charset="0"/>
              <a:buChar char="•"/>
              <a:defRPr/>
            </a:pPr>
            <a:endParaRPr lang="en-US" sz="3200" dirty="0">
              <a:cs typeface="Arial" charset="0"/>
            </a:endParaRPr>
          </a:p>
          <a:p>
            <a:pPr marL="342900" lvl="0" indent="-342900" eaLnBrk="0" hangingPunct="0">
              <a:spcBef>
                <a:spcPct val="20000"/>
              </a:spcBef>
              <a:buFont typeface="Arial" pitchFamily="34" charset="0"/>
              <a:buChar char="•"/>
              <a:defRPr/>
            </a:pPr>
            <a:r>
              <a:rPr lang="en-US" sz="3200" dirty="0">
                <a:latin typeface="+mn-lt"/>
                <a:cs typeface="Arial" charset="0"/>
              </a:rPr>
              <a:t>Leads to false arrests</a:t>
            </a:r>
          </a:p>
          <a:p>
            <a:pPr marL="342900" lvl="0" indent="-342900" eaLnBrk="0" hangingPunct="0">
              <a:spcBef>
                <a:spcPct val="20000"/>
              </a:spcBef>
              <a:buFont typeface="Arial" pitchFamily="34" charset="0"/>
              <a:buChar char="•"/>
              <a:defRPr/>
            </a:pPr>
            <a:endParaRPr lang="en-US" sz="3200" dirty="0">
              <a:cs typeface="Arial" charset="0"/>
            </a:endParaRPr>
          </a:p>
          <a:p>
            <a:pPr marL="342900" lvl="0" indent="-342900" eaLnBrk="0" hangingPunct="0">
              <a:spcBef>
                <a:spcPct val="20000"/>
              </a:spcBef>
              <a:buFont typeface="Arial" pitchFamily="34" charset="0"/>
              <a:buChar char="•"/>
              <a:defRPr/>
            </a:pPr>
            <a:r>
              <a:rPr lang="en-US" sz="3200" dirty="0">
                <a:latin typeface="+mn-lt"/>
                <a:cs typeface="Arial" charset="0"/>
              </a:rPr>
              <a:t>Noise:  lose faith in policing, don’t ostracize convicts</a:t>
            </a:r>
          </a:p>
          <a:p>
            <a:pPr marL="342900" lvl="0" indent="-342900" eaLnBrk="0" hangingPunct="0">
              <a:spcBef>
                <a:spcPct val="20000"/>
              </a:spcBef>
              <a:buFont typeface="Arial" pitchFamily="34" charset="0"/>
              <a:buChar char="•"/>
              <a:defRPr/>
            </a:pPr>
            <a:endParaRPr lang="en-US" sz="3200" dirty="0">
              <a:cs typeface="Arial" charset="0"/>
            </a:endParaRPr>
          </a:p>
          <a:p>
            <a:pPr marL="342900" lvl="0" indent="-342900" eaLnBrk="0" hangingPunct="0">
              <a:spcBef>
                <a:spcPct val="20000"/>
              </a:spcBef>
              <a:buFont typeface="Arial" pitchFamily="34" charset="0"/>
              <a:buChar char="•"/>
              <a:defRPr/>
            </a:pPr>
            <a:r>
              <a:rPr lang="en-US" sz="3200" dirty="0">
                <a:cs typeface="Arial" charset="0"/>
              </a:rPr>
              <a:t>Small increase corruption, erases complementarity</a:t>
            </a: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indent="-342900" eaLnBrk="0" hangingPunct="0">
              <a:spcBef>
                <a:spcPct val="20000"/>
              </a:spcBef>
              <a:buFont typeface="Arial" pitchFamily="34" charset="0"/>
              <a:buChar char="•"/>
              <a:defRPr/>
            </a:pPr>
            <a:r>
              <a:rPr lang="en-US" sz="3200" i="1" dirty="0">
                <a:cs typeface="Arial" charset="0"/>
              </a:rPr>
              <a:t>Discontinuous Drop in welfare</a:t>
            </a: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419079508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8948" name="Rectangle 2"/>
          <p:cNvSpPr>
            <a:spLocks noGrp="1" noChangeArrowheads="1"/>
          </p:cNvSpPr>
          <p:nvPr>
            <p:ph type="title"/>
          </p:nvPr>
        </p:nvSpPr>
        <p:spPr>
          <a:xfrm>
            <a:off x="617838" y="86497"/>
            <a:ext cx="6369934" cy="620870"/>
          </a:xfrm>
          <a:noFill/>
          <a:ln>
            <a:solidFill>
              <a:srgbClr val="0000FF"/>
            </a:solidFill>
          </a:ln>
        </p:spPr>
        <p:txBody>
          <a:bodyPr>
            <a:normAutofit fontScale="90000"/>
          </a:bodyPr>
          <a:lstStyle/>
          <a:p>
            <a:pPr algn="ctr" eaLnBrk="1" hangingPunct="1"/>
            <a:r>
              <a:rPr lang="en-US" sz="4000" b="1" dirty="0">
                <a:latin typeface="+mn-lt"/>
              </a:rPr>
              <a:t>Literature</a:t>
            </a:r>
          </a:p>
        </p:txBody>
      </p:sp>
      <p:sp>
        <p:nvSpPr>
          <p:cNvPr id="5" name="Rectangle 2"/>
          <p:cNvSpPr txBox="1">
            <a:spLocks/>
          </p:cNvSpPr>
          <p:nvPr/>
        </p:nvSpPr>
        <p:spPr bwMode="auto">
          <a:xfrm>
            <a:off x="0" y="886528"/>
            <a:ext cx="8968741" cy="59181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000" dirty="0">
                <a:cs typeface="Arial" charset="0"/>
              </a:rPr>
              <a:t>Community/Reputations can help enforce cooperation: Coleman88, Ostrom90, Kandori92, Greif93, Fearon-Laitin96, Casari07, Mokyr08, Spagnola99, Ellickson09, Acemoglu-Jackson17… </a:t>
            </a:r>
          </a:p>
          <a:p>
            <a:pPr marL="342900" lvl="0" indent="-342900" eaLnBrk="0" hangingPunct="0">
              <a:spcBef>
                <a:spcPct val="20000"/>
              </a:spcBef>
              <a:buFont typeface="Arial" pitchFamily="34" charset="0"/>
              <a:buChar char="•"/>
              <a:defRPr/>
            </a:pPr>
            <a:r>
              <a:rPr lang="en-US" sz="2000" dirty="0">
                <a:cs typeface="Arial" charset="0"/>
              </a:rPr>
              <a:t>Ostracism provides incentives: Ardener64, Besley-Coate-Loury93, Anderson-Baland-Moene09, Jackson-Rodriguez-Tan12, Ali-Miller16…</a:t>
            </a:r>
          </a:p>
          <a:p>
            <a:pPr marL="342900" lvl="0" indent="-342900" eaLnBrk="0" hangingPunct="0">
              <a:spcBef>
                <a:spcPct val="20000"/>
              </a:spcBef>
              <a:buFont typeface="Arial" pitchFamily="34" charset="0"/>
              <a:buChar char="•"/>
              <a:defRPr/>
            </a:pPr>
            <a:r>
              <a:rPr lang="en-US" sz="2000" dirty="0">
                <a:cs typeface="Arial" charset="0"/>
              </a:rPr>
              <a:t>Community only works to scale: </a:t>
            </a:r>
            <a:r>
              <a:rPr lang="en-US" sz="2000" b="1" dirty="0">
                <a:cs typeface="Arial" charset="0"/>
              </a:rPr>
              <a:t>Dixit03ab</a:t>
            </a:r>
            <a:r>
              <a:rPr lang="en-US" sz="2000" dirty="0">
                <a:cs typeface="Arial" charset="0"/>
              </a:rPr>
              <a:t>, Greif-Tabellini10,17</a:t>
            </a:r>
          </a:p>
          <a:p>
            <a:pPr marL="342900" lvl="0" indent="-342900" eaLnBrk="0" hangingPunct="0">
              <a:spcBef>
                <a:spcPct val="20000"/>
              </a:spcBef>
              <a:buFont typeface="Arial" pitchFamily="34" charset="0"/>
              <a:buChar char="•"/>
              <a:defRPr/>
            </a:pPr>
            <a:r>
              <a:rPr lang="en-US" sz="2000" dirty="0">
                <a:cs typeface="Arial" charset="0"/>
              </a:rPr>
              <a:t>Market/State functioning depends on circumstances/history:      Acemoglu-Johnson-Robinson01, Persson02, Tabellini10, Besley-Persson11, Acemoglu-Robinson12,17 …</a:t>
            </a:r>
          </a:p>
          <a:p>
            <a:pPr marL="342900" lvl="0" indent="-342900" eaLnBrk="0" hangingPunct="0">
              <a:spcBef>
                <a:spcPct val="20000"/>
              </a:spcBef>
              <a:buFont typeface="Arial" pitchFamily="34" charset="0"/>
              <a:buChar char="•"/>
              <a:defRPr/>
            </a:pPr>
            <a:r>
              <a:rPr lang="en-US" sz="2000" dirty="0">
                <a:cs typeface="Arial" charset="0"/>
              </a:rPr>
              <a:t>Co-existence Markets/Informal exchange: Kranton96, Putnam00, BCDJ18</a:t>
            </a:r>
          </a:p>
          <a:p>
            <a:pPr marL="342900" lvl="0" indent="-342900" eaLnBrk="0" hangingPunct="0">
              <a:spcBef>
                <a:spcPct val="20000"/>
              </a:spcBef>
              <a:buFont typeface="Arial" pitchFamily="34" charset="0"/>
              <a:buChar char="•"/>
              <a:defRPr/>
            </a:pPr>
            <a:r>
              <a:rPr lang="en-US" sz="2000" dirty="0">
                <a:cs typeface="Arial" charset="0"/>
              </a:rPr>
              <a:t>Formal/Informal complementarity with uncertainty: Macleod-Malcomson89, Poppo-Zenger02, Lazzarini-Miller-Zenger04..</a:t>
            </a:r>
          </a:p>
          <a:p>
            <a:pPr marL="342900" lvl="0" indent="-342900" eaLnBrk="0" hangingPunct="0">
              <a:spcBef>
                <a:spcPct val="20000"/>
              </a:spcBef>
              <a:buFont typeface="Arial" pitchFamily="34" charset="0"/>
              <a:buChar char="•"/>
              <a:defRPr/>
            </a:pPr>
            <a:r>
              <a:rPr lang="en-US" sz="2000" dirty="0">
                <a:cs typeface="Arial" charset="0"/>
              </a:rPr>
              <a:t>Religion can facilitate cooperation:  Atkinson-Bourrat11, Levy-Razin12…</a:t>
            </a:r>
          </a:p>
          <a:p>
            <a:pPr marL="342900" indent="-342900" eaLnBrk="0" hangingPunct="0">
              <a:spcBef>
                <a:spcPct val="20000"/>
              </a:spcBef>
              <a:buFont typeface="Arial" pitchFamily="34" charset="0"/>
              <a:buChar char="•"/>
              <a:defRPr/>
            </a:pPr>
            <a:r>
              <a:rPr lang="en-US" sz="2000" dirty="0">
                <a:cs typeface="Arial" charset="0"/>
              </a:rPr>
              <a:t>Beliefs in gods, moralizing after certain scale: Roes-</a:t>
            </a:r>
            <a:r>
              <a:rPr lang="en-US" sz="2000" dirty="0" err="1">
                <a:cs typeface="Arial" charset="0"/>
              </a:rPr>
              <a:t>Raymon</a:t>
            </a:r>
            <a:r>
              <a:rPr lang="en-US" sz="2000" dirty="0">
                <a:cs typeface="Arial" charset="0"/>
              </a:rPr>
              <a:t> 03, </a:t>
            </a:r>
            <a:r>
              <a:rPr lang="en-US" sz="2000" dirty="0" err="1">
                <a:cs typeface="Arial" charset="0"/>
              </a:rPr>
              <a:t>Henrich</a:t>
            </a:r>
            <a:r>
              <a:rPr lang="en-US" sz="2000" dirty="0">
                <a:cs typeface="Arial" charset="0"/>
              </a:rPr>
              <a:t> etal10, </a:t>
            </a:r>
            <a:r>
              <a:rPr lang="en-US" sz="2000" dirty="0" err="1">
                <a:cs typeface="Arial" charset="0"/>
              </a:rPr>
              <a:t>Norenzayan</a:t>
            </a:r>
            <a:r>
              <a:rPr lang="en-US" sz="2000" dirty="0">
                <a:cs typeface="Arial" charset="0"/>
              </a:rPr>
              <a:t> etal16,</a:t>
            </a:r>
          </a:p>
          <a:p>
            <a:pPr marL="342900" indent="-342900" eaLnBrk="0" hangingPunct="0">
              <a:spcBef>
                <a:spcPct val="20000"/>
              </a:spcBef>
              <a:buFont typeface="Arial" pitchFamily="34" charset="0"/>
              <a:buChar char="•"/>
              <a:defRPr/>
            </a:pPr>
            <a:r>
              <a:rPr lang="en-US" sz="2000" dirty="0">
                <a:cs typeface="Arial" charset="0"/>
              </a:rPr>
              <a:t>Guilt as motivator:  Schaumberg-Flynn18…</a:t>
            </a:r>
          </a:p>
          <a:p>
            <a:pPr marL="342900" indent="-342900" eaLnBrk="0" hangingPunct="0">
              <a:spcBef>
                <a:spcPct val="20000"/>
              </a:spcBef>
              <a:buFont typeface="Arial" pitchFamily="34" charset="0"/>
              <a:buChar char="•"/>
              <a:defRPr/>
            </a:pPr>
            <a:r>
              <a:rPr lang="en-US" sz="2000" dirty="0">
                <a:cs typeface="Arial" charset="0"/>
              </a:rPr>
              <a:t>Corrupt Community:  Sanchez delaSierra-VanDerWindt-Humphreys15…</a:t>
            </a:r>
          </a:p>
          <a:p>
            <a:pPr lvl="0" eaLnBrk="0" hangingPunct="0">
              <a:spcBef>
                <a:spcPct val="20000"/>
              </a:spcBef>
              <a:defRPr/>
            </a:pPr>
            <a:r>
              <a:rPr lang="en-US" sz="2800" dirty="0">
                <a:cs typeface="Arial" charset="0"/>
              </a:rPr>
              <a:t>   </a:t>
            </a:r>
            <a:endParaRPr lang="en-US" sz="3200" dirty="0">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06382061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Complements</a:t>
            </a:r>
          </a:p>
        </p:txBody>
      </p:sp>
      <p:sp>
        <p:nvSpPr>
          <p:cNvPr id="5" name="Rectangle 2"/>
          <p:cNvSpPr txBox="1">
            <a:spLocks/>
          </p:cNvSpPr>
          <p:nvPr/>
        </p:nvSpPr>
        <p:spPr bwMode="auto">
          <a:xfrm>
            <a:off x="0" y="1263570"/>
            <a:ext cx="938554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r>
              <a:rPr lang="en-US" sz="3600" dirty="0">
                <a:latin typeface="+mn-lt"/>
                <a:cs typeface="Arial" charset="0"/>
              </a:rPr>
              <a:t>Let  </a:t>
            </a:r>
            <a:r>
              <a:rPr lang="el-GR" sz="3600" dirty="0">
                <a:latin typeface="+mn-lt"/>
                <a:cs typeface="Arial" charset="0"/>
              </a:rPr>
              <a:t>Π</a:t>
            </a:r>
            <a:r>
              <a:rPr lang="en-US" sz="3600" dirty="0">
                <a:latin typeface="+mn-lt"/>
                <a:cs typeface="Arial" charset="0"/>
              </a:rPr>
              <a:t>(q,</a:t>
            </a:r>
            <a:r>
              <a:rPr lang="el-GR" sz="3600" i="1" dirty="0">
                <a:latin typeface="+mn-lt"/>
                <a:cs typeface="Arial" charset="0"/>
              </a:rPr>
              <a:t>φ</a:t>
            </a:r>
            <a:r>
              <a:rPr lang="en-US" sz="3600" dirty="0">
                <a:latin typeface="+mn-lt"/>
                <a:cs typeface="Arial" charset="0"/>
              </a:rPr>
              <a:t>)</a:t>
            </a:r>
            <a:r>
              <a:rPr lang="en-US" sz="3600" i="1" dirty="0">
                <a:latin typeface="+mn-lt"/>
                <a:cs typeface="Arial" charset="0"/>
              </a:rPr>
              <a:t>   </a:t>
            </a:r>
            <a:r>
              <a:rPr lang="en-US" sz="3600" dirty="0">
                <a:latin typeface="+mn-lt"/>
                <a:cs typeface="Arial" charset="0"/>
              </a:rPr>
              <a:t>be the total welfare with the best equilibrium availabl</a:t>
            </a:r>
            <a:r>
              <a:rPr lang="en-US" sz="3600" dirty="0">
                <a:cs typeface="Arial" charset="0"/>
              </a:rPr>
              <a:t>e given q,</a:t>
            </a:r>
            <a:r>
              <a:rPr lang="el-GR" sz="3600" i="1" dirty="0">
                <a:cs typeface="Arial" charset="0"/>
              </a:rPr>
              <a:t>φ</a:t>
            </a:r>
            <a:endParaRPr lang="en-US" sz="3600" dirty="0">
              <a:cs typeface="Arial" charset="0"/>
            </a:endParaRPr>
          </a:p>
          <a:p>
            <a:pPr lvl="0" eaLnBrk="0" hangingPunct="0">
              <a:spcBef>
                <a:spcPct val="20000"/>
              </a:spcBef>
              <a:defRPr/>
            </a:pPr>
            <a:endParaRPr lang="en-US" sz="3600" i="1" dirty="0">
              <a:cs typeface="Arial" charset="0"/>
            </a:endParaRPr>
          </a:p>
          <a:p>
            <a:pPr lvl="0" eaLnBrk="0" hangingPunct="0">
              <a:spcBef>
                <a:spcPct val="20000"/>
              </a:spcBef>
              <a:defRPr/>
            </a:pPr>
            <a:r>
              <a:rPr lang="en-US" sz="3600" i="1" dirty="0">
                <a:cs typeface="Arial" charset="0"/>
              </a:rPr>
              <a:t>Increasing differences </a:t>
            </a:r>
            <a:r>
              <a:rPr lang="en-US" sz="3600" dirty="0">
                <a:cs typeface="Arial" charset="0"/>
              </a:rPr>
              <a:t>for q’&lt;q,  </a:t>
            </a:r>
            <a:r>
              <a:rPr lang="el-GR" sz="3600" i="1" dirty="0">
                <a:cs typeface="Arial" charset="0"/>
              </a:rPr>
              <a:t>φ</a:t>
            </a:r>
            <a:r>
              <a:rPr lang="en-US" sz="3600" dirty="0">
                <a:cs typeface="Arial" charset="0"/>
              </a:rPr>
              <a:t>’&lt;</a:t>
            </a:r>
            <a:r>
              <a:rPr lang="el-GR" sz="3600" i="1" dirty="0">
                <a:cs typeface="Arial" charset="0"/>
              </a:rPr>
              <a:t>φ</a:t>
            </a:r>
            <a:r>
              <a:rPr lang="en-US" sz="3600" dirty="0">
                <a:cs typeface="Arial" charset="0"/>
              </a:rPr>
              <a:t> :</a:t>
            </a:r>
          </a:p>
          <a:p>
            <a:pPr lvl="0" eaLnBrk="0" hangingPunct="0">
              <a:spcBef>
                <a:spcPct val="20000"/>
              </a:spcBef>
              <a:defRPr/>
            </a:pPr>
            <a:r>
              <a:rPr lang="en-US" sz="3600" dirty="0">
                <a:cs typeface="Arial" charset="0"/>
              </a:rPr>
              <a:t>     </a:t>
            </a:r>
            <a:r>
              <a:rPr lang="el-GR" sz="3600" dirty="0">
                <a:cs typeface="Arial" charset="0"/>
              </a:rPr>
              <a:t>Π</a:t>
            </a:r>
            <a:r>
              <a:rPr lang="en-US" sz="3600" dirty="0">
                <a:cs typeface="Arial" charset="0"/>
              </a:rPr>
              <a:t>(q,</a:t>
            </a:r>
            <a:r>
              <a:rPr lang="el-GR" sz="3600" i="1" dirty="0">
                <a:cs typeface="Arial" charset="0"/>
              </a:rPr>
              <a:t>φ</a:t>
            </a:r>
            <a:r>
              <a:rPr lang="en-US" sz="3600" dirty="0">
                <a:cs typeface="Arial" charset="0"/>
              </a:rPr>
              <a:t>)  - </a:t>
            </a:r>
            <a:r>
              <a:rPr lang="el-GR" sz="3600" dirty="0">
                <a:cs typeface="Arial" charset="0"/>
              </a:rPr>
              <a:t> Π</a:t>
            </a:r>
            <a:r>
              <a:rPr lang="en-US" sz="3600" dirty="0">
                <a:cs typeface="Arial" charset="0"/>
              </a:rPr>
              <a:t>(q,</a:t>
            </a:r>
            <a:r>
              <a:rPr lang="el-GR" sz="3600" i="1" dirty="0">
                <a:cs typeface="Arial" charset="0"/>
              </a:rPr>
              <a:t>φ</a:t>
            </a:r>
            <a:r>
              <a:rPr lang="en-US" sz="3600" i="1" dirty="0">
                <a:cs typeface="Arial" charset="0"/>
              </a:rPr>
              <a:t>’</a:t>
            </a:r>
            <a:r>
              <a:rPr lang="en-US" sz="3600" dirty="0">
                <a:cs typeface="Arial" charset="0"/>
              </a:rPr>
              <a:t>)</a:t>
            </a:r>
            <a:r>
              <a:rPr lang="el-GR" sz="3600" dirty="0">
                <a:cs typeface="Arial" charset="0"/>
              </a:rPr>
              <a:t> </a:t>
            </a:r>
            <a:r>
              <a:rPr lang="en-US" sz="3600" dirty="0">
                <a:cs typeface="Arial" charset="0"/>
              </a:rPr>
              <a:t>   &gt;   </a:t>
            </a:r>
            <a:r>
              <a:rPr lang="el-GR" sz="3600" dirty="0">
                <a:cs typeface="Arial" charset="0"/>
              </a:rPr>
              <a:t>Π</a:t>
            </a:r>
            <a:r>
              <a:rPr lang="en-US" sz="3600" dirty="0">
                <a:cs typeface="Arial" charset="0"/>
              </a:rPr>
              <a:t>(q’,</a:t>
            </a:r>
            <a:r>
              <a:rPr lang="el-GR" sz="3600" i="1" dirty="0">
                <a:cs typeface="Arial" charset="0"/>
              </a:rPr>
              <a:t>φ</a:t>
            </a:r>
            <a:r>
              <a:rPr lang="en-US" sz="3600" dirty="0">
                <a:cs typeface="Arial" charset="0"/>
              </a:rPr>
              <a:t>)</a:t>
            </a:r>
            <a:r>
              <a:rPr lang="el-GR" sz="3600" dirty="0">
                <a:cs typeface="Arial" charset="0"/>
              </a:rPr>
              <a:t> </a:t>
            </a:r>
            <a:r>
              <a:rPr lang="en-US" sz="3600" dirty="0">
                <a:cs typeface="Arial" charset="0"/>
              </a:rPr>
              <a:t> -  </a:t>
            </a:r>
            <a:r>
              <a:rPr lang="el-GR" sz="3600" dirty="0">
                <a:cs typeface="Arial" charset="0"/>
              </a:rPr>
              <a:t>Π</a:t>
            </a:r>
            <a:r>
              <a:rPr lang="en-US" sz="3600" dirty="0">
                <a:cs typeface="Arial" charset="0"/>
              </a:rPr>
              <a:t>(q’,</a:t>
            </a:r>
            <a:r>
              <a:rPr lang="el-GR" sz="3600" i="1" dirty="0">
                <a:cs typeface="Arial" charset="0"/>
              </a:rPr>
              <a:t>φ</a:t>
            </a:r>
            <a:r>
              <a:rPr lang="en-US" sz="3600" i="1" dirty="0">
                <a:cs typeface="Arial" charset="0"/>
              </a:rPr>
              <a:t>’</a:t>
            </a:r>
            <a:r>
              <a:rPr lang="en-US" sz="3600" dirty="0">
                <a:cs typeface="Arial" charset="0"/>
              </a:rPr>
              <a:t>)</a:t>
            </a:r>
          </a:p>
          <a:p>
            <a:pPr lvl="0" eaLnBrk="0" hangingPunct="0">
              <a:spcBef>
                <a:spcPct val="20000"/>
              </a:spcBef>
              <a:defRPr/>
            </a:pPr>
            <a:endParaRPr lang="en-US" sz="3600" i="1" dirty="0">
              <a:cs typeface="Arial" charset="0"/>
            </a:endParaRPr>
          </a:p>
          <a:p>
            <a:pPr lvl="0" eaLnBrk="0" hangingPunct="0">
              <a:spcBef>
                <a:spcPct val="20000"/>
              </a:spcBef>
              <a:defRPr/>
            </a:pPr>
            <a:r>
              <a:rPr lang="en-US" sz="3600" i="1" dirty="0">
                <a:cs typeface="Arial" charset="0"/>
              </a:rPr>
              <a:t>Policing is more effective w greater community</a:t>
            </a:r>
          </a:p>
          <a:p>
            <a:pPr lvl="0" eaLnBrk="0" hangingPunct="0">
              <a:spcBef>
                <a:spcPct val="20000"/>
              </a:spcBef>
              <a:defRPr/>
            </a:pPr>
            <a:endParaRPr lang="en-US" sz="3600" i="1" dirty="0">
              <a:latin typeface="+mn-lt"/>
              <a:cs typeface="Arial" charset="0"/>
            </a:endParaRPr>
          </a:p>
          <a:p>
            <a:pPr lvl="0" eaLnBrk="0" hangingPunct="0">
              <a:spcBef>
                <a:spcPct val="20000"/>
              </a:spcBef>
              <a:defRPr/>
            </a:pPr>
            <a:r>
              <a:rPr lang="en-US" sz="3600" i="1" dirty="0">
                <a:cs typeface="Arial" charset="0"/>
              </a:rPr>
              <a:t>     </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37292099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Complements</a:t>
            </a:r>
          </a:p>
        </p:txBody>
      </p:sp>
      <p:sp>
        <p:nvSpPr>
          <p:cNvPr id="5" name="Rectangle 2"/>
          <p:cNvSpPr txBox="1">
            <a:spLocks/>
          </p:cNvSpPr>
          <p:nvPr/>
        </p:nvSpPr>
        <p:spPr bwMode="auto">
          <a:xfrm>
            <a:off x="0" y="1263570"/>
            <a:ext cx="938554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spcBef>
                <a:spcPct val="20000"/>
              </a:spcBef>
              <a:defRPr/>
            </a:pPr>
            <a:endParaRPr lang="en-US" sz="3600" i="1" dirty="0">
              <a:cs typeface="Arial" charset="0"/>
            </a:endParaRPr>
          </a:p>
          <a:p>
            <a:pPr lvl="0" eaLnBrk="0" hangingPunct="0">
              <a:spcBef>
                <a:spcPct val="20000"/>
              </a:spcBef>
              <a:defRPr/>
            </a:pPr>
            <a:r>
              <a:rPr lang="en-US" sz="3600" dirty="0">
                <a:cs typeface="Arial" charset="0"/>
              </a:rPr>
              <a:t>Policing and community are </a:t>
            </a:r>
            <a:r>
              <a:rPr lang="en-US" sz="3600" i="1" dirty="0">
                <a:cs typeface="Arial" charset="0"/>
              </a:rPr>
              <a:t>complements at </a:t>
            </a:r>
            <a:r>
              <a:rPr lang="en-US" sz="3600" dirty="0">
                <a:cs typeface="Arial" charset="0"/>
              </a:rPr>
              <a:t>(q,</a:t>
            </a:r>
            <a:r>
              <a:rPr lang="el-GR" sz="3600" i="1" dirty="0">
                <a:cs typeface="Arial" charset="0"/>
              </a:rPr>
              <a:t>φ</a:t>
            </a:r>
            <a:r>
              <a:rPr lang="en-US" sz="3600" dirty="0">
                <a:cs typeface="Arial" charset="0"/>
              </a:rPr>
              <a:t>)  if for all q’&lt;q,  </a:t>
            </a:r>
            <a:r>
              <a:rPr lang="el-GR" sz="3600" i="1" dirty="0">
                <a:cs typeface="Arial" charset="0"/>
              </a:rPr>
              <a:t>φ</a:t>
            </a:r>
            <a:r>
              <a:rPr lang="en-US" sz="3600" dirty="0">
                <a:cs typeface="Arial" charset="0"/>
              </a:rPr>
              <a:t>’&lt;</a:t>
            </a:r>
            <a:r>
              <a:rPr lang="el-GR" sz="3600" i="1" dirty="0">
                <a:cs typeface="Arial" charset="0"/>
              </a:rPr>
              <a:t>φ</a:t>
            </a:r>
            <a:r>
              <a:rPr lang="en-US" sz="3600" i="1" dirty="0">
                <a:cs typeface="Arial" charset="0"/>
              </a:rPr>
              <a:t>;  </a:t>
            </a:r>
            <a:r>
              <a:rPr lang="en-US" sz="3600" dirty="0">
                <a:cs typeface="Arial" charset="0"/>
              </a:rPr>
              <a:t>q&lt;q’,  </a:t>
            </a:r>
            <a:r>
              <a:rPr lang="el-GR" sz="3600" i="1" dirty="0">
                <a:cs typeface="Arial" charset="0"/>
              </a:rPr>
              <a:t>φ</a:t>
            </a:r>
            <a:r>
              <a:rPr lang="en-US" sz="3600" dirty="0">
                <a:cs typeface="Arial" charset="0"/>
              </a:rPr>
              <a:t>&lt;</a:t>
            </a:r>
            <a:r>
              <a:rPr lang="el-GR" sz="3600" i="1" dirty="0">
                <a:cs typeface="Arial" charset="0"/>
              </a:rPr>
              <a:t>φ</a:t>
            </a:r>
            <a:r>
              <a:rPr lang="en-US" sz="3600" i="1" dirty="0">
                <a:cs typeface="Arial" charset="0"/>
              </a:rPr>
              <a:t>’</a:t>
            </a:r>
            <a:r>
              <a:rPr lang="en-US" sz="3600" dirty="0">
                <a:cs typeface="Arial" charset="0"/>
              </a:rPr>
              <a:t>:</a:t>
            </a:r>
          </a:p>
          <a:p>
            <a:pPr lvl="0" eaLnBrk="0" hangingPunct="0">
              <a:spcBef>
                <a:spcPct val="20000"/>
              </a:spcBef>
              <a:defRPr/>
            </a:pPr>
            <a:r>
              <a:rPr lang="en-US" sz="3600" dirty="0">
                <a:cs typeface="Arial" charset="0"/>
              </a:rPr>
              <a:t>     weak increasing differences</a:t>
            </a:r>
          </a:p>
          <a:p>
            <a:pPr lvl="0" eaLnBrk="0" hangingPunct="0">
              <a:spcBef>
                <a:spcPct val="20000"/>
              </a:spcBef>
              <a:defRPr/>
            </a:pPr>
            <a:r>
              <a:rPr lang="en-US" sz="3600" dirty="0">
                <a:cs typeface="Arial" charset="0"/>
              </a:rPr>
              <a:t>     some strict in all neighborhoods</a:t>
            </a:r>
          </a:p>
          <a:p>
            <a:pPr lvl="0" eaLnBrk="0" hangingPunct="0">
              <a:spcBef>
                <a:spcPct val="20000"/>
              </a:spcBef>
              <a:defRPr/>
            </a:pPr>
            <a:endParaRPr lang="en-US" sz="3600" i="1" dirty="0">
              <a:cs typeface="Arial" charset="0"/>
            </a:endParaRPr>
          </a:p>
          <a:p>
            <a:pPr lvl="0" eaLnBrk="0" hangingPunct="0">
              <a:spcBef>
                <a:spcPct val="20000"/>
              </a:spcBef>
              <a:defRPr/>
            </a:pPr>
            <a:endParaRPr lang="en-US" sz="3600" i="1" dirty="0">
              <a:latin typeface="+mn-lt"/>
              <a:cs typeface="Arial" charset="0"/>
            </a:endParaRPr>
          </a:p>
          <a:p>
            <a:pPr lvl="0" eaLnBrk="0" hangingPunct="0">
              <a:spcBef>
                <a:spcPct val="20000"/>
              </a:spcBef>
              <a:defRPr/>
            </a:pPr>
            <a:r>
              <a:rPr lang="en-US" sz="3600" i="1" dirty="0">
                <a:cs typeface="Arial" charset="0"/>
              </a:rPr>
              <a:t>     </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428090804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529087"/>
          </a:xfrm>
          <a:noFill/>
          <a:ln>
            <a:solidFill>
              <a:srgbClr val="0000FF"/>
            </a:solidFill>
          </a:ln>
        </p:spPr>
        <p:txBody>
          <a:bodyPr>
            <a:normAutofit fontScale="90000"/>
          </a:bodyPr>
          <a:lstStyle/>
          <a:p>
            <a:pPr algn="ctr" eaLnBrk="1" hangingPunct="1"/>
            <a:r>
              <a:rPr lang="en-US" sz="4000" b="1" dirty="0">
                <a:latin typeface="+mn-lt"/>
              </a:rPr>
              <a:t>Proposition:  Complements</a:t>
            </a:r>
          </a:p>
        </p:txBody>
      </p:sp>
      <p:sp>
        <p:nvSpPr>
          <p:cNvPr id="5" name="Rectangle 2"/>
          <p:cNvSpPr txBox="1">
            <a:spLocks/>
          </p:cNvSpPr>
          <p:nvPr/>
        </p:nvSpPr>
        <p:spPr bwMode="auto">
          <a:xfrm>
            <a:off x="0" y="842513"/>
            <a:ext cx="9031857" cy="53783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600" dirty="0">
                <a:cs typeface="Arial" charset="0"/>
              </a:rPr>
              <a:t>Community and policing are complements whenever they are used together </a:t>
            </a:r>
            <a:r>
              <a:rPr lang="en-US" sz="3600" dirty="0">
                <a:latin typeface="+mn-lt"/>
                <a:cs typeface="Arial" charset="0"/>
              </a:rPr>
              <a:t>in an optimal equilibrium. </a:t>
            </a:r>
          </a:p>
          <a:p>
            <a:pPr eaLnBrk="0" hangingPunct="0">
              <a:spcBef>
                <a:spcPct val="20000"/>
              </a:spcBef>
              <a:defRPr/>
            </a:pPr>
            <a:endParaRPr lang="en-US" sz="3600" dirty="0">
              <a:latin typeface="+mn-lt"/>
              <a:cs typeface="Arial" charset="0"/>
            </a:endParaRPr>
          </a:p>
          <a:p>
            <a:pPr eaLnBrk="0" hangingPunct="0">
              <a:spcBef>
                <a:spcPct val="20000"/>
              </a:spcBef>
              <a:defRPr/>
            </a:pPr>
            <a:r>
              <a:rPr lang="en-US" sz="3600" dirty="0">
                <a:cs typeface="Arial" charset="0"/>
              </a:rPr>
              <a:t>Moreover, there exist 0 &lt; </a:t>
            </a:r>
            <a:r>
              <a:rPr lang="en-US" sz="3600" u="sng" dirty="0">
                <a:cs typeface="Arial" charset="0"/>
              </a:rPr>
              <a:t>c</a:t>
            </a:r>
            <a:r>
              <a:rPr lang="en-US" sz="3600" dirty="0">
                <a:cs typeface="Arial" charset="0"/>
              </a:rPr>
              <a:t> &lt; c̅  such that </a:t>
            </a:r>
            <a:r>
              <a:rPr lang="en-US" sz="3600" dirty="0">
                <a:latin typeface="+mn-lt"/>
                <a:cs typeface="Arial" charset="0"/>
              </a:rPr>
              <a:t>both community and policing are used between </a:t>
            </a:r>
            <a:r>
              <a:rPr lang="en-US" sz="3600" u="sng" dirty="0">
                <a:cs typeface="Arial" charset="0"/>
              </a:rPr>
              <a:t>c</a:t>
            </a:r>
            <a:r>
              <a:rPr lang="en-US" sz="3600" dirty="0">
                <a:cs typeface="Arial" charset="0"/>
              </a:rPr>
              <a:t>  and  c̅ if and only if</a:t>
            </a:r>
            <a:r>
              <a:rPr lang="en-US" sz="3600" dirty="0">
                <a:latin typeface="+mn-lt"/>
                <a:cs typeface="Arial" charset="0"/>
              </a:rPr>
              <a:t> </a:t>
            </a:r>
            <a:r>
              <a:rPr lang="el-GR" sz="3600" i="1" dirty="0">
                <a:cs typeface="Arial" charset="0"/>
              </a:rPr>
              <a:t>ψ </a:t>
            </a:r>
            <a:r>
              <a:rPr lang="en-US" sz="3600" dirty="0">
                <a:cs typeface="Arial" charset="0"/>
              </a:rPr>
              <a:t>is above some level.</a:t>
            </a:r>
            <a:r>
              <a:rPr lang="en-US" sz="3600" dirty="0">
                <a:latin typeface="+mn-lt"/>
                <a:cs typeface="Arial" charset="0"/>
              </a:rPr>
              <a:t> </a:t>
            </a:r>
          </a:p>
          <a:p>
            <a:pPr eaLnBrk="0" hangingPunct="0">
              <a:spcBef>
                <a:spcPct val="20000"/>
              </a:spcBef>
              <a:defRPr/>
            </a:pPr>
            <a:endParaRPr lang="en-US" sz="3600" dirty="0">
              <a:latin typeface="+mn-lt"/>
              <a:cs typeface="Arial" charset="0"/>
            </a:endParaRPr>
          </a:p>
          <a:p>
            <a:pPr eaLnBrk="0" hangingPunct="0">
              <a:spcBef>
                <a:spcPct val="20000"/>
              </a:spcBef>
              <a:defRPr/>
            </a:pPr>
            <a:r>
              <a:rPr lang="en-US" sz="3600" dirty="0">
                <a:cs typeface="Arial" charset="0"/>
              </a:rPr>
              <a:t>In addition, </a:t>
            </a:r>
            <a:r>
              <a:rPr lang="en-US" sz="3600" u="sng" dirty="0">
                <a:cs typeface="Arial" charset="0"/>
              </a:rPr>
              <a:t>c</a:t>
            </a:r>
            <a:r>
              <a:rPr lang="en-US" sz="3600" dirty="0">
                <a:cs typeface="Arial" charset="0"/>
              </a:rPr>
              <a:t>  is strictly decreasing and c̅  is strictly increasing in </a:t>
            </a:r>
            <a:r>
              <a:rPr lang="el-GR" sz="3600" i="1" dirty="0">
                <a:cs typeface="Arial" charset="0"/>
              </a:rPr>
              <a:t>ψ</a:t>
            </a:r>
            <a:r>
              <a:rPr lang="en-US" sz="3600" i="1" dirty="0">
                <a:cs typeface="Arial" charset="0"/>
              </a:rPr>
              <a:t>.</a:t>
            </a:r>
            <a:r>
              <a:rPr lang="en-US" sz="3600" dirty="0">
                <a:cs typeface="Arial" charset="0"/>
              </a:rPr>
              <a:t> </a:t>
            </a:r>
          </a:p>
          <a:p>
            <a:pPr eaLnBrk="0" hangingPunct="0">
              <a:spcBef>
                <a:spcPct val="20000"/>
              </a:spcBef>
              <a:defRPr/>
            </a:pPr>
            <a:endParaRPr lang="en-US" sz="3600" dirty="0">
              <a:latin typeface="+mn-lt"/>
              <a:cs typeface="Arial" charset="0"/>
            </a:endParaRP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118248453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Loss of Complementarity</a:t>
            </a:r>
          </a:p>
        </p:txBody>
      </p:sp>
      <p:sp>
        <p:nvSpPr>
          <p:cNvPr id="5" name="Rectangle 2"/>
          <p:cNvSpPr txBox="1">
            <a:spLocks/>
          </p:cNvSpPr>
          <p:nvPr/>
        </p:nvSpPr>
        <p:spPr bwMode="auto">
          <a:xfrm>
            <a:off x="0" y="1263570"/>
            <a:ext cx="91440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571500" indent="-571500">
              <a:buFont typeface="Arial" panose="020B0604020202020204" pitchFamily="34" charset="0"/>
              <a:buChar char="•"/>
            </a:pPr>
            <a:r>
              <a:rPr lang="en-US" sz="3200" dirty="0"/>
              <a:t>``Black Youth Project 100’’ worked to undo a `permanent exclusion’ policy of the NYC Housing Authority that ostracizes criminals and does not allow them to live in or visit housing projects. </a:t>
            </a:r>
          </a:p>
          <a:p>
            <a:pPr marL="457200" indent="-457200">
              <a:buFont typeface="Arial" panose="020B0604020202020204" pitchFamily="34" charset="0"/>
              <a:buChar char="•"/>
            </a:pPr>
            <a:endParaRPr lang="en-US" sz="3200" dirty="0"/>
          </a:p>
          <a:p>
            <a:pPr marL="457200" indent="-457200">
              <a:buFont typeface="Arial" panose="020B0604020202020204" pitchFamily="34" charset="0"/>
              <a:buChar char="•"/>
            </a:pPr>
            <a:r>
              <a:rPr lang="en-US" sz="3200" dirty="0"/>
              <a:t>Activists in Chicago worked to eliminate the city's gang database, arguing that criteria for inclusion were vague</a:t>
            </a:r>
          </a:p>
          <a:p>
            <a:pPr marL="457200" indent="-457200">
              <a:buFont typeface="Arial" panose="020B0604020202020204" pitchFamily="34" charset="0"/>
              <a:buChar char="•"/>
            </a:pPr>
            <a:endParaRPr lang="en-US" sz="3200" dirty="0">
              <a:latin typeface="+mn-lt"/>
              <a:cs typeface="Arial" charset="0"/>
            </a:endParaRPr>
          </a:p>
          <a:p>
            <a:pPr marL="457200" indent="-457200">
              <a:buFont typeface="Arial" panose="020B0604020202020204" pitchFamily="34" charset="0"/>
              <a:buChar char="•"/>
            </a:pPr>
            <a:r>
              <a:rPr lang="en-US" sz="3200" dirty="0">
                <a:cs typeface="Arial" charset="0"/>
              </a:rPr>
              <a:t>…</a:t>
            </a: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403549465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a:xfrm>
            <a:off x="8001000" y="5486400"/>
            <a:ext cx="762000" cy="685800"/>
          </a:xfrm>
          <a:prstGeom prst="rect">
            <a:avLst/>
          </a:prstGeom>
        </p:spPr>
        <p:txBody>
          <a:bodyPr vert="horz" lIns="91440" tIns="45720" rIns="91440" bIns="45720" rtlCol="0">
            <a:normAutofit/>
          </a:bodyPr>
          <a:lstStyle/>
          <a:p>
            <a:pPr marL="342900" lvl="0" indent="-342900">
              <a:spcBef>
                <a:spcPct val="20000"/>
              </a:spcBef>
              <a:defRPr/>
            </a:pPr>
            <a:r>
              <a:rPr lang="en-US" sz="2800" dirty="0">
                <a:latin typeface="+mn-lt"/>
                <a:sym typeface="Mathematica1"/>
              </a:rPr>
              <a:t>q</a:t>
            </a:r>
            <a:endParaRPr kumimoji="0" lang="en-US" sz="2800" b="0" i="0" u="none" strike="noStrike" kern="1200" cap="none" spc="0" normalizeH="0" baseline="0" noProof="0" dirty="0">
              <a:ln>
                <a:noFill/>
              </a:ln>
              <a:solidFill>
                <a:schemeClr val="tx1"/>
              </a:solidFill>
              <a:effectLst/>
              <a:uLnTx/>
              <a:uFillTx/>
              <a:latin typeface="+mn-lt"/>
            </a:endParaRPr>
          </a:p>
        </p:txBody>
      </p: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26177" y="-81621"/>
            <a:ext cx="418704" cy="523220"/>
          </a:xfrm>
          <a:prstGeom prst="rect">
            <a:avLst/>
          </a:prstGeom>
          <a:noFill/>
        </p:spPr>
        <p:txBody>
          <a:bodyPr wrap="none" rtlCol="0">
            <a:spAutoFit/>
          </a:bodyPr>
          <a:lstStyle/>
          <a:p>
            <a:r>
              <a:rPr lang="el-GR" sz="2800" i="1" dirty="0">
                <a:latin typeface="+mn-lt"/>
              </a:rPr>
              <a:t>φ</a:t>
            </a:r>
            <a:endParaRPr lang="en-US" sz="2800" i="1" dirty="0">
              <a:latin typeface="+mn-lt"/>
            </a:endParaRPr>
          </a:p>
        </p:txBody>
      </p: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7" name="Straight Arrow Connector 36"/>
          <p:cNvCxnSpPr>
            <a:endCxn id="4" idx="1"/>
          </p:cNvCxnSpPr>
          <p:nvPr/>
        </p:nvCxnSpPr>
        <p:spPr>
          <a:xfrm flipH="1">
            <a:off x="3441940" y="2999663"/>
            <a:ext cx="1409382" cy="13394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4" name="Freeform 3"/>
          <p:cNvSpPr/>
          <p:nvPr/>
        </p:nvSpPr>
        <p:spPr>
          <a:xfrm>
            <a:off x="2967487" y="3933645"/>
            <a:ext cx="3950898" cy="1233897"/>
          </a:xfrm>
          <a:custGeom>
            <a:avLst/>
            <a:gdLst>
              <a:gd name="connsiteX0" fmla="*/ 0 w 3950898"/>
              <a:gd name="connsiteY0" fmla="*/ 0 h 1233897"/>
              <a:gd name="connsiteX1" fmla="*/ 474453 w 3950898"/>
              <a:gd name="connsiteY1" fmla="*/ 405442 h 1233897"/>
              <a:gd name="connsiteX2" fmla="*/ 1121434 w 3950898"/>
              <a:gd name="connsiteY2" fmla="*/ 776378 h 1233897"/>
              <a:gd name="connsiteX3" fmla="*/ 1940943 w 3950898"/>
              <a:gd name="connsiteY3" fmla="*/ 992038 h 1233897"/>
              <a:gd name="connsiteX4" fmla="*/ 2570671 w 3950898"/>
              <a:gd name="connsiteY4" fmla="*/ 1104181 h 1233897"/>
              <a:gd name="connsiteX5" fmla="*/ 3243532 w 3950898"/>
              <a:gd name="connsiteY5" fmla="*/ 1164566 h 1233897"/>
              <a:gd name="connsiteX6" fmla="*/ 3717985 w 3950898"/>
              <a:gd name="connsiteY6" fmla="*/ 1224951 h 1233897"/>
              <a:gd name="connsiteX7" fmla="*/ 3950898 w 3950898"/>
              <a:gd name="connsiteY7" fmla="*/ 1233578 h 1233897"/>
              <a:gd name="connsiteX8" fmla="*/ 3950898 w 3950898"/>
              <a:gd name="connsiteY8" fmla="*/ 1233578 h 1233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50898" h="1233897">
                <a:moveTo>
                  <a:pt x="0" y="0"/>
                </a:moveTo>
                <a:cubicBezTo>
                  <a:pt x="143773" y="138023"/>
                  <a:pt x="287547" y="276046"/>
                  <a:pt x="474453" y="405442"/>
                </a:cubicBezTo>
                <a:cubicBezTo>
                  <a:pt x="661359" y="534838"/>
                  <a:pt x="877019" y="678612"/>
                  <a:pt x="1121434" y="776378"/>
                </a:cubicBezTo>
                <a:cubicBezTo>
                  <a:pt x="1365849" y="874144"/>
                  <a:pt x="1699404" y="937404"/>
                  <a:pt x="1940943" y="992038"/>
                </a:cubicBezTo>
                <a:cubicBezTo>
                  <a:pt x="2182483" y="1046672"/>
                  <a:pt x="2353573" y="1075426"/>
                  <a:pt x="2570671" y="1104181"/>
                </a:cubicBezTo>
                <a:cubicBezTo>
                  <a:pt x="2787769" y="1132936"/>
                  <a:pt x="3052313" y="1144438"/>
                  <a:pt x="3243532" y="1164566"/>
                </a:cubicBezTo>
                <a:cubicBezTo>
                  <a:pt x="3434751" y="1184694"/>
                  <a:pt x="3600091" y="1213449"/>
                  <a:pt x="3717985" y="1224951"/>
                </a:cubicBezTo>
                <a:cubicBezTo>
                  <a:pt x="3835879" y="1236453"/>
                  <a:pt x="3950898" y="1233578"/>
                  <a:pt x="3950898" y="1233578"/>
                </a:cubicBezTo>
                <a:lnTo>
                  <a:pt x="3950898" y="1233578"/>
                </a:lnTo>
              </a:path>
            </a:pathLst>
          </a:cu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p:cNvCxnSpPr/>
          <p:nvPr/>
        </p:nvCxnSpPr>
        <p:spPr>
          <a:xfrm>
            <a:off x="3441940" y="4192438"/>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3312543" y="4339087"/>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32554" y="382596"/>
            <a:ext cx="608737" cy="954107"/>
          </a:xfrm>
          <a:prstGeom prst="rect">
            <a:avLst/>
          </a:prstGeom>
          <a:noFill/>
        </p:spPr>
        <p:txBody>
          <a:bodyPr wrap="square" rtlCol="0">
            <a:spAutoFit/>
          </a:bodyPr>
          <a:lstStyle/>
          <a:p>
            <a:r>
              <a:rPr lang="en-US" sz="2800" dirty="0"/>
              <a:t>t</a:t>
            </a:r>
            <a:r>
              <a:rPr lang="en-US" sz="2800" baseline="-25000" dirty="0"/>
              <a:t>m</a:t>
            </a:r>
            <a:r>
              <a:rPr lang="en-US" sz="2800" dirty="0"/>
              <a:t> </a:t>
            </a:r>
          </a:p>
          <a:p>
            <a:r>
              <a:rPr lang="en-US" sz="2800" dirty="0"/>
              <a:t> f</a:t>
            </a:r>
          </a:p>
        </p:txBody>
      </p:sp>
      <p:cxnSp>
        <p:nvCxnSpPr>
          <p:cNvPr id="28" name="Straight Connector 27"/>
          <p:cNvCxnSpPr/>
          <p:nvPr/>
        </p:nvCxnSpPr>
        <p:spPr>
          <a:xfrm>
            <a:off x="923871" y="905684"/>
            <a:ext cx="22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492206" y="2045556"/>
            <a:ext cx="4172015" cy="954107"/>
          </a:xfrm>
          <a:prstGeom prst="rect">
            <a:avLst/>
          </a:prstGeom>
          <a:noFill/>
        </p:spPr>
        <p:txBody>
          <a:bodyPr wrap="square" rtlCol="0">
            <a:spAutoFit/>
          </a:bodyPr>
          <a:lstStyle/>
          <a:p>
            <a:r>
              <a:rPr lang="en-US" sz="2800" dirty="0"/>
              <a:t>Optimizing - min cost:</a:t>
            </a:r>
          </a:p>
          <a:p>
            <a:r>
              <a:rPr lang="en-US" sz="2800" dirty="0"/>
              <a:t>          q ( </a:t>
            </a:r>
            <a:r>
              <a:rPr lang="en-US" sz="2800" dirty="0" err="1"/>
              <a:t>t</a:t>
            </a:r>
            <a:r>
              <a:rPr lang="en-US" sz="2800" baseline="-25000" dirty="0" err="1"/>
              <a:t>c</a:t>
            </a:r>
            <a:r>
              <a:rPr lang="en-US" sz="2800" dirty="0"/>
              <a:t> – t</a:t>
            </a:r>
            <a:r>
              <a:rPr lang="en-US" sz="2800" baseline="-25000" dirty="0"/>
              <a:t>m</a:t>
            </a:r>
            <a:r>
              <a:rPr lang="en-US" sz="2800" dirty="0"/>
              <a:t>) + c </a:t>
            </a:r>
            <a:r>
              <a:rPr lang="el-GR" sz="2800" i="1" dirty="0"/>
              <a:t>φ</a:t>
            </a:r>
            <a:r>
              <a:rPr lang="en-US" sz="2800" dirty="0"/>
              <a:t> (1-q) </a:t>
            </a:r>
          </a:p>
        </p:txBody>
      </p:sp>
      <p:sp>
        <p:nvSpPr>
          <p:cNvPr id="24" name="TextBox 23"/>
          <p:cNvSpPr txBox="1"/>
          <p:nvPr/>
        </p:nvSpPr>
        <p:spPr>
          <a:xfrm>
            <a:off x="3516023" y="312745"/>
            <a:ext cx="4172015" cy="523220"/>
          </a:xfrm>
          <a:prstGeom prst="rect">
            <a:avLst/>
          </a:prstGeom>
          <a:noFill/>
        </p:spPr>
        <p:txBody>
          <a:bodyPr wrap="square" rtlCol="0">
            <a:spAutoFit/>
          </a:bodyPr>
          <a:lstStyle/>
          <a:p>
            <a:r>
              <a:rPr lang="en-US" sz="2800" dirty="0"/>
              <a:t>c(</a:t>
            </a:r>
            <a:r>
              <a:rPr lang="el-GR" sz="2800" i="1" dirty="0"/>
              <a:t>φ</a:t>
            </a:r>
            <a:r>
              <a:rPr lang="en-US" sz="2800" dirty="0"/>
              <a:t>,q) = c </a:t>
            </a:r>
            <a:r>
              <a:rPr lang="el-GR" sz="2800" i="1" dirty="0"/>
              <a:t>φ</a:t>
            </a:r>
            <a:r>
              <a:rPr lang="en-US" sz="2800" dirty="0"/>
              <a:t> (1-q)</a:t>
            </a:r>
          </a:p>
        </p:txBody>
      </p:sp>
      <p:sp>
        <p:nvSpPr>
          <p:cNvPr id="29" name="Freeform 28"/>
          <p:cNvSpPr/>
          <p:nvPr/>
        </p:nvSpPr>
        <p:spPr>
          <a:xfrm rot="19027333">
            <a:off x="2378216" y="1768200"/>
            <a:ext cx="1942421" cy="6126438"/>
          </a:xfrm>
          <a:custGeom>
            <a:avLst/>
            <a:gdLst>
              <a:gd name="connsiteX0" fmla="*/ 0 w 2826468"/>
              <a:gd name="connsiteY0" fmla="*/ 0 h 5454024"/>
              <a:gd name="connsiteX1" fmla="*/ 1917516 w 2826468"/>
              <a:gd name="connsiteY1" fmla="*/ 2278736 h 5454024"/>
              <a:gd name="connsiteX2" fmla="*/ 2826468 w 2826468"/>
              <a:gd name="connsiteY2" fmla="*/ 5454024 h 5454024"/>
            </a:gdLst>
            <a:ahLst/>
            <a:cxnLst>
              <a:cxn ang="0">
                <a:pos x="connsiteX0" y="connsiteY0"/>
              </a:cxn>
              <a:cxn ang="0">
                <a:pos x="connsiteX1" y="connsiteY1"/>
              </a:cxn>
              <a:cxn ang="0">
                <a:pos x="connsiteX2" y="connsiteY2"/>
              </a:cxn>
            </a:cxnLst>
            <a:rect l="l" t="t" r="r" b="b"/>
            <a:pathLst>
              <a:path w="2826468" h="5454024">
                <a:moveTo>
                  <a:pt x="0" y="0"/>
                </a:moveTo>
                <a:cubicBezTo>
                  <a:pt x="723219" y="684866"/>
                  <a:pt x="1446438" y="1369732"/>
                  <a:pt x="1917516" y="2278736"/>
                </a:cubicBezTo>
                <a:cubicBezTo>
                  <a:pt x="2388594" y="3187740"/>
                  <a:pt x="2826468" y="5454024"/>
                  <a:pt x="2826468" y="5454024"/>
                </a:cubicBezTo>
              </a:path>
            </a:pathLst>
          </a:custGeom>
          <a:ln w="38100">
            <a:solidFill>
              <a:schemeClr val="accent6"/>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33658926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Example</a:t>
            </a:r>
          </a:p>
        </p:txBody>
      </p:sp>
      <p:sp>
        <p:nvSpPr>
          <p:cNvPr id="5" name="Rectangle 2"/>
          <p:cNvSpPr txBox="1">
            <a:spLocks/>
          </p:cNvSpPr>
          <p:nvPr/>
        </p:nvSpPr>
        <p:spPr bwMode="auto">
          <a:xfrm>
            <a:off x="785004" y="1469366"/>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600" dirty="0" err="1">
                <a:latin typeface="+mn-lt"/>
                <a:cs typeface="Arial" charset="0"/>
              </a:rPr>
              <a:t>t</a:t>
            </a:r>
            <a:r>
              <a:rPr lang="en-US" sz="3600" baseline="-25000" dirty="0" err="1">
                <a:latin typeface="+mn-lt"/>
                <a:cs typeface="Arial" charset="0"/>
              </a:rPr>
              <a:t>s</a:t>
            </a:r>
            <a:r>
              <a:rPr lang="en-US" sz="3600" dirty="0">
                <a:latin typeface="+mn-lt"/>
                <a:cs typeface="Arial" charset="0"/>
              </a:rPr>
              <a:t> = 1, </a:t>
            </a:r>
            <a:r>
              <a:rPr lang="en-US" sz="3600" dirty="0" err="1">
                <a:latin typeface="+mn-lt"/>
                <a:cs typeface="Arial" charset="0"/>
              </a:rPr>
              <a:t>t</a:t>
            </a:r>
            <a:r>
              <a:rPr lang="en-US" sz="3600" baseline="-25000" dirty="0" err="1">
                <a:latin typeface="+mn-lt"/>
                <a:cs typeface="Arial" charset="0"/>
              </a:rPr>
              <a:t>c</a:t>
            </a:r>
            <a:r>
              <a:rPr lang="en-US" sz="3600" dirty="0">
                <a:latin typeface="+mn-lt"/>
                <a:cs typeface="Arial" charset="0"/>
              </a:rPr>
              <a:t> =.8, t</a:t>
            </a:r>
            <a:r>
              <a:rPr lang="en-US" sz="3600" baseline="-25000" dirty="0">
                <a:latin typeface="+mn-lt"/>
                <a:cs typeface="Arial" charset="0"/>
              </a:rPr>
              <a:t>m</a:t>
            </a:r>
            <a:r>
              <a:rPr lang="en-US" sz="3600" dirty="0">
                <a:latin typeface="+mn-lt"/>
                <a:cs typeface="Arial" charset="0"/>
              </a:rPr>
              <a:t> =.4</a:t>
            </a:r>
          </a:p>
          <a:p>
            <a:pPr marL="342900" lvl="0" indent="-342900" eaLnBrk="0" hangingPunct="0">
              <a:spcBef>
                <a:spcPct val="20000"/>
              </a:spcBef>
              <a:buFont typeface="Arial" pitchFamily="34" charset="0"/>
              <a:buChar char="•"/>
              <a:defRPr/>
            </a:pPr>
            <a:endParaRPr lang="en-US" sz="3600" dirty="0">
              <a:latin typeface="+mn-lt"/>
              <a:cs typeface="Arial" charset="0"/>
            </a:endParaRPr>
          </a:p>
          <a:p>
            <a:pPr marL="342900" lvl="0" indent="-342900" eaLnBrk="0" hangingPunct="0">
              <a:spcBef>
                <a:spcPct val="20000"/>
              </a:spcBef>
              <a:buFont typeface="Arial" pitchFamily="34" charset="0"/>
              <a:buChar char="•"/>
              <a:defRPr/>
            </a:pPr>
            <a:r>
              <a:rPr lang="en-US" sz="3600" dirty="0">
                <a:cs typeface="Arial" charset="0"/>
              </a:rPr>
              <a:t>f=.5</a:t>
            </a:r>
          </a:p>
          <a:p>
            <a:pPr marL="342900" lvl="0" indent="-342900" eaLnBrk="0" hangingPunct="0">
              <a:spcBef>
                <a:spcPct val="20000"/>
              </a:spcBef>
              <a:buFont typeface="Arial" pitchFamily="34" charset="0"/>
              <a:buChar char="•"/>
              <a:defRPr/>
            </a:pPr>
            <a:endParaRPr lang="en-US" sz="3600" dirty="0">
              <a:cs typeface="Arial" charset="0"/>
            </a:endParaRPr>
          </a:p>
          <a:p>
            <a:pPr marL="342900" lvl="0" indent="-342900" eaLnBrk="0" hangingPunct="0">
              <a:spcBef>
                <a:spcPct val="20000"/>
              </a:spcBef>
              <a:buFont typeface="Arial" pitchFamily="34" charset="0"/>
              <a:buChar char="•"/>
              <a:defRPr/>
            </a:pPr>
            <a:r>
              <a:rPr lang="en-US" sz="3600" dirty="0">
                <a:latin typeface="+mn-lt"/>
                <a:cs typeface="Arial" charset="0"/>
              </a:rPr>
              <a:t>δ = 20/21</a:t>
            </a:r>
          </a:p>
          <a:p>
            <a:pPr marL="342900" lvl="0" indent="-342900" eaLnBrk="0" hangingPunct="0">
              <a:spcBef>
                <a:spcPct val="20000"/>
              </a:spcBef>
              <a:buFont typeface="Arial" pitchFamily="34" charset="0"/>
              <a:buChar char="•"/>
              <a:defRPr/>
            </a:pPr>
            <a:endParaRPr lang="en-US" sz="3600" dirty="0">
              <a:latin typeface="+mn-lt"/>
              <a:cs typeface="Arial" charset="0"/>
            </a:endParaRPr>
          </a:p>
          <a:p>
            <a:pPr marL="342900" lvl="0" indent="-342900" eaLnBrk="0" hangingPunct="0">
              <a:spcBef>
                <a:spcPct val="20000"/>
              </a:spcBef>
              <a:buFont typeface="Arial" pitchFamily="34" charset="0"/>
              <a:buChar char="•"/>
              <a:defRPr/>
            </a:pPr>
            <a:r>
              <a:rPr lang="en-US" sz="3600" i="1" dirty="0">
                <a:cs typeface="Arial" charset="0"/>
              </a:rPr>
              <a:t>ψ </a:t>
            </a:r>
            <a:r>
              <a:rPr lang="en-US" sz="3600" dirty="0">
                <a:cs typeface="Arial" charset="0"/>
              </a:rPr>
              <a:t>= .5</a:t>
            </a:r>
            <a:endParaRPr lang="en-US" sz="3200" i="1" dirty="0">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33591026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3775</TotalTime>
  <Words>4268</Words>
  <Application>Microsoft Office PowerPoint</Application>
  <PresentationFormat>On-screen Show (4:3)</PresentationFormat>
  <Paragraphs>1291</Paragraphs>
  <Slides>131</Slides>
  <Notes>116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131</vt:i4>
      </vt:variant>
    </vt:vector>
  </HeadingPairs>
  <TitlesOfParts>
    <vt:vector size="139" baseType="lpstr">
      <vt:lpstr>Arial</vt:lpstr>
      <vt:lpstr>Calibri</vt:lpstr>
      <vt:lpstr>Calibri Light</vt:lpstr>
      <vt:lpstr>Cambria</vt:lpstr>
      <vt:lpstr>Cambria Math</vt:lpstr>
      <vt:lpstr>Segoe Script</vt:lpstr>
      <vt:lpstr>Times New Roman</vt:lpstr>
      <vt:lpstr>Office Theme</vt:lpstr>
      <vt:lpstr>The Incentive Complementarity between  Formal and Informal Enforcement  Matthew O. Jackson and Yiqing Xing</vt:lpstr>
      <vt:lpstr>Introduction</vt:lpstr>
      <vt:lpstr>PowerPoint Presentation</vt:lpstr>
      <vt:lpstr>Complements</vt:lpstr>
      <vt:lpstr>Key Findings</vt:lpstr>
      <vt:lpstr>Literature</vt:lpstr>
      <vt:lpstr>Outline</vt:lpstr>
      <vt:lpstr>Outline</vt:lpstr>
      <vt:lpstr>People and Communities</vt:lpstr>
      <vt:lpstr>Tasks</vt:lpstr>
      <vt:lpstr>Tasks and Gains from Trade</vt:lpstr>
      <vt:lpstr>Incentives: Carrots and Sticks</vt:lpstr>
      <vt:lpstr>Incentives</vt:lpstr>
      <vt:lpstr>Incentive Constraints</vt:lpstr>
      <vt:lpstr>Incentive Constraints</vt:lpstr>
      <vt:lpstr>Incentive Constraints</vt:lpstr>
      <vt:lpstr>Key to Complementarity:</vt:lpstr>
      <vt:lpstr>Repeat Offenders</vt:lpstr>
      <vt:lpstr>Auto-da-fé:</vt:lpstr>
      <vt:lpstr>Key to Complementarity:</vt:lpstr>
      <vt:lpstr>PowerPoint Presentation</vt:lpstr>
      <vt:lpstr>PowerPoint Presentation</vt:lpstr>
      <vt:lpstr>PowerPoint Presentation</vt:lpstr>
      <vt:lpstr>PowerPoint Presentation</vt:lpstr>
      <vt:lpstr>Outline</vt:lpstr>
      <vt:lpstr>How Well does a Society Do?</vt:lpstr>
      <vt:lpstr>PowerPoint Presentation</vt:lpstr>
      <vt:lpstr>Optimal Equilibria</vt:lpstr>
      <vt:lpstr>PowerPoint Presentation</vt:lpstr>
      <vt:lpstr>PowerPoint Presentation</vt:lpstr>
      <vt:lpstr>PowerPoint Presentation</vt:lpstr>
      <vt:lpstr>PowerPoint Presentation</vt:lpstr>
      <vt:lpstr>PowerPoint Presentation</vt:lpstr>
      <vt:lpstr>Proposition</vt:lpstr>
      <vt:lpstr>Discontinuities</vt:lpstr>
      <vt:lpstr>Outline</vt:lpstr>
      <vt:lpstr>Complementarity</vt:lpstr>
      <vt:lpstr>Complementarity</vt:lpstr>
      <vt:lpstr>Proposition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Outline</vt:lpstr>
      <vt:lpstr>`Religion’</vt:lpstr>
      <vt:lpstr>PowerPoint Presentation</vt:lpstr>
      <vt:lpstr>Community only Religion</vt:lpstr>
      <vt:lpstr>Corruption</vt:lpstr>
      <vt:lpstr>Corruption</vt:lpstr>
      <vt:lpstr>PowerPoint Presentation</vt:lpstr>
      <vt:lpstr>Corruption, Moral refinement</vt:lpstr>
      <vt:lpstr>Corruption</vt:lpstr>
      <vt:lpstr>Loss of Faith in Law Enforcement, Complementarity</vt:lpstr>
      <vt:lpstr>Corruption</vt:lpstr>
      <vt:lpstr>Implications for Developing Economies</vt:lpstr>
      <vt:lpstr>Key to Complementarity</vt:lpstr>
      <vt:lpstr>Complements/Substitutes</vt:lpstr>
      <vt:lpstr>Conclusions</vt:lpstr>
      <vt:lpstr>Thank you!</vt:lpstr>
      <vt:lpstr>Extra Slides</vt:lpstr>
      <vt:lpstr>Outline</vt:lpstr>
      <vt:lpstr>PowerPoint Presentation</vt:lpstr>
      <vt:lpstr>PowerPoint Presentation</vt:lpstr>
      <vt:lpstr>PowerPoint Presentation</vt:lpstr>
      <vt:lpstr>Basic Investigation/Tradeoffs</vt:lpstr>
      <vt:lpstr>Formal Enforcement Costs</vt:lpstr>
      <vt:lpstr>Tasks</vt:lpstr>
      <vt:lpstr>background</vt:lpstr>
      <vt:lpstr>Deterrence Effects</vt:lpstr>
      <vt:lpstr>Remarks Future</vt:lpstr>
      <vt:lpstr>Poverty/Development Traps</vt:lpstr>
      <vt:lpstr>Poverty/Development Traps</vt:lpstr>
      <vt:lpstr>Effects of Religion</vt:lpstr>
      <vt:lpstr>Corruption</vt:lpstr>
      <vt:lpstr>``Religion’’ (guilt…)</vt:lpstr>
      <vt:lpstr>Proposition</vt:lpstr>
      <vt:lpstr>Comparative Statics</vt:lpstr>
      <vt:lpstr>PowerPoint Presentation</vt:lpstr>
      <vt:lpstr>PowerPoint Presentation</vt:lpstr>
      <vt:lpstr>PowerPoint Presentation</vt:lpstr>
      <vt:lpstr>PowerPoint Presentation</vt:lpstr>
      <vt:lpstr>PowerPoint Presentation</vt:lpstr>
      <vt:lpstr>Data Sources</vt:lpstr>
      <vt:lpstr>PowerPoint Presentation</vt:lpstr>
      <vt:lpstr>PowerPoint Presentation</vt:lpstr>
      <vt:lpstr>PowerPoint Presentation</vt:lpstr>
      <vt:lpstr>Introduction</vt:lpstr>
      <vt:lpstr>Religion/Supernatural Beliefs</vt:lpstr>
      <vt:lpstr>Corruption</vt:lpstr>
      <vt:lpstr>Literature</vt:lpstr>
      <vt:lpstr>Complements</vt:lpstr>
      <vt:lpstr>Complements</vt:lpstr>
      <vt:lpstr>Proposition:  Complements</vt:lpstr>
      <vt:lpstr>Loss of Complementarity</vt:lpstr>
      <vt:lpstr>PowerPoint Presentation</vt:lpstr>
      <vt:lpstr>Example</vt:lpstr>
      <vt:lpstr>PowerPoint Presentation</vt:lpstr>
      <vt:lpstr>PowerPoint Presentation</vt:lpstr>
      <vt:lpstr>PowerPoint Presentation</vt:lpstr>
      <vt:lpstr>PowerPoint Presentation</vt:lpstr>
      <vt:lpstr>Example: Corruption</vt:lpstr>
      <vt:lpstr>Example: Corruption</vt:lpstr>
      <vt:lpstr>Example: Corruption</vt:lpstr>
      <vt:lpstr>Example</vt:lpstr>
      <vt:lpstr>Key Findings</vt:lpstr>
      <vt:lpstr>Key Findings</vt:lpstr>
      <vt:lpstr>Data Sources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Jackson</dc:creator>
  <cp:lastModifiedBy>Yiqing Xing</cp:lastModifiedBy>
  <cp:revision>301</cp:revision>
  <cp:lastPrinted>2019-01-04T13:43:36Z</cp:lastPrinted>
  <dcterms:created xsi:type="dcterms:W3CDTF">2017-12-29T18:07:03Z</dcterms:created>
  <dcterms:modified xsi:type="dcterms:W3CDTF">2023-12-06T11:14:37Z</dcterms:modified>
</cp:coreProperties>
</file>