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3832" r:id="rId2"/>
    <p:sldId id="350" r:id="rId3"/>
    <p:sldId id="283" r:id="rId4"/>
    <p:sldId id="284" r:id="rId5"/>
    <p:sldId id="288" r:id="rId6"/>
    <p:sldId id="289" r:id="rId7"/>
    <p:sldId id="290" r:id="rId8"/>
    <p:sldId id="4000" r:id="rId9"/>
    <p:sldId id="321" r:id="rId10"/>
    <p:sldId id="398" r:id="rId11"/>
    <p:sldId id="401" r:id="rId12"/>
    <p:sldId id="402" r:id="rId13"/>
    <p:sldId id="477" r:id="rId14"/>
    <p:sldId id="4004" r:id="rId15"/>
    <p:sldId id="465" r:id="rId16"/>
    <p:sldId id="467" r:id="rId17"/>
    <p:sldId id="4003" r:id="rId18"/>
    <p:sldId id="407" r:id="rId19"/>
    <p:sldId id="406" r:id="rId20"/>
    <p:sldId id="405" r:id="rId21"/>
    <p:sldId id="404" r:id="rId22"/>
    <p:sldId id="4005" r:id="rId23"/>
    <p:sldId id="4006" r:id="rId24"/>
    <p:sldId id="333" r:id="rId25"/>
    <p:sldId id="433" r:id="rId26"/>
    <p:sldId id="393" r:id="rId27"/>
    <p:sldId id="435" r:id="rId28"/>
    <p:sldId id="292" r:id="rId29"/>
    <p:sldId id="293"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31" autoAdjust="0"/>
    <p:restoredTop sz="94626"/>
  </p:normalViewPr>
  <p:slideViewPr>
    <p:cSldViewPr snapToGrid="0" snapToObjects="1">
      <p:cViewPr varScale="1">
        <p:scale>
          <a:sx n="121" d="100"/>
          <a:sy n="121" d="100"/>
        </p:scale>
        <p:origin x="1616" y="1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CFBD8F-73D4-9048-817C-4C8F1B250F63}" type="datetimeFigureOut">
              <a:rPr lang="en-US" smtClean="0"/>
              <a:t>12/6/23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01A084-B70C-D24F-AD5B-55B1CB05A6F1}" type="slidenum">
              <a:rPr lang="en-US" smtClean="0"/>
              <a:t>‹#›</a:t>
            </a:fld>
            <a:endParaRPr lang="en-US"/>
          </a:p>
        </p:txBody>
      </p:sp>
    </p:spTree>
    <p:extLst>
      <p:ext uri="{BB962C8B-B14F-4D97-AF65-F5344CB8AC3E}">
        <p14:creationId xmlns:p14="http://schemas.microsoft.com/office/powerpoint/2010/main" val="351107353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a:t>
            </a:fld>
            <a:endParaRPr lang="en-US"/>
          </a:p>
        </p:txBody>
      </p:sp>
    </p:spTree>
    <p:extLst>
      <p:ext uri="{BB962C8B-B14F-4D97-AF65-F5344CB8AC3E}">
        <p14:creationId xmlns:p14="http://schemas.microsoft.com/office/powerpoint/2010/main" val="1764533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t>ic</a:t>
            </a:r>
            <a:r>
              <a:rPr lang="en-US" dirty="0"/>
              <a:t>-com</a:t>
            </a:r>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10</a:t>
            </a:fld>
            <a:endParaRPr lang="en-US"/>
          </a:p>
        </p:txBody>
      </p:sp>
    </p:spTree>
    <p:extLst>
      <p:ext uri="{BB962C8B-B14F-4D97-AF65-F5344CB8AC3E}">
        <p14:creationId xmlns:p14="http://schemas.microsoft.com/office/powerpoint/2010/main" val="35935217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ic</a:t>
            </a:r>
            <a:r>
              <a:rPr lang="en-US" dirty="0"/>
              <a:t>-mark</a:t>
            </a:r>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11</a:t>
            </a:fld>
            <a:endParaRPr lang="en-US"/>
          </a:p>
        </p:txBody>
      </p:sp>
    </p:spTree>
    <p:extLst>
      <p:ext uri="{BB962C8B-B14F-4D97-AF65-F5344CB8AC3E}">
        <p14:creationId xmlns:p14="http://schemas.microsoft.com/office/powerpoint/2010/main" val="8368440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effectLst/>
              </a:rPr>
              <a:t>ic</a:t>
            </a:r>
            <a:r>
              <a:rPr lang="en-US" dirty="0">
                <a:effectLst/>
              </a:rPr>
              <a:t>-constraints</a:t>
            </a:r>
            <a:endParaRPr lang="en-US" dirty="0"/>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12</a:t>
            </a:fld>
            <a:endParaRPr lang="en-US"/>
          </a:p>
        </p:txBody>
      </p:sp>
    </p:spTree>
    <p:extLst>
      <p:ext uri="{BB962C8B-B14F-4D97-AF65-F5344CB8AC3E}">
        <p14:creationId xmlns:p14="http://schemas.microsoft.com/office/powerpoint/2010/main" val="35935217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13</a:t>
            </a:fld>
            <a:endParaRPr lang="en-US"/>
          </a:p>
        </p:txBody>
      </p:sp>
    </p:spTree>
    <p:extLst>
      <p:ext uri="{BB962C8B-B14F-4D97-AF65-F5344CB8AC3E}">
        <p14:creationId xmlns:p14="http://schemas.microsoft.com/office/powerpoint/2010/main" val="42030884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14</a:t>
            </a:fld>
            <a:endParaRPr lang="en-US"/>
          </a:p>
        </p:txBody>
      </p:sp>
    </p:spTree>
    <p:extLst>
      <p:ext uri="{BB962C8B-B14F-4D97-AF65-F5344CB8AC3E}">
        <p14:creationId xmlns:p14="http://schemas.microsoft.com/office/powerpoint/2010/main" val="38965426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obj-linear</a:t>
            </a:r>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15</a:t>
            </a:fld>
            <a:endParaRPr lang="en-US"/>
          </a:p>
        </p:txBody>
      </p:sp>
    </p:spTree>
    <p:extLst>
      <p:ext uri="{BB962C8B-B14F-4D97-AF65-F5344CB8AC3E}">
        <p14:creationId xmlns:p14="http://schemas.microsoft.com/office/powerpoint/2010/main" val="3191166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potential-optima</a:t>
            </a:r>
            <a:endParaRPr lang="en-US" dirty="0"/>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16</a:t>
            </a:fld>
            <a:endParaRPr lang="en-US"/>
          </a:p>
        </p:txBody>
      </p:sp>
    </p:spTree>
    <p:extLst>
      <p:ext uri="{BB962C8B-B14F-4D97-AF65-F5344CB8AC3E}">
        <p14:creationId xmlns:p14="http://schemas.microsoft.com/office/powerpoint/2010/main" val="26653414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17</a:t>
            </a:fld>
            <a:endParaRPr lang="en-US"/>
          </a:p>
        </p:txBody>
      </p:sp>
    </p:spTree>
    <p:extLst>
      <p:ext uri="{BB962C8B-B14F-4D97-AF65-F5344CB8AC3E}">
        <p14:creationId xmlns:p14="http://schemas.microsoft.com/office/powerpoint/2010/main" val="21402549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18</a:t>
            </a:fld>
            <a:endParaRPr lang="en-US"/>
          </a:p>
        </p:txBody>
      </p:sp>
    </p:spTree>
    <p:extLst>
      <p:ext uri="{BB962C8B-B14F-4D97-AF65-F5344CB8AC3E}">
        <p14:creationId xmlns:p14="http://schemas.microsoft.com/office/powerpoint/2010/main" val="5497240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19</a:t>
            </a:fld>
            <a:endParaRPr lang="en-US"/>
          </a:p>
        </p:txBody>
      </p:sp>
    </p:spTree>
    <p:extLst>
      <p:ext uri="{BB962C8B-B14F-4D97-AF65-F5344CB8AC3E}">
        <p14:creationId xmlns:p14="http://schemas.microsoft.com/office/powerpoint/2010/main" val="2323892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2</a:t>
            </a:fld>
            <a:endParaRPr lang="en-US"/>
          </a:p>
        </p:txBody>
      </p:sp>
    </p:spTree>
    <p:extLst>
      <p:ext uri="{BB962C8B-B14F-4D97-AF65-F5344CB8AC3E}">
        <p14:creationId xmlns:p14="http://schemas.microsoft.com/office/powerpoint/2010/main" val="14436786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20</a:t>
            </a:fld>
            <a:endParaRPr lang="en-US"/>
          </a:p>
        </p:txBody>
      </p:sp>
    </p:spTree>
    <p:extLst>
      <p:ext uri="{BB962C8B-B14F-4D97-AF65-F5344CB8AC3E}">
        <p14:creationId xmlns:p14="http://schemas.microsoft.com/office/powerpoint/2010/main" val="12159499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21</a:t>
            </a:fld>
            <a:endParaRPr lang="en-US"/>
          </a:p>
        </p:txBody>
      </p:sp>
    </p:spTree>
    <p:extLst>
      <p:ext uri="{BB962C8B-B14F-4D97-AF65-F5344CB8AC3E}">
        <p14:creationId xmlns:p14="http://schemas.microsoft.com/office/powerpoint/2010/main" val="4319459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22</a:t>
            </a:fld>
            <a:endParaRPr lang="en-US"/>
          </a:p>
        </p:txBody>
      </p:sp>
    </p:spTree>
    <p:extLst>
      <p:ext uri="{BB962C8B-B14F-4D97-AF65-F5344CB8AC3E}">
        <p14:creationId xmlns:p14="http://schemas.microsoft.com/office/powerpoint/2010/main" val="19335975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23</a:t>
            </a:fld>
            <a:endParaRPr lang="en-US"/>
          </a:p>
        </p:txBody>
      </p:sp>
    </p:spTree>
    <p:extLst>
      <p:ext uri="{BB962C8B-B14F-4D97-AF65-F5344CB8AC3E}">
        <p14:creationId xmlns:p14="http://schemas.microsoft.com/office/powerpoint/2010/main" val="29868136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complements</a:t>
            </a:r>
            <a:endParaRPr lang="en-US" dirty="0"/>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24</a:t>
            </a:fld>
            <a:endParaRPr lang="en-US"/>
          </a:p>
        </p:txBody>
      </p:sp>
    </p:spTree>
    <p:extLst>
      <p:ext uri="{BB962C8B-B14F-4D97-AF65-F5344CB8AC3E}">
        <p14:creationId xmlns:p14="http://schemas.microsoft.com/office/powerpoint/2010/main" val="37504677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ffectLst/>
              </a:rPr>
              <a:t>no-complements</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25</a:t>
            </a:fld>
            <a:endParaRPr lang="en-US"/>
          </a:p>
        </p:txBody>
      </p:sp>
    </p:spTree>
    <p:extLst>
      <p:ext uri="{BB962C8B-B14F-4D97-AF65-F5344CB8AC3E}">
        <p14:creationId xmlns:p14="http://schemas.microsoft.com/office/powerpoint/2010/main" val="4319459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comp-stats-psi</a:t>
            </a:r>
            <a:endParaRPr lang="en-US" dirty="0"/>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26</a:t>
            </a:fld>
            <a:endParaRPr lang="en-US"/>
          </a:p>
        </p:txBody>
      </p:sp>
    </p:spTree>
    <p:extLst>
      <p:ext uri="{BB962C8B-B14F-4D97-AF65-F5344CB8AC3E}">
        <p14:creationId xmlns:p14="http://schemas.microsoft.com/office/powerpoint/2010/main" val="23467340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fig-enforcement-savings</a:t>
            </a:r>
            <a:endParaRPr lang="en-US" dirty="0"/>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27</a:t>
            </a:fld>
            <a:endParaRPr lang="en-US"/>
          </a:p>
        </p:txBody>
      </p:sp>
    </p:spTree>
    <p:extLst>
      <p:ext uri="{BB962C8B-B14F-4D97-AF65-F5344CB8AC3E}">
        <p14:creationId xmlns:p14="http://schemas.microsoft.com/office/powerpoint/2010/main" val="17347607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28</a:t>
            </a:fld>
            <a:endParaRPr lang="en-US"/>
          </a:p>
        </p:txBody>
      </p:sp>
    </p:spTree>
    <p:extLst>
      <p:ext uri="{BB962C8B-B14F-4D97-AF65-F5344CB8AC3E}">
        <p14:creationId xmlns:p14="http://schemas.microsoft.com/office/powerpoint/2010/main" val="14333622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29</a:t>
            </a:fld>
            <a:endParaRPr lang="en-US"/>
          </a:p>
        </p:txBody>
      </p:sp>
    </p:spTree>
    <p:extLst>
      <p:ext uri="{BB962C8B-B14F-4D97-AF65-F5344CB8AC3E}">
        <p14:creationId xmlns:p14="http://schemas.microsoft.com/office/powerpoint/2010/main" val="3053069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3</a:t>
            </a:fld>
            <a:endParaRPr lang="en-US"/>
          </a:p>
        </p:txBody>
      </p:sp>
    </p:spTree>
    <p:extLst>
      <p:ext uri="{BB962C8B-B14F-4D97-AF65-F5344CB8AC3E}">
        <p14:creationId xmlns:p14="http://schemas.microsoft.com/office/powerpoint/2010/main" val="1443678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4</a:t>
            </a:fld>
            <a:endParaRPr lang="en-US"/>
          </a:p>
        </p:txBody>
      </p:sp>
    </p:spTree>
    <p:extLst>
      <p:ext uri="{BB962C8B-B14F-4D97-AF65-F5344CB8AC3E}">
        <p14:creationId xmlns:p14="http://schemas.microsoft.com/office/powerpoint/2010/main" val="14436786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5</a:t>
            </a:fld>
            <a:endParaRPr lang="en-US"/>
          </a:p>
        </p:txBody>
      </p:sp>
    </p:spTree>
    <p:extLst>
      <p:ext uri="{BB962C8B-B14F-4D97-AF65-F5344CB8AC3E}">
        <p14:creationId xmlns:p14="http://schemas.microsoft.com/office/powerpoint/2010/main" val="14436786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6</a:t>
            </a:fld>
            <a:endParaRPr lang="en-US"/>
          </a:p>
        </p:txBody>
      </p:sp>
    </p:spTree>
    <p:extLst>
      <p:ext uri="{BB962C8B-B14F-4D97-AF65-F5344CB8AC3E}">
        <p14:creationId xmlns:p14="http://schemas.microsoft.com/office/powerpoint/2010/main" val="23177737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Arial" charset="0"/>
              </a:rPr>
              <a:t>potential loss of reputation can reduce policing costs</a:t>
            </a:r>
            <a:endParaRPr lang="en-US" dirty="0"/>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7</a:t>
            </a:fld>
            <a:endParaRPr lang="en-US"/>
          </a:p>
        </p:txBody>
      </p:sp>
    </p:spTree>
    <p:extLst>
      <p:ext uri="{BB962C8B-B14F-4D97-AF65-F5344CB8AC3E}">
        <p14:creationId xmlns:p14="http://schemas.microsoft.com/office/powerpoint/2010/main" val="7230819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8</a:t>
            </a:fld>
            <a:endParaRPr lang="en-US"/>
          </a:p>
        </p:txBody>
      </p:sp>
    </p:spTree>
    <p:extLst>
      <p:ext uri="{BB962C8B-B14F-4D97-AF65-F5344CB8AC3E}">
        <p14:creationId xmlns:p14="http://schemas.microsoft.com/office/powerpoint/2010/main" val="451850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93CD7C-6E50-4984-8273-B82FB8C5A6D7}" type="slidenum">
              <a:rPr lang="en-US" smtClean="0"/>
              <a:pPr>
                <a:defRPr/>
              </a:pPr>
              <a:t>9</a:t>
            </a:fld>
            <a:endParaRPr lang="en-US"/>
          </a:p>
        </p:txBody>
      </p:sp>
    </p:spTree>
    <p:extLst>
      <p:ext uri="{BB962C8B-B14F-4D97-AF65-F5344CB8AC3E}">
        <p14:creationId xmlns:p14="http://schemas.microsoft.com/office/powerpoint/2010/main" val="2989876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a:t>Click to edit Master subtitle style</a:t>
            </a:r>
            <a:endParaRPr lang="en-US"/>
          </a:p>
        </p:txBody>
      </p:sp>
      <p:sp>
        <p:nvSpPr>
          <p:cNvPr id="4" name="Date Placeholder 3"/>
          <p:cNvSpPr>
            <a:spLocks noGrp="1"/>
          </p:cNvSpPr>
          <p:nvPr>
            <p:ph type="dt" sz="half" idx="10"/>
          </p:nvPr>
        </p:nvSpPr>
        <p:spPr/>
        <p:txBody>
          <a:bodyPr/>
          <a:lstStyle/>
          <a:p>
            <a:fld id="{2D751BBD-CACE-FB4A-AE3F-EFA2C6B49BEA}" type="datetimeFigureOut">
              <a:rPr lang="en-US" smtClean="0"/>
              <a:t>12/6/23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63E75E-AD08-084D-9EEC-BD1B19B22739}" type="slidenum">
              <a:rPr lang="en-US" smtClean="0"/>
              <a:t>‹#›</a:t>
            </a:fld>
            <a:endParaRPr lang="en-US"/>
          </a:p>
        </p:txBody>
      </p:sp>
    </p:spTree>
    <p:extLst>
      <p:ext uri="{BB962C8B-B14F-4D97-AF65-F5344CB8AC3E}">
        <p14:creationId xmlns:p14="http://schemas.microsoft.com/office/powerpoint/2010/main" val="555636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4" name="Date Placeholder 3"/>
          <p:cNvSpPr>
            <a:spLocks noGrp="1"/>
          </p:cNvSpPr>
          <p:nvPr>
            <p:ph type="dt" sz="half" idx="10"/>
          </p:nvPr>
        </p:nvSpPr>
        <p:spPr/>
        <p:txBody>
          <a:bodyPr/>
          <a:lstStyle/>
          <a:p>
            <a:fld id="{2D751BBD-CACE-FB4A-AE3F-EFA2C6B49BEA}" type="datetimeFigureOut">
              <a:rPr lang="en-US" smtClean="0"/>
              <a:t>12/6/23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63E75E-AD08-084D-9EEC-BD1B19B22739}" type="slidenum">
              <a:rPr lang="en-US" smtClean="0"/>
              <a:t>‹#›</a:t>
            </a:fld>
            <a:endParaRPr lang="en-US"/>
          </a:p>
        </p:txBody>
      </p:sp>
    </p:spTree>
    <p:extLst>
      <p:ext uri="{BB962C8B-B14F-4D97-AF65-F5344CB8AC3E}">
        <p14:creationId xmlns:p14="http://schemas.microsoft.com/office/powerpoint/2010/main" val="11853935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CN"/>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4" name="Date Placeholder 3"/>
          <p:cNvSpPr>
            <a:spLocks noGrp="1"/>
          </p:cNvSpPr>
          <p:nvPr>
            <p:ph type="dt" sz="half" idx="10"/>
          </p:nvPr>
        </p:nvSpPr>
        <p:spPr/>
        <p:txBody>
          <a:bodyPr/>
          <a:lstStyle/>
          <a:p>
            <a:fld id="{2D751BBD-CACE-FB4A-AE3F-EFA2C6B49BEA}" type="datetimeFigureOut">
              <a:rPr lang="en-US" smtClean="0"/>
              <a:t>12/6/23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63E75E-AD08-084D-9EEC-BD1B19B22739}" type="slidenum">
              <a:rPr lang="en-US" smtClean="0"/>
              <a:t>‹#›</a:t>
            </a:fld>
            <a:endParaRPr lang="en-US"/>
          </a:p>
        </p:txBody>
      </p:sp>
    </p:spTree>
    <p:extLst>
      <p:ext uri="{BB962C8B-B14F-4D97-AF65-F5344CB8AC3E}">
        <p14:creationId xmlns:p14="http://schemas.microsoft.com/office/powerpoint/2010/main" val="436090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en-US"/>
          </a:p>
        </p:txBody>
      </p:sp>
      <p:sp>
        <p:nvSpPr>
          <p:cNvPr id="3" name="Content Placeholder 2"/>
          <p:cNvSpPr>
            <a:spLocks noGrp="1"/>
          </p:cNvSpPr>
          <p:nvPr>
            <p:ph idx="1"/>
          </p:nvPr>
        </p:nvSpPr>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4" name="Date Placeholder 3"/>
          <p:cNvSpPr>
            <a:spLocks noGrp="1"/>
          </p:cNvSpPr>
          <p:nvPr>
            <p:ph type="dt" sz="half" idx="10"/>
          </p:nvPr>
        </p:nvSpPr>
        <p:spPr/>
        <p:txBody>
          <a:bodyPr/>
          <a:lstStyle/>
          <a:p>
            <a:fld id="{2D751BBD-CACE-FB4A-AE3F-EFA2C6B49BEA}" type="datetimeFigureOut">
              <a:rPr lang="en-US" smtClean="0"/>
              <a:t>12/6/23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63E75E-AD08-084D-9EEC-BD1B19B22739}" type="slidenum">
              <a:rPr lang="en-US" smtClean="0"/>
              <a:t>‹#›</a:t>
            </a:fld>
            <a:endParaRPr lang="en-US"/>
          </a:p>
        </p:txBody>
      </p:sp>
    </p:spTree>
    <p:extLst>
      <p:ext uri="{BB962C8B-B14F-4D97-AF65-F5344CB8AC3E}">
        <p14:creationId xmlns:p14="http://schemas.microsoft.com/office/powerpoint/2010/main" val="2268411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zh-CN"/>
              <a:t>Click to edit Master text styles</a:t>
            </a:r>
          </a:p>
        </p:txBody>
      </p:sp>
      <p:sp>
        <p:nvSpPr>
          <p:cNvPr id="4" name="Date Placeholder 3"/>
          <p:cNvSpPr>
            <a:spLocks noGrp="1"/>
          </p:cNvSpPr>
          <p:nvPr>
            <p:ph type="dt" sz="half" idx="10"/>
          </p:nvPr>
        </p:nvSpPr>
        <p:spPr/>
        <p:txBody>
          <a:bodyPr/>
          <a:lstStyle/>
          <a:p>
            <a:fld id="{2D751BBD-CACE-FB4A-AE3F-EFA2C6B49BEA}" type="datetimeFigureOut">
              <a:rPr lang="en-US" smtClean="0"/>
              <a:t>12/6/23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63E75E-AD08-084D-9EEC-BD1B19B22739}" type="slidenum">
              <a:rPr lang="en-US" smtClean="0"/>
              <a:t>‹#›</a:t>
            </a:fld>
            <a:endParaRPr lang="en-US"/>
          </a:p>
        </p:txBody>
      </p:sp>
    </p:spTree>
    <p:extLst>
      <p:ext uri="{BB962C8B-B14F-4D97-AF65-F5344CB8AC3E}">
        <p14:creationId xmlns:p14="http://schemas.microsoft.com/office/powerpoint/2010/main" val="8909223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5" name="Date Placeholder 4"/>
          <p:cNvSpPr>
            <a:spLocks noGrp="1"/>
          </p:cNvSpPr>
          <p:nvPr>
            <p:ph type="dt" sz="half" idx="10"/>
          </p:nvPr>
        </p:nvSpPr>
        <p:spPr/>
        <p:txBody>
          <a:bodyPr/>
          <a:lstStyle/>
          <a:p>
            <a:fld id="{2D751BBD-CACE-FB4A-AE3F-EFA2C6B49BEA}" type="datetimeFigureOut">
              <a:rPr lang="en-US" smtClean="0"/>
              <a:t>12/6/23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63E75E-AD08-084D-9EEC-BD1B19B22739}" type="slidenum">
              <a:rPr lang="en-US" smtClean="0"/>
              <a:t>‹#›</a:t>
            </a:fld>
            <a:endParaRPr lang="en-US"/>
          </a:p>
        </p:txBody>
      </p:sp>
    </p:spTree>
    <p:extLst>
      <p:ext uri="{BB962C8B-B14F-4D97-AF65-F5344CB8AC3E}">
        <p14:creationId xmlns:p14="http://schemas.microsoft.com/office/powerpoint/2010/main" val="820241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7" name="Date Placeholder 6"/>
          <p:cNvSpPr>
            <a:spLocks noGrp="1"/>
          </p:cNvSpPr>
          <p:nvPr>
            <p:ph type="dt" sz="half" idx="10"/>
          </p:nvPr>
        </p:nvSpPr>
        <p:spPr/>
        <p:txBody>
          <a:bodyPr/>
          <a:lstStyle/>
          <a:p>
            <a:fld id="{2D751BBD-CACE-FB4A-AE3F-EFA2C6B49BEA}" type="datetimeFigureOut">
              <a:rPr lang="en-US" smtClean="0"/>
              <a:t>12/6/23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63E75E-AD08-084D-9EEC-BD1B19B22739}" type="slidenum">
              <a:rPr lang="en-US" smtClean="0"/>
              <a:t>‹#›</a:t>
            </a:fld>
            <a:endParaRPr lang="en-US"/>
          </a:p>
        </p:txBody>
      </p:sp>
    </p:spTree>
    <p:extLst>
      <p:ext uri="{BB962C8B-B14F-4D97-AF65-F5344CB8AC3E}">
        <p14:creationId xmlns:p14="http://schemas.microsoft.com/office/powerpoint/2010/main" val="2287244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en-US"/>
          </a:p>
        </p:txBody>
      </p:sp>
      <p:sp>
        <p:nvSpPr>
          <p:cNvPr id="3" name="Date Placeholder 2"/>
          <p:cNvSpPr>
            <a:spLocks noGrp="1"/>
          </p:cNvSpPr>
          <p:nvPr>
            <p:ph type="dt" sz="half" idx="10"/>
          </p:nvPr>
        </p:nvSpPr>
        <p:spPr/>
        <p:txBody>
          <a:bodyPr/>
          <a:lstStyle/>
          <a:p>
            <a:fld id="{2D751BBD-CACE-FB4A-AE3F-EFA2C6B49BEA}" type="datetimeFigureOut">
              <a:rPr lang="en-US" smtClean="0"/>
              <a:t>12/6/23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63E75E-AD08-084D-9EEC-BD1B19B22739}" type="slidenum">
              <a:rPr lang="en-US" smtClean="0"/>
              <a:t>‹#›</a:t>
            </a:fld>
            <a:endParaRPr lang="en-US"/>
          </a:p>
        </p:txBody>
      </p:sp>
    </p:spTree>
    <p:extLst>
      <p:ext uri="{BB962C8B-B14F-4D97-AF65-F5344CB8AC3E}">
        <p14:creationId xmlns:p14="http://schemas.microsoft.com/office/powerpoint/2010/main" val="2094883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751BBD-CACE-FB4A-AE3F-EFA2C6B49BEA}" type="datetimeFigureOut">
              <a:rPr lang="en-US" smtClean="0"/>
              <a:t>12/6/23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63E75E-AD08-084D-9EEC-BD1B19B22739}" type="slidenum">
              <a:rPr lang="en-US" smtClean="0"/>
              <a:t>‹#›</a:t>
            </a:fld>
            <a:endParaRPr lang="en-US"/>
          </a:p>
        </p:txBody>
      </p:sp>
    </p:spTree>
    <p:extLst>
      <p:ext uri="{BB962C8B-B14F-4D97-AF65-F5344CB8AC3E}">
        <p14:creationId xmlns:p14="http://schemas.microsoft.com/office/powerpoint/2010/main" val="13015040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2D751BBD-CACE-FB4A-AE3F-EFA2C6B49BEA}" type="datetimeFigureOut">
              <a:rPr lang="en-US" smtClean="0"/>
              <a:t>12/6/23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63E75E-AD08-084D-9EEC-BD1B19B22739}" type="slidenum">
              <a:rPr lang="en-US" smtClean="0"/>
              <a:t>‹#›</a:t>
            </a:fld>
            <a:endParaRPr lang="en-US"/>
          </a:p>
        </p:txBody>
      </p:sp>
    </p:spTree>
    <p:extLst>
      <p:ext uri="{BB962C8B-B14F-4D97-AF65-F5344CB8AC3E}">
        <p14:creationId xmlns:p14="http://schemas.microsoft.com/office/powerpoint/2010/main" val="1691106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2D751BBD-CACE-FB4A-AE3F-EFA2C6B49BEA}" type="datetimeFigureOut">
              <a:rPr lang="en-US" smtClean="0"/>
              <a:t>12/6/23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63E75E-AD08-084D-9EEC-BD1B19B22739}" type="slidenum">
              <a:rPr lang="en-US" smtClean="0"/>
              <a:t>‹#›</a:t>
            </a:fld>
            <a:endParaRPr lang="en-US"/>
          </a:p>
        </p:txBody>
      </p:sp>
    </p:spTree>
    <p:extLst>
      <p:ext uri="{BB962C8B-B14F-4D97-AF65-F5344CB8AC3E}">
        <p14:creationId xmlns:p14="http://schemas.microsoft.com/office/powerpoint/2010/main" val="30588910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ltLang="zh-CN"/>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751BBD-CACE-FB4A-AE3F-EFA2C6B49BEA}" type="datetimeFigureOut">
              <a:rPr lang="en-US" smtClean="0"/>
              <a:t>12/6/23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63E75E-AD08-084D-9EEC-BD1B19B22739}" type="slidenum">
              <a:rPr lang="en-US" smtClean="0"/>
              <a:t>‹#›</a:t>
            </a:fld>
            <a:endParaRPr lang="en-US"/>
          </a:p>
        </p:txBody>
      </p:sp>
    </p:spTree>
    <p:extLst>
      <p:ext uri="{BB962C8B-B14F-4D97-AF65-F5344CB8AC3E}">
        <p14:creationId xmlns:p14="http://schemas.microsoft.com/office/powerpoint/2010/main" val="6349434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50.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1.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0.png"/><Relationship Id="rId7" Type="http://schemas.openxmlformats.org/officeDocument/2006/relationships/image" Target="../media/image50.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1.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22.png"/><Relationship Id="rId7" Type="http://schemas.openxmlformats.org/officeDocument/2006/relationships/image" Target="../media/image70.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40.png"/><Relationship Id="rId4" Type="http://schemas.openxmlformats.org/officeDocument/2006/relationships/image" Target="../media/image1.png"/><Relationship Id="rId9"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00.png"/><Relationship Id="rId4" Type="http://schemas.openxmlformats.org/officeDocument/2006/relationships/image" Target="../media/image90.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40.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40.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7"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1.png"/><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1.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7"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1.png"/><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7"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1.pn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7"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1.png"/><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140.png"/><Relationship Id="rId7" Type="http://schemas.openxmlformats.org/officeDocument/2006/relationships/image" Target="../media/image40.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22.png"/><Relationship Id="rId4" Type="http://schemas.openxmlformats.org/officeDocument/2006/relationships/image" Target="../media/image150.png"/></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40.png"/><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160.png"/><Relationship Id="rId7" Type="http://schemas.openxmlformats.org/officeDocument/2006/relationships/image" Target="../media/image50.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1.png"/><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3" Type="http://schemas.openxmlformats.org/officeDocument/2006/relationships/image" Target="../media/image170.png"/><Relationship Id="rId7" Type="http://schemas.openxmlformats.org/officeDocument/2006/relationships/image" Target="../media/image50.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1.png"/><Relationship Id="rId4" Type="http://schemas.openxmlformats.org/officeDocument/2006/relationships/image" Target="../media/image22.pn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629400" cy="1219200"/>
          </a:xfrm>
          <a:noFill/>
          <a:ln>
            <a:solidFill>
              <a:srgbClr val="0000FF"/>
            </a:solidFill>
          </a:ln>
        </p:spPr>
        <p:txBody>
          <a:bodyPr>
            <a:normAutofit fontScale="90000"/>
          </a:bodyPr>
          <a:lstStyle/>
          <a:p>
            <a:pPr eaLnBrk="1" hangingPunct="1"/>
            <a:r>
              <a:rPr lang="en-US" sz="4000" b="1" dirty="0"/>
              <a:t>Interaction of Informal Relationships with Institutions</a:t>
            </a:r>
          </a:p>
        </p:txBody>
      </p:sp>
      <p:sp>
        <p:nvSpPr>
          <p:cNvPr id="5" name="Rectangle 2"/>
          <p:cNvSpPr txBox="1">
            <a:spLocks/>
          </p:cNvSpPr>
          <p:nvPr/>
        </p:nvSpPr>
        <p:spPr bwMode="auto">
          <a:xfrm>
            <a:off x="190500" y="1568669"/>
            <a:ext cx="8763000" cy="528933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2800" dirty="0">
                <a:latin typeface="+mn-lt"/>
                <a:cs typeface="Arial" charset="0"/>
              </a:rPr>
              <a:t>Formal markets and informal relationships interact</a:t>
            </a:r>
          </a:p>
          <a:p>
            <a:pPr marL="342900" lvl="0" indent="-342900" eaLnBrk="0" hangingPunct="0">
              <a:spcBef>
                <a:spcPct val="20000"/>
              </a:spcBef>
              <a:buFont typeface="Arial" pitchFamily="34" charset="0"/>
              <a:buChar char="•"/>
              <a:defRPr/>
            </a:pPr>
            <a:endParaRPr lang="en-US" sz="2800" dirty="0">
              <a:latin typeface="+mn-lt"/>
              <a:cs typeface="Arial" charset="0"/>
            </a:endParaRPr>
          </a:p>
          <a:p>
            <a:pPr marL="342900" lvl="0" indent="-342900" eaLnBrk="0" hangingPunct="0">
              <a:spcBef>
                <a:spcPct val="20000"/>
              </a:spcBef>
              <a:buFont typeface="Arial" pitchFamily="34" charset="0"/>
              <a:buChar char="•"/>
              <a:defRPr/>
            </a:pPr>
            <a:r>
              <a:rPr lang="en-US" sz="2800" dirty="0">
                <a:latin typeface="+mn-lt"/>
                <a:cs typeface="Arial" charset="0"/>
              </a:rPr>
              <a:t>Both affect economic behaviors and welfare</a:t>
            </a:r>
          </a:p>
          <a:p>
            <a:pPr marL="342900" lvl="0" indent="-342900" eaLnBrk="0" hangingPunct="0">
              <a:spcBef>
                <a:spcPct val="20000"/>
              </a:spcBef>
              <a:buFont typeface="Arial" pitchFamily="34" charset="0"/>
              <a:buChar char="•"/>
              <a:defRPr/>
            </a:pPr>
            <a:endParaRPr lang="en-US" sz="2800" dirty="0">
              <a:latin typeface="+mn-lt"/>
              <a:cs typeface="Arial" charset="0"/>
            </a:endParaRPr>
          </a:p>
          <a:p>
            <a:pPr marL="342900" lvl="0" indent="-342900" eaLnBrk="0" hangingPunct="0">
              <a:spcBef>
                <a:spcPct val="20000"/>
              </a:spcBef>
              <a:buFont typeface="Arial" pitchFamily="34" charset="0"/>
              <a:buChar char="•"/>
              <a:defRPr/>
            </a:pPr>
            <a:r>
              <a:rPr lang="en-US" sz="2800" dirty="0">
                <a:latin typeface="+mn-lt"/>
                <a:cs typeface="Arial" charset="0"/>
              </a:rPr>
              <a:t>But, we know little about how they interact</a:t>
            </a:r>
            <a:endParaRPr lang="en-US" sz="2800" dirty="0">
              <a:cs typeface="Arial" charset="0"/>
            </a:endParaRPr>
          </a:p>
          <a:p>
            <a:pPr marL="800100" lvl="1" indent="-342900" eaLnBrk="0" hangingPunct="0">
              <a:spcBef>
                <a:spcPts val="2400"/>
              </a:spcBef>
              <a:buFont typeface="Arial" pitchFamily="34" charset="0"/>
              <a:buChar char="•"/>
              <a:defRPr/>
            </a:pPr>
            <a:r>
              <a:rPr lang="en-US" sz="2800" dirty="0">
                <a:latin typeface="+mn-lt"/>
                <a:cs typeface="Arial" charset="0"/>
              </a:rPr>
              <a:t>Studies on how networks affect (the adoption) of formal markets e.g., BCDJ’13 Science</a:t>
            </a:r>
          </a:p>
          <a:p>
            <a:pPr marL="800100" lvl="1" indent="-342900" eaLnBrk="0" hangingPunct="0">
              <a:spcBef>
                <a:spcPts val="2400"/>
              </a:spcBef>
              <a:buFont typeface="Arial" pitchFamily="34" charset="0"/>
              <a:buChar char="•"/>
              <a:defRPr/>
            </a:pPr>
            <a:r>
              <a:rPr lang="en-US" sz="2800" dirty="0">
                <a:cs typeface="Arial" charset="0"/>
              </a:rPr>
              <a:t>How about the other direction?</a:t>
            </a:r>
            <a:endParaRPr lang="en-US" sz="2800" dirty="0">
              <a:latin typeface="+mn-lt"/>
              <a:cs typeface="Arial" charset="0"/>
            </a:endParaRPr>
          </a:p>
          <a:p>
            <a:pPr eaLnBrk="0" hangingPunct="0">
              <a:spcBef>
                <a:spcPct val="20000"/>
              </a:spcBef>
              <a:defRPr/>
            </a:pPr>
            <a:endParaRPr lang="en-US" sz="2800" dirty="0">
              <a:latin typeface="+mn-lt"/>
              <a:cs typeface="Arial" charset="0"/>
            </a:endParaRPr>
          </a:p>
        </p:txBody>
      </p:sp>
    </p:spTree>
    <p:extLst>
      <p:ext uri="{BB962C8B-B14F-4D97-AF65-F5344CB8AC3E}">
        <p14:creationId xmlns:p14="http://schemas.microsoft.com/office/powerpoint/2010/main" val="31669805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mc:AlternateContent xmlns:mc="http://schemas.openxmlformats.org/markup-compatibility/2006" xmlns:a14="http://schemas.microsoft.com/office/drawing/2010/main">
        <mc:Choice Requires="a14">
          <p:sp>
            <p:nvSpPr>
              <p:cNvPr id="35" name="TextBox 34"/>
              <p:cNvSpPr txBox="1"/>
              <p:nvPr/>
            </p:nvSpPr>
            <p:spPr>
              <a:xfrm>
                <a:off x="4681987" y="830878"/>
                <a:ext cx="2761441" cy="523220"/>
              </a:xfrm>
              <a:prstGeom prst="rect">
                <a:avLst/>
              </a:prstGeom>
              <a:noFill/>
            </p:spPr>
            <p:txBody>
              <a:bodyPr wrap="square" rtlCol="0">
                <a:spAutoFit/>
              </a:bodyPr>
              <a:lstStyle/>
              <a:p>
                <a:r>
                  <a:rPr lang="en-US" sz="2800" i="1" dirty="0"/>
                  <a:t>IC</a:t>
                </a:r>
                <a:r>
                  <a:rPr lang="en-US" sz="2800" i="1" baseline="30000" dirty="0" err="1"/>
                  <a:t>com</a:t>
                </a:r>
                <a:r>
                  <a:rPr lang="en-US" sz="2800" dirty="0"/>
                  <a:t>  </a:t>
                </a:r>
                <a14:m>
                  <m:oMath xmlns:m="http://schemas.openxmlformats.org/officeDocument/2006/math">
                    <m:r>
                      <a:rPr lang="en-US" sz="2800" i="1" dirty="0" smtClean="0">
                        <a:latin typeface="Cambria Math" panose="02040503050406030204" pitchFamily="18" charset="0"/>
                      </a:rPr>
                      <m:t>𝑞</m:t>
                    </m:r>
                    <m:r>
                      <a:rPr lang="en-US" sz="2800" b="0" i="1" dirty="0" smtClean="0">
                        <a:latin typeface="Cambria Math" panose="02040503050406030204" pitchFamily="18" charset="0"/>
                      </a:rPr>
                      <m:t>≥</m:t>
                    </m:r>
                    <m:r>
                      <a:rPr lang="en-US" sz="2800" i="1" dirty="0" err="1">
                        <a:latin typeface="Cambria Math" panose="02040503050406030204" pitchFamily="18" charset="0"/>
                      </a:rPr>
                      <m:t>𝑡</m:t>
                    </m:r>
                    <m:r>
                      <a:rPr lang="en-US" sz="2800" i="1" baseline="-25000" dirty="0" err="1">
                        <a:latin typeface="Cambria Math" panose="02040503050406030204" pitchFamily="18" charset="0"/>
                      </a:rPr>
                      <m:t>𝑐</m:t>
                    </m:r>
                    <m:r>
                      <a:rPr lang="en-US" sz="2800" i="1" dirty="0">
                        <a:latin typeface="Cambria Math" panose="02040503050406030204" pitchFamily="18" charset="0"/>
                      </a:rPr>
                      <m:t>/</m:t>
                    </m:r>
                    <m:r>
                      <a:rPr lang="en-US" sz="2800" i="1" dirty="0">
                        <a:latin typeface="Cambria Math" panose="02040503050406030204" pitchFamily="18" charset="0"/>
                      </a:rPr>
                      <m:t>𝑉</m:t>
                    </m:r>
                  </m:oMath>
                </a14:m>
                <a:endParaRPr lang="en-US" sz="2800" dirty="0"/>
              </a:p>
            </p:txBody>
          </p:sp>
        </mc:Choice>
        <mc:Fallback xmlns="">
          <p:sp>
            <p:nvSpPr>
              <p:cNvPr id="35" name="TextBox 34"/>
              <p:cNvSpPr txBox="1">
                <a:spLocks noRot="1" noChangeAspect="1" noMove="1" noResize="1" noEditPoints="1" noAdjustHandles="1" noChangeArrowheads="1" noChangeShapeType="1" noTextEdit="1"/>
              </p:cNvSpPr>
              <p:nvPr/>
            </p:nvSpPr>
            <p:spPr>
              <a:xfrm>
                <a:off x="4681987" y="830878"/>
                <a:ext cx="2761441" cy="523220"/>
              </a:xfrm>
              <a:prstGeom prst="rect">
                <a:avLst/>
              </a:prstGeom>
              <a:blipFill>
                <a:blip r:embed="rId3"/>
                <a:stretch>
                  <a:fillRect l="-4415" t="-10465" b="-32558"/>
                </a:stretch>
              </a:blipFill>
            </p:spPr>
            <p:txBody>
              <a:bodyPr/>
              <a:lstStyle/>
              <a:p>
                <a:r>
                  <a:rPr lang="en-US">
                    <a:noFill/>
                  </a:rPr>
                  <a:t> </a:t>
                </a:r>
              </a:p>
            </p:txBody>
          </p:sp>
        </mc:Fallback>
      </mc:AlternateContent>
      <p:cxnSp>
        <p:nvCxnSpPr>
          <p:cNvPr id="40" name="Straight Arrow Connector 39"/>
          <p:cNvCxnSpPr/>
          <p:nvPr/>
        </p:nvCxnSpPr>
        <p:spPr>
          <a:xfrm flipH="1">
            <a:off x="2967487" y="1126894"/>
            <a:ext cx="1583936" cy="1103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425986" y="4915753"/>
            <a:ext cx="856868" cy="687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FD7E66EE-CCFB-4853-8955-0C30103E9C1C}"/>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19" name="TextBox 18">
                <a:extLst>
                  <a:ext uri="{FF2B5EF4-FFF2-40B4-BE49-F238E27FC236}">
                    <a16:creationId xmlns:a16="http://schemas.microsoft.com/office/drawing/2014/main" id="{FD7E66EE-CCFB-4853-8955-0C30103E9C1C}"/>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90D2C714-6511-427C-92CE-03CBACFB9425}"/>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0" name="TextBox 19">
                <a:extLst>
                  <a:ext uri="{FF2B5EF4-FFF2-40B4-BE49-F238E27FC236}">
                    <a16:creationId xmlns:a16="http://schemas.microsoft.com/office/drawing/2014/main" id="{90D2C714-6511-427C-92CE-03CBACFB9425}"/>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50D31A18-72EF-4AC2-AE31-504E11BB14E2}"/>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3" name="TextBox 2">
                <a:extLst>
                  <a:ext uri="{FF2B5EF4-FFF2-40B4-BE49-F238E27FC236}">
                    <a16:creationId xmlns:a16="http://schemas.microsoft.com/office/drawing/2014/main" id="{50D31A18-72EF-4AC2-AE31-504E11BB14E2}"/>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67522A55-1D66-4111-ABD6-5D9714C3B0BF}"/>
                  </a:ext>
                </a:extLst>
              </p:cNvPr>
              <p:cNvSpPr txBox="1"/>
              <p:nvPr/>
            </p:nvSpPr>
            <p:spPr>
              <a:xfrm>
                <a:off x="2778304" y="5844366"/>
                <a:ext cx="319959" cy="667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𝑐</m:t>
                              </m:r>
                            </m:sub>
                          </m:sSub>
                        </m:num>
                        <m:den>
                          <m:r>
                            <a:rPr lang="en-US" sz="2400" b="0" i="1" smtClean="0">
                              <a:latin typeface="Cambria Math" panose="02040503050406030204" pitchFamily="18" charset="0"/>
                            </a:rPr>
                            <m:t>𝑉</m:t>
                          </m:r>
                        </m:den>
                      </m:f>
                    </m:oMath>
                  </m:oMathPara>
                </a14:m>
                <a:endParaRPr lang="en-US" sz="2400" dirty="0"/>
              </a:p>
            </p:txBody>
          </p:sp>
        </mc:Choice>
        <mc:Fallback xmlns="">
          <p:sp>
            <p:nvSpPr>
              <p:cNvPr id="22" name="TextBox 21">
                <a:extLst>
                  <a:ext uri="{FF2B5EF4-FFF2-40B4-BE49-F238E27FC236}">
                    <a16:creationId xmlns:a16="http://schemas.microsoft.com/office/drawing/2014/main" id="{67522A55-1D66-4111-ABD6-5D9714C3B0BF}"/>
                  </a:ext>
                </a:extLst>
              </p:cNvPr>
              <p:cNvSpPr txBox="1">
                <a:spLocks noRot="1" noChangeAspect="1" noMove="1" noResize="1" noEditPoints="1" noAdjustHandles="1" noChangeArrowheads="1" noChangeShapeType="1" noTextEdit="1"/>
              </p:cNvSpPr>
              <p:nvPr/>
            </p:nvSpPr>
            <p:spPr>
              <a:xfrm>
                <a:off x="2778304" y="5844366"/>
                <a:ext cx="319959" cy="667170"/>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9000479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0" name="TextBox 19"/>
              <p:cNvSpPr txBox="1"/>
              <p:nvPr/>
            </p:nvSpPr>
            <p:spPr>
              <a:xfrm>
                <a:off x="4467386" y="3579713"/>
                <a:ext cx="3964711" cy="523220"/>
              </a:xfrm>
              <a:prstGeom prst="rect">
                <a:avLst/>
              </a:prstGeom>
              <a:noFill/>
            </p:spPr>
            <p:txBody>
              <a:bodyPr wrap="square" rtlCol="0">
                <a:spAutoFit/>
              </a:bodyPr>
              <a:lstStyle/>
              <a:p>
                <a:r>
                  <a:rPr lang="en-US" sz="2800" i="1" dirty="0"/>
                  <a:t>IC</a:t>
                </a:r>
                <a:r>
                  <a:rPr lang="en-US" sz="2800" i="1" baseline="30000" dirty="0" err="1"/>
                  <a:t>mark</a:t>
                </a:r>
                <a:r>
                  <a:rPr lang="en-US" sz="2800" dirty="0"/>
                  <a:t>  </a:t>
                </a:r>
                <a14:m>
                  <m:oMath xmlns:m="http://schemas.openxmlformats.org/officeDocument/2006/math">
                    <m:r>
                      <a:rPr lang="en-US" sz="2800" b="0" i="1" dirty="0" smtClean="0">
                        <a:latin typeface="Cambria Math" panose="02040503050406030204" pitchFamily="18" charset="0"/>
                      </a:rPr>
                      <m:t>𝜙</m:t>
                    </m:r>
                    <m:r>
                      <a:rPr lang="el-GR" sz="2800" i="1" dirty="0" smtClean="0">
                        <a:latin typeface="Cambria Math" panose="02040503050406030204" pitchFamily="18" charset="0"/>
                      </a:rPr>
                      <m:t>≥</m:t>
                    </m:r>
                    <m:r>
                      <a:rPr lang="en-US" sz="2800" i="1" dirty="0">
                        <a:latin typeface="Cambria Math" panose="02040503050406030204" pitchFamily="18" charset="0"/>
                      </a:rPr>
                      <m:t>𝑡</m:t>
                    </m:r>
                    <m:r>
                      <a:rPr lang="en-US" sz="2800" i="1" baseline="-25000" dirty="0">
                        <a:latin typeface="Cambria Math" panose="02040503050406030204" pitchFamily="18" charset="0"/>
                      </a:rPr>
                      <m:t>𝑚</m:t>
                    </m:r>
                    <m:r>
                      <a:rPr lang="en-US" sz="2800" i="1" dirty="0">
                        <a:latin typeface="Cambria Math" panose="02040503050406030204" pitchFamily="18" charset="0"/>
                      </a:rPr>
                      <m:t>/(</m:t>
                    </m:r>
                    <m:r>
                      <a:rPr lang="en-US" sz="2800" i="1" dirty="0">
                        <a:latin typeface="Cambria Math" panose="02040503050406030204" pitchFamily="18" charset="0"/>
                      </a:rPr>
                      <m:t>𝑓</m:t>
                    </m:r>
                    <m:r>
                      <a:rPr lang="en-US" sz="2800" i="1" dirty="0">
                        <a:latin typeface="Cambria Math" panose="02040503050406030204" pitchFamily="18" charset="0"/>
                      </a:rPr>
                      <m:t>+</m:t>
                    </m:r>
                    <m:r>
                      <a:rPr lang="el-GR" sz="2800" i="1" dirty="0">
                        <a:latin typeface="Cambria Math" panose="02040503050406030204" pitchFamily="18" charset="0"/>
                      </a:rPr>
                      <m:t>𝜓</m:t>
                    </m:r>
                    <m:r>
                      <a:rPr lang="en-US" sz="2800" i="1" dirty="0" err="1">
                        <a:latin typeface="Cambria Math" panose="02040503050406030204" pitchFamily="18" charset="0"/>
                      </a:rPr>
                      <m:t>𝑞𝑉</m:t>
                    </m:r>
                    <m:r>
                      <a:rPr lang="en-US" sz="2800" i="1" dirty="0">
                        <a:latin typeface="Cambria Math" panose="02040503050406030204" pitchFamily="18" charset="0"/>
                      </a:rPr>
                      <m:t>)</m:t>
                    </m:r>
                  </m:oMath>
                </a14:m>
                <a:endParaRPr lang="en-US" sz="2800" dirty="0"/>
              </a:p>
            </p:txBody>
          </p:sp>
        </mc:Choice>
        <mc:Fallback xmlns="">
          <p:sp>
            <p:nvSpPr>
              <p:cNvPr id="20" name="TextBox 19"/>
              <p:cNvSpPr txBox="1">
                <a:spLocks noRot="1" noChangeAspect="1" noMove="1" noResize="1" noEditPoints="1" noAdjustHandles="1" noChangeArrowheads="1" noChangeShapeType="1" noTextEdit="1"/>
              </p:cNvSpPr>
              <p:nvPr/>
            </p:nvSpPr>
            <p:spPr>
              <a:xfrm>
                <a:off x="4467386" y="3579713"/>
                <a:ext cx="3964711" cy="523220"/>
              </a:xfrm>
              <a:prstGeom prst="rect">
                <a:avLst/>
              </a:prstGeom>
              <a:blipFill>
                <a:blip r:embed="rId3"/>
                <a:stretch>
                  <a:fillRect l="-3231" t="-10465" b="-32558"/>
                </a:stretch>
              </a:blipFill>
            </p:spPr>
            <p:txBody>
              <a:bodyPr/>
              <a:lstStyle/>
              <a:p>
                <a:r>
                  <a:rPr lang="en-US">
                    <a:noFill/>
                  </a:rPr>
                  <a:t> </a:t>
                </a:r>
              </a:p>
            </p:txBody>
          </p:sp>
        </mc:Fallback>
      </mc:AlternateContent>
      <p:cxnSp>
        <p:nvCxnSpPr>
          <p:cNvPr id="22" name="Straight Arrow Connector 21"/>
          <p:cNvCxnSpPr/>
          <p:nvPr/>
        </p:nvCxnSpPr>
        <p:spPr>
          <a:xfrm flipH="1">
            <a:off x="4551425" y="4059920"/>
            <a:ext cx="641677" cy="74499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DA59264E-BBC7-43E4-BD9F-CD54B5224AD3}"/>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24" name="TextBox 23">
                <a:extLst>
                  <a:ext uri="{FF2B5EF4-FFF2-40B4-BE49-F238E27FC236}">
                    <a16:creationId xmlns:a16="http://schemas.microsoft.com/office/drawing/2014/main" id="{DA59264E-BBC7-43E4-BD9F-CD54B5224AD3}"/>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8D4B0D24-12D8-4485-B76D-EE0F46143AE2}"/>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5" name="TextBox 24">
                <a:extLst>
                  <a:ext uri="{FF2B5EF4-FFF2-40B4-BE49-F238E27FC236}">
                    <a16:creationId xmlns:a16="http://schemas.microsoft.com/office/drawing/2014/main" id="{8D4B0D24-12D8-4485-B76D-EE0F46143AE2}"/>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41B39B07-AE75-402E-8ED8-2421694BBB42}"/>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26" name="TextBox 25">
                <a:extLst>
                  <a:ext uri="{FF2B5EF4-FFF2-40B4-BE49-F238E27FC236}">
                    <a16:creationId xmlns:a16="http://schemas.microsoft.com/office/drawing/2014/main" id="{41B39B07-AE75-402E-8ED8-2421694BBB42}"/>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ACF3E72E-0706-4130-80C2-197FD0A91D16}"/>
                  </a:ext>
                </a:extLst>
              </p:cNvPr>
              <p:cNvSpPr txBox="1"/>
              <p:nvPr/>
            </p:nvSpPr>
            <p:spPr>
              <a:xfrm>
                <a:off x="2778304" y="5844366"/>
                <a:ext cx="319959" cy="667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𝑐</m:t>
                              </m:r>
                            </m:sub>
                          </m:sSub>
                        </m:num>
                        <m:den>
                          <m:r>
                            <a:rPr lang="en-US" sz="2400" b="0" i="1" smtClean="0">
                              <a:latin typeface="Cambria Math" panose="02040503050406030204" pitchFamily="18" charset="0"/>
                            </a:rPr>
                            <m:t>𝑉</m:t>
                          </m:r>
                        </m:den>
                      </m:f>
                    </m:oMath>
                  </m:oMathPara>
                </a14:m>
                <a:endParaRPr lang="en-US" sz="2400" dirty="0"/>
              </a:p>
            </p:txBody>
          </p:sp>
        </mc:Choice>
        <mc:Fallback xmlns="">
          <p:sp>
            <p:nvSpPr>
              <p:cNvPr id="28" name="TextBox 27">
                <a:extLst>
                  <a:ext uri="{FF2B5EF4-FFF2-40B4-BE49-F238E27FC236}">
                    <a16:creationId xmlns:a16="http://schemas.microsoft.com/office/drawing/2014/main" id="{ACF3E72E-0706-4130-80C2-197FD0A91D16}"/>
                  </a:ext>
                </a:extLst>
              </p:cNvPr>
              <p:cNvSpPr txBox="1">
                <a:spLocks noRot="1" noChangeAspect="1" noMove="1" noResize="1" noEditPoints="1" noAdjustHandles="1" noChangeArrowheads="1" noChangeShapeType="1" noTextEdit="1"/>
              </p:cNvSpPr>
              <p:nvPr/>
            </p:nvSpPr>
            <p:spPr>
              <a:xfrm>
                <a:off x="2778304" y="5844366"/>
                <a:ext cx="319959" cy="667170"/>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B4FE101C-90E7-41EB-A1A2-96DBCE7795C4}"/>
                  </a:ext>
                </a:extLst>
              </p:cNvPr>
              <p:cNvSpPr txBox="1"/>
              <p:nvPr/>
            </p:nvSpPr>
            <p:spPr>
              <a:xfrm>
                <a:off x="432004" y="4717216"/>
                <a:ext cx="1032462"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r>
                            <a:rPr lang="en-US" sz="2400" b="0" i="1" smtClean="0">
                              <a:latin typeface="Cambria Math" panose="02040503050406030204" pitchFamily="18" charset="0"/>
                            </a:rPr>
                            <m:t>+</m:t>
                          </m:r>
                          <m:r>
                            <a:rPr lang="en-US" sz="2400" b="0" i="1" smtClean="0">
                              <a:latin typeface="Cambria Math" panose="02040503050406030204" pitchFamily="18" charset="0"/>
                            </a:rPr>
                            <m:t>𝜓</m:t>
                          </m:r>
                          <m:r>
                            <a:rPr lang="en-US" sz="2400" b="0" i="1" smtClean="0">
                              <a:latin typeface="Cambria Math" panose="02040503050406030204" pitchFamily="18" charset="0"/>
                            </a:rPr>
                            <m:t>𝑉</m:t>
                          </m:r>
                        </m:den>
                      </m:f>
                    </m:oMath>
                  </m:oMathPara>
                </a14:m>
                <a:endParaRPr lang="en-US" sz="2400" dirty="0"/>
              </a:p>
            </p:txBody>
          </p:sp>
        </mc:Choice>
        <mc:Fallback xmlns="">
          <p:sp>
            <p:nvSpPr>
              <p:cNvPr id="31" name="TextBox 30">
                <a:extLst>
                  <a:ext uri="{FF2B5EF4-FFF2-40B4-BE49-F238E27FC236}">
                    <a16:creationId xmlns:a16="http://schemas.microsoft.com/office/drawing/2014/main" id="{B4FE101C-90E7-41EB-A1A2-96DBCE7795C4}"/>
                  </a:ext>
                </a:extLst>
              </p:cNvPr>
              <p:cNvSpPr txBox="1">
                <a:spLocks noRot="1" noChangeAspect="1" noMove="1" noResize="1" noEditPoints="1" noAdjustHandles="1" noChangeArrowheads="1" noChangeShapeType="1" noTextEdit="1"/>
              </p:cNvSpPr>
              <p:nvPr/>
            </p:nvSpPr>
            <p:spPr>
              <a:xfrm>
                <a:off x="432004" y="4717216"/>
                <a:ext cx="1032462" cy="731867"/>
              </a:xfrm>
              <a:prstGeom prst="rect">
                <a:avLst/>
              </a:prstGeom>
              <a:blipFill>
                <a:blip r:embed="rId8"/>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5435808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p:cNvCxnSpPr/>
          <p:nvPr/>
        </p:nvCxnSpPr>
        <p:spPr>
          <a:xfrm flipH="1">
            <a:off x="4551425" y="4059920"/>
            <a:ext cx="641677" cy="74499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AE964168-95F4-4FB2-9ABB-D4DFD63C1F10}"/>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25" name="TextBox 24">
                <a:extLst>
                  <a:ext uri="{FF2B5EF4-FFF2-40B4-BE49-F238E27FC236}">
                    <a16:creationId xmlns:a16="http://schemas.microsoft.com/office/drawing/2014/main" id="{AE964168-95F4-4FB2-9ABB-D4DFD63C1F10}"/>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978A2D59-9ACA-4C1A-938B-65D26EFC2A20}"/>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6" name="TextBox 25">
                <a:extLst>
                  <a:ext uri="{FF2B5EF4-FFF2-40B4-BE49-F238E27FC236}">
                    <a16:creationId xmlns:a16="http://schemas.microsoft.com/office/drawing/2014/main" id="{978A2D59-9ACA-4C1A-938B-65D26EFC2A20}"/>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6519FF0B-0C72-492E-BFD3-65C72C13AFF2}"/>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28" name="TextBox 27">
                <a:extLst>
                  <a:ext uri="{FF2B5EF4-FFF2-40B4-BE49-F238E27FC236}">
                    <a16:creationId xmlns:a16="http://schemas.microsoft.com/office/drawing/2014/main" id="{6519FF0B-0C72-492E-BFD3-65C72C13AFF2}"/>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A7BAEFAD-FF62-4A68-BD7C-66B24FB61A3D}"/>
                  </a:ext>
                </a:extLst>
              </p:cNvPr>
              <p:cNvSpPr txBox="1"/>
              <p:nvPr/>
            </p:nvSpPr>
            <p:spPr>
              <a:xfrm>
                <a:off x="2778304" y="5844366"/>
                <a:ext cx="319959" cy="667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𝑐</m:t>
                              </m:r>
                            </m:sub>
                          </m:sSub>
                        </m:num>
                        <m:den>
                          <m:r>
                            <a:rPr lang="en-US" sz="2400" b="0" i="1" smtClean="0">
                              <a:latin typeface="Cambria Math" panose="02040503050406030204" pitchFamily="18" charset="0"/>
                            </a:rPr>
                            <m:t>𝑉</m:t>
                          </m:r>
                        </m:den>
                      </m:f>
                    </m:oMath>
                  </m:oMathPara>
                </a14:m>
                <a:endParaRPr lang="en-US" sz="2400" dirty="0"/>
              </a:p>
            </p:txBody>
          </p:sp>
        </mc:Choice>
        <mc:Fallback xmlns="">
          <p:sp>
            <p:nvSpPr>
              <p:cNvPr id="31" name="TextBox 30">
                <a:extLst>
                  <a:ext uri="{FF2B5EF4-FFF2-40B4-BE49-F238E27FC236}">
                    <a16:creationId xmlns:a16="http://schemas.microsoft.com/office/drawing/2014/main" id="{A7BAEFAD-FF62-4A68-BD7C-66B24FB61A3D}"/>
                  </a:ext>
                </a:extLst>
              </p:cNvPr>
              <p:cNvSpPr txBox="1">
                <a:spLocks noRot="1" noChangeAspect="1" noMove="1" noResize="1" noEditPoints="1" noAdjustHandles="1" noChangeArrowheads="1" noChangeShapeType="1" noTextEdit="1"/>
              </p:cNvSpPr>
              <p:nvPr/>
            </p:nvSpPr>
            <p:spPr>
              <a:xfrm>
                <a:off x="2778304" y="5844366"/>
                <a:ext cx="319959" cy="667170"/>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E8C3E8F6-E8B0-4018-AEA7-79E56CD7CB88}"/>
                  </a:ext>
                </a:extLst>
              </p:cNvPr>
              <p:cNvSpPr txBox="1"/>
              <p:nvPr/>
            </p:nvSpPr>
            <p:spPr>
              <a:xfrm>
                <a:off x="432004" y="4717216"/>
                <a:ext cx="1032462"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r>
                            <a:rPr lang="en-US" sz="2400" b="0" i="1" smtClean="0">
                              <a:latin typeface="Cambria Math" panose="02040503050406030204" pitchFamily="18" charset="0"/>
                            </a:rPr>
                            <m:t>+</m:t>
                          </m:r>
                          <m:r>
                            <a:rPr lang="en-US" sz="2400" b="0" i="1" smtClean="0">
                              <a:latin typeface="Cambria Math" panose="02040503050406030204" pitchFamily="18" charset="0"/>
                            </a:rPr>
                            <m:t>𝜓</m:t>
                          </m:r>
                          <m:r>
                            <a:rPr lang="en-US" sz="2400" b="0" i="1" smtClean="0">
                              <a:latin typeface="Cambria Math" panose="02040503050406030204" pitchFamily="18" charset="0"/>
                            </a:rPr>
                            <m:t>𝑉</m:t>
                          </m:r>
                        </m:den>
                      </m:f>
                    </m:oMath>
                  </m:oMathPara>
                </a14:m>
                <a:endParaRPr lang="en-US" sz="2400" dirty="0"/>
              </a:p>
            </p:txBody>
          </p:sp>
        </mc:Choice>
        <mc:Fallback xmlns="">
          <p:sp>
            <p:nvSpPr>
              <p:cNvPr id="33" name="TextBox 32">
                <a:extLst>
                  <a:ext uri="{FF2B5EF4-FFF2-40B4-BE49-F238E27FC236}">
                    <a16:creationId xmlns:a16="http://schemas.microsoft.com/office/drawing/2014/main" id="{E8C3E8F6-E8B0-4018-AEA7-79E56CD7CB88}"/>
                  </a:ext>
                </a:extLst>
              </p:cNvPr>
              <p:cNvSpPr txBox="1">
                <a:spLocks noRot="1" noChangeAspect="1" noMove="1" noResize="1" noEditPoints="1" noAdjustHandles="1" noChangeArrowheads="1" noChangeShapeType="1" noTextEdit="1"/>
              </p:cNvSpPr>
              <p:nvPr/>
            </p:nvSpPr>
            <p:spPr>
              <a:xfrm>
                <a:off x="432004" y="4717216"/>
                <a:ext cx="1032462" cy="731867"/>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BA2C9B46-0CD7-48D9-9501-762C1EBF7EDD}"/>
                  </a:ext>
                </a:extLst>
              </p:cNvPr>
              <p:cNvSpPr txBox="1"/>
              <p:nvPr/>
            </p:nvSpPr>
            <p:spPr>
              <a:xfrm>
                <a:off x="4467386" y="3579713"/>
                <a:ext cx="3964711" cy="523220"/>
              </a:xfrm>
              <a:prstGeom prst="rect">
                <a:avLst/>
              </a:prstGeom>
              <a:noFill/>
            </p:spPr>
            <p:txBody>
              <a:bodyPr wrap="square" rtlCol="0">
                <a:spAutoFit/>
              </a:bodyPr>
              <a:lstStyle/>
              <a:p>
                <a:r>
                  <a:rPr lang="en-US" sz="2800" i="1" dirty="0"/>
                  <a:t>IC</a:t>
                </a:r>
                <a:r>
                  <a:rPr lang="en-US" sz="2800" i="1" baseline="30000" dirty="0" err="1"/>
                  <a:t>mark</a:t>
                </a:r>
                <a:r>
                  <a:rPr lang="en-US" sz="2800" dirty="0"/>
                  <a:t>  </a:t>
                </a:r>
                <a14:m>
                  <m:oMath xmlns:m="http://schemas.openxmlformats.org/officeDocument/2006/math">
                    <m:r>
                      <a:rPr lang="en-US" sz="2800" b="0" i="1" dirty="0" smtClean="0">
                        <a:latin typeface="Cambria Math" panose="02040503050406030204" pitchFamily="18" charset="0"/>
                      </a:rPr>
                      <m:t>𝜙</m:t>
                    </m:r>
                    <m:r>
                      <a:rPr lang="el-GR" sz="2800" i="1" dirty="0" smtClean="0">
                        <a:latin typeface="Cambria Math" panose="02040503050406030204" pitchFamily="18" charset="0"/>
                      </a:rPr>
                      <m:t>≥</m:t>
                    </m:r>
                    <m:r>
                      <a:rPr lang="en-US" sz="2800" i="1" dirty="0">
                        <a:latin typeface="Cambria Math" panose="02040503050406030204" pitchFamily="18" charset="0"/>
                      </a:rPr>
                      <m:t>𝑡</m:t>
                    </m:r>
                    <m:r>
                      <a:rPr lang="en-US" sz="2800" i="1" baseline="-25000" dirty="0">
                        <a:latin typeface="Cambria Math" panose="02040503050406030204" pitchFamily="18" charset="0"/>
                      </a:rPr>
                      <m:t>𝑚</m:t>
                    </m:r>
                    <m:r>
                      <a:rPr lang="en-US" sz="2800" i="1" dirty="0">
                        <a:latin typeface="Cambria Math" panose="02040503050406030204" pitchFamily="18" charset="0"/>
                      </a:rPr>
                      <m:t>/(</m:t>
                    </m:r>
                    <m:r>
                      <a:rPr lang="en-US" sz="2800" i="1" dirty="0">
                        <a:latin typeface="Cambria Math" panose="02040503050406030204" pitchFamily="18" charset="0"/>
                      </a:rPr>
                      <m:t>𝑓</m:t>
                    </m:r>
                    <m:r>
                      <a:rPr lang="en-US" sz="2800" i="1" dirty="0">
                        <a:latin typeface="Cambria Math" panose="02040503050406030204" pitchFamily="18" charset="0"/>
                      </a:rPr>
                      <m:t>+</m:t>
                    </m:r>
                    <m:r>
                      <a:rPr lang="el-GR" sz="2800" i="1" dirty="0">
                        <a:latin typeface="Cambria Math" panose="02040503050406030204" pitchFamily="18" charset="0"/>
                      </a:rPr>
                      <m:t>𝜓</m:t>
                    </m:r>
                    <m:r>
                      <a:rPr lang="en-US" sz="2800" i="1" dirty="0" err="1">
                        <a:latin typeface="Cambria Math" panose="02040503050406030204" pitchFamily="18" charset="0"/>
                      </a:rPr>
                      <m:t>𝑞𝑉</m:t>
                    </m:r>
                    <m:r>
                      <a:rPr lang="en-US" sz="2800" i="1" dirty="0">
                        <a:latin typeface="Cambria Math" panose="02040503050406030204" pitchFamily="18" charset="0"/>
                      </a:rPr>
                      <m:t>)</m:t>
                    </m:r>
                  </m:oMath>
                </a14:m>
                <a:endParaRPr lang="en-US" sz="2800" dirty="0"/>
              </a:p>
            </p:txBody>
          </p:sp>
        </mc:Choice>
        <mc:Fallback xmlns="">
          <p:sp>
            <p:nvSpPr>
              <p:cNvPr id="36" name="TextBox 35">
                <a:extLst>
                  <a:ext uri="{FF2B5EF4-FFF2-40B4-BE49-F238E27FC236}">
                    <a16:creationId xmlns:a16="http://schemas.microsoft.com/office/drawing/2014/main" id="{BA2C9B46-0CD7-48D9-9501-762C1EBF7EDD}"/>
                  </a:ext>
                </a:extLst>
              </p:cNvPr>
              <p:cNvSpPr txBox="1">
                <a:spLocks noRot="1" noChangeAspect="1" noMove="1" noResize="1" noEditPoints="1" noAdjustHandles="1" noChangeArrowheads="1" noChangeShapeType="1" noTextEdit="1"/>
              </p:cNvSpPr>
              <p:nvPr/>
            </p:nvSpPr>
            <p:spPr>
              <a:xfrm>
                <a:off x="4467386" y="3579713"/>
                <a:ext cx="3964711" cy="523220"/>
              </a:xfrm>
              <a:prstGeom prst="rect">
                <a:avLst/>
              </a:prstGeom>
              <a:blipFill>
                <a:blip r:embed="rId8"/>
                <a:stretch>
                  <a:fillRect l="-3231" t="-10465" b="-3255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1236DE53-5D05-4D74-AA77-1D766B3669DB}"/>
                  </a:ext>
                </a:extLst>
              </p:cNvPr>
              <p:cNvSpPr txBox="1"/>
              <p:nvPr/>
            </p:nvSpPr>
            <p:spPr>
              <a:xfrm>
                <a:off x="4681987" y="830878"/>
                <a:ext cx="2761441" cy="523220"/>
              </a:xfrm>
              <a:prstGeom prst="rect">
                <a:avLst/>
              </a:prstGeom>
              <a:noFill/>
            </p:spPr>
            <p:txBody>
              <a:bodyPr wrap="square" rtlCol="0">
                <a:spAutoFit/>
              </a:bodyPr>
              <a:lstStyle/>
              <a:p>
                <a:r>
                  <a:rPr lang="en-US" sz="2800" i="1" dirty="0"/>
                  <a:t>IC</a:t>
                </a:r>
                <a:r>
                  <a:rPr lang="en-US" sz="2800" i="1" baseline="30000" dirty="0" err="1"/>
                  <a:t>com</a:t>
                </a:r>
                <a:r>
                  <a:rPr lang="en-US" sz="2800" dirty="0"/>
                  <a:t>  </a:t>
                </a:r>
                <a14:m>
                  <m:oMath xmlns:m="http://schemas.openxmlformats.org/officeDocument/2006/math">
                    <m:r>
                      <a:rPr lang="en-US" sz="2800" i="1" dirty="0" smtClean="0">
                        <a:latin typeface="Cambria Math" panose="02040503050406030204" pitchFamily="18" charset="0"/>
                      </a:rPr>
                      <m:t>𝑞</m:t>
                    </m:r>
                    <m:r>
                      <a:rPr lang="en-US" sz="2800" b="0" i="1" dirty="0" smtClean="0">
                        <a:latin typeface="Cambria Math" panose="02040503050406030204" pitchFamily="18" charset="0"/>
                      </a:rPr>
                      <m:t>≥</m:t>
                    </m:r>
                    <m:r>
                      <a:rPr lang="en-US" sz="2800" i="1" dirty="0" err="1">
                        <a:latin typeface="Cambria Math" panose="02040503050406030204" pitchFamily="18" charset="0"/>
                      </a:rPr>
                      <m:t>𝑡</m:t>
                    </m:r>
                    <m:r>
                      <a:rPr lang="en-US" sz="2800" i="1" baseline="-25000" dirty="0" err="1">
                        <a:latin typeface="Cambria Math" panose="02040503050406030204" pitchFamily="18" charset="0"/>
                      </a:rPr>
                      <m:t>𝑐</m:t>
                    </m:r>
                    <m:r>
                      <a:rPr lang="en-US" sz="2800" i="1" dirty="0">
                        <a:latin typeface="Cambria Math" panose="02040503050406030204" pitchFamily="18" charset="0"/>
                      </a:rPr>
                      <m:t>/</m:t>
                    </m:r>
                    <m:r>
                      <a:rPr lang="en-US" sz="2800" i="1" dirty="0">
                        <a:latin typeface="Cambria Math" panose="02040503050406030204" pitchFamily="18" charset="0"/>
                      </a:rPr>
                      <m:t>𝑉</m:t>
                    </m:r>
                  </m:oMath>
                </a14:m>
                <a:endParaRPr lang="en-US" sz="2800" dirty="0"/>
              </a:p>
            </p:txBody>
          </p:sp>
        </mc:Choice>
        <mc:Fallback xmlns="">
          <p:sp>
            <p:nvSpPr>
              <p:cNvPr id="37" name="TextBox 36">
                <a:extLst>
                  <a:ext uri="{FF2B5EF4-FFF2-40B4-BE49-F238E27FC236}">
                    <a16:creationId xmlns:a16="http://schemas.microsoft.com/office/drawing/2014/main" id="{1236DE53-5D05-4D74-AA77-1D766B3669DB}"/>
                  </a:ext>
                </a:extLst>
              </p:cNvPr>
              <p:cNvSpPr txBox="1">
                <a:spLocks noRot="1" noChangeAspect="1" noMove="1" noResize="1" noEditPoints="1" noAdjustHandles="1" noChangeArrowheads="1" noChangeShapeType="1" noTextEdit="1"/>
              </p:cNvSpPr>
              <p:nvPr/>
            </p:nvSpPr>
            <p:spPr>
              <a:xfrm>
                <a:off x="4681987" y="830878"/>
                <a:ext cx="2761441" cy="523220"/>
              </a:xfrm>
              <a:prstGeom prst="rect">
                <a:avLst/>
              </a:prstGeom>
              <a:blipFill>
                <a:blip r:embed="rId9"/>
                <a:stretch>
                  <a:fillRect l="-4415" t="-10465" b="-32558"/>
                </a:stretch>
              </a:blipFill>
            </p:spPr>
            <p:txBody>
              <a:bodyPr/>
              <a:lstStyle/>
              <a:p>
                <a:r>
                  <a:rPr lang="en-US">
                    <a:noFill/>
                  </a:rPr>
                  <a:t> </a:t>
                </a:r>
              </a:p>
            </p:txBody>
          </p:sp>
        </mc:Fallback>
      </mc:AlternateContent>
      <p:cxnSp>
        <p:nvCxnSpPr>
          <p:cNvPr id="38" name="Straight Arrow Connector 37">
            <a:extLst>
              <a:ext uri="{FF2B5EF4-FFF2-40B4-BE49-F238E27FC236}">
                <a16:creationId xmlns:a16="http://schemas.microsoft.com/office/drawing/2014/main" id="{00F9EF43-672A-4686-A5D6-7FAC53D14E82}"/>
              </a:ext>
            </a:extLst>
          </p:cNvPr>
          <p:cNvCxnSpPr/>
          <p:nvPr/>
        </p:nvCxnSpPr>
        <p:spPr>
          <a:xfrm flipH="1">
            <a:off x="2967487" y="1126894"/>
            <a:ext cx="1583936" cy="1103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84622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angle 3"/>
              <p:cNvSpPr txBox="1">
                <a:spLocks noChangeArrowheads="1"/>
              </p:cNvSpPr>
              <p:nvPr/>
            </p:nvSpPr>
            <p:spPr>
              <a:xfrm>
                <a:off x="7204223" y="5967030"/>
                <a:ext cx="762000" cy="685800"/>
              </a:xfrm>
              <a:prstGeom prst="rect">
                <a:avLst/>
              </a:prstGeom>
            </p:spPr>
            <p:txBody>
              <a:bodyPr vert="horz" lIns="91440" tIns="45720" rIns="91440" bIns="45720" rtlCol="0">
                <a:normAutofit/>
              </a:bodyPr>
              <a:lstStyle/>
              <a:p>
                <a:pPr/>
                <a14:m>
                  <m:oMathPara xmlns:m="http://schemas.openxmlformats.org/officeDocument/2006/math">
                    <m:oMathParaPr>
                      <m:jc m:val="left"/>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5" name="Rectangle 3"/>
              <p:cNvSpPr txBox="1">
                <a:spLocks noRot="1" noChangeAspect="1" noMove="1" noResize="1" noEditPoints="1" noAdjustHandles="1" noChangeArrowheads="1" noChangeShapeType="1" noTextEdit="1"/>
              </p:cNvSpPr>
              <p:nvPr/>
            </p:nvSpPr>
            <p:spPr>
              <a:xfrm>
                <a:off x="7204223" y="5967030"/>
                <a:ext cx="762000" cy="685800"/>
              </a:xfrm>
              <a:prstGeom prst="rect">
                <a:avLst/>
              </a:prstGeom>
              <a:blipFill>
                <a:blip r:embed="rId3"/>
                <a:stretch>
                  <a:fillRect l="-4918"/>
                </a:stretch>
              </a:blipFill>
            </p:spPr>
            <p:txBody>
              <a:bodyPr/>
              <a:lstStyle/>
              <a:p>
                <a:r>
                  <a:rPr lang="en-US">
                    <a:noFill/>
                  </a:rPr>
                  <a:t> </a:t>
                </a:r>
              </a:p>
            </p:txBody>
          </p:sp>
        </mc:Fallback>
      </mc:AlternateContent>
      <p:cxnSp>
        <p:nvCxnSpPr>
          <p:cNvPr id="10" name="Straight Connector 9"/>
          <p:cNvCxnSpPr>
            <a:cxnSpLocks/>
          </p:cNvCxnSpPr>
          <p:nvPr/>
        </p:nvCxnSpPr>
        <p:spPr>
          <a:xfrm>
            <a:off x="1514061" y="6306162"/>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cxnSpLocks/>
          </p:cNvCxnSpPr>
          <p:nvPr/>
        </p:nvCxnSpPr>
        <p:spPr>
          <a:xfrm flipV="1">
            <a:off x="1514061" y="507847"/>
            <a:ext cx="0" cy="579831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143710" y="17594"/>
            <a:ext cx="423514" cy="523220"/>
          </a:xfrm>
          <a:prstGeom prst="rect">
            <a:avLst/>
          </a:prstGeom>
          <a:noFill/>
        </p:spPr>
        <p:txBody>
          <a:bodyPr wrap="none" rtlCol="0">
            <a:spAutoFit/>
          </a:bodyPr>
          <a:lstStyle/>
          <a:p>
            <a:r>
              <a:rPr lang="el-GR" sz="2800" i="1" dirty="0">
                <a:latin typeface="Times" pitchFamily="2" charset="0"/>
              </a:rPr>
              <a:t>φ</a:t>
            </a:r>
            <a:endParaRPr lang="en-US" sz="2800" i="1" dirty="0">
              <a:latin typeface="Times" pitchFamily="2" charset="0"/>
            </a:endParaRPr>
          </a:p>
        </p:txBody>
      </p:sp>
      <p:sp>
        <p:nvSpPr>
          <p:cNvPr id="21" name="TextBox 20"/>
          <p:cNvSpPr txBox="1"/>
          <p:nvPr/>
        </p:nvSpPr>
        <p:spPr>
          <a:xfrm>
            <a:off x="1202126" y="6315941"/>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689954" y="6342119"/>
            <a:ext cx="367408" cy="523220"/>
          </a:xfrm>
          <a:prstGeom prst="rect">
            <a:avLst/>
          </a:prstGeom>
          <a:noFill/>
        </p:spPr>
        <p:txBody>
          <a:bodyPr wrap="none" rtlCol="0">
            <a:spAutoFit/>
          </a:bodyPr>
          <a:lstStyle/>
          <a:p>
            <a:r>
              <a:rPr lang="en-US" sz="2800" dirty="0">
                <a:latin typeface="+mn-lt"/>
              </a:rPr>
              <a:t>1</a:t>
            </a:r>
          </a:p>
        </p:txBody>
      </p:sp>
      <p:sp>
        <p:nvSpPr>
          <p:cNvPr id="35" name="TextBox 34"/>
          <p:cNvSpPr txBox="1"/>
          <p:nvPr/>
        </p:nvSpPr>
        <p:spPr>
          <a:xfrm>
            <a:off x="2627417" y="5392"/>
            <a:ext cx="890205" cy="523220"/>
          </a:xfrm>
          <a:prstGeom prst="rect">
            <a:avLst/>
          </a:prstGeom>
          <a:noFill/>
        </p:spPr>
        <p:txBody>
          <a:bodyPr wrap="square" rtlCol="0">
            <a:spAutoFit/>
          </a:bodyPr>
          <a:lstStyle/>
          <a:p>
            <a:r>
              <a:rPr lang="en-US" sz="2800" i="1" dirty="0" err="1"/>
              <a:t>IC</a:t>
            </a:r>
            <a:r>
              <a:rPr lang="en-US" sz="2800" i="1" baseline="30000" dirty="0" err="1"/>
              <a:t>com</a:t>
            </a:r>
            <a:endParaRPr lang="en-US" sz="2800" i="1" dirty="0"/>
          </a:p>
        </p:txBody>
      </p:sp>
      <p:cxnSp>
        <p:nvCxnSpPr>
          <p:cNvPr id="22" name="Straight Arrow Connector 21"/>
          <p:cNvCxnSpPr>
            <a:cxnSpLocks/>
          </p:cNvCxnSpPr>
          <p:nvPr/>
        </p:nvCxnSpPr>
        <p:spPr>
          <a:xfrm flipH="1">
            <a:off x="4541486" y="5048782"/>
            <a:ext cx="239236" cy="27109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EC47A213-F27C-647E-2F66-9A4493451C0A}"/>
              </a:ext>
            </a:extLst>
          </p:cNvPr>
          <p:cNvSpPr/>
          <p:nvPr/>
        </p:nvSpPr>
        <p:spPr>
          <a:xfrm>
            <a:off x="1534943" y="496498"/>
            <a:ext cx="5373504" cy="800525"/>
          </a:xfrm>
          <a:prstGeom prst="rect">
            <a:avLst/>
          </a:prstGeom>
          <a:pattFill prst="lgGrid">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Freeform 45">
            <a:extLst>
              <a:ext uri="{FF2B5EF4-FFF2-40B4-BE49-F238E27FC236}">
                <a16:creationId xmlns:a16="http://schemas.microsoft.com/office/drawing/2014/main" id="{83962346-A9AD-C6CB-5489-4A09EC9FFE05}"/>
              </a:ext>
            </a:extLst>
          </p:cNvPr>
          <p:cNvSpPr/>
          <p:nvPr/>
        </p:nvSpPr>
        <p:spPr>
          <a:xfrm>
            <a:off x="2971800" y="1290217"/>
            <a:ext cx="3936641" cy="4378359"/>
          </a:xfrm>
          <a:custGeom>
            <a:avLst/>
            <a:gdLst>
              <a:gd name="connsiteX0" fmla="*/ 0 w 4771171"/>
              <a:gd name="connsiteY0" fmla="*/ 3140766 h 4432853"/>
              <a:gd name="connsiteX1" fmla="*/ 0 w 4771171"/>
              <a:gd name="connsiteY1" fmla="*/ 3140766 h 4432853"/>
              <a:gd name="connsiteX2" fmla="*/ 59635 w 4771171"/>
              <a:gd name="connsiteY2" fmla="*/ 3210340 h 4432853"/>
              <a:gd name="connsiteX3" fmla="*/ 89452 w 4771171"/>
              <a:gd name="connsiteY3" fmla="*/ 3230218 h 4432853"/>
              <a:gd name="connsiteX4" fmla="*/ 109331 w 4771171"/>
              <a:gd name="connsiteY4" fmla="*/ 3250096 h 4432853"/>
              <a:gd name="connsiteX5" fmla="*/ 149087 w 4771171"/>
              <a:gd name="connsiteY5" fmla="*/ 3299792 h 4432853"/>
              <a:gd name="connsiteX6" fmla="*/ 168965 w 4771171"/>
              <a:gd name="connsiteY6" fmla="*/ 3329609 h 4432853"/>
              <a:gd name="connsiteX7" fmla="*/ 208722 w 4771171"/>
              <a:gd name="connsiteY7" fmla="*/ 3369366 h 4432853"/>
              <a:gd name="connsiteX8" fmla="*/ 228600 w 4771171"/>
              <a:gd name="connsiteY8" fmla="*/ 3399183 h 4432853"/>
              <a:gd name="connsiteX9" fmla="*/ 288235 w 4771171"/>
              <a:gd name="connsiteY9" fmla="*/ 3419061 h 4432853"/>
              <a:gd name="connsiteX10" fmla="*/ 347870 w 4771171"/>
              <a:gd name="connsiteY10" fmla="*/ 3438940 h 4432853"/>
              <a:gd name="connsiteX11" fmla="*/ 407504 w 4771171"/>
              <a:gd name="connsiteY11" fmla="*/ 3478696 h 4432853"/>
              <a:gd name="connsiteX12" fmla="*/ 447261 w 4771171"/>
              <a:gd name="connsiteY12" fmla="*/ 3518453 h 4432853"/>
              <a:gd name="connsiteX13" fmla="*/ 496957 w 4771171"/>
              <a:gd name="connsiteY13" fmla="*/ 3558209 h 4432853"/>
              <a:gd name="connsiteX14" fmla="*/ 556591 w 4771171"/>
              <a:gd name="connsiteY14" fmla="*/ 3588027 h 4432853"/>
              <a:gd name="connsiteX15" fmla="*/ 586409 w 4771171"/>
              <a:gd name="connsiteY15" fmla="*/ 3607905 h 4432853"/>
              <a:gd name="connsiteX16" fmla="*/ 616226 w 4771171"/>
              <a:gd name="connsiteY16" fmla="*/ 3617844 h 4432853"/>
              <a:gd name="connsiteX17" fmla="*/ 646044 w 4771171"/>
              <a:gd name="connsiteY17" fmla="*/ 3637722 h 4432853"/>
              <a:gd name="connsiteX18" fmla="*/ 705678 w 4771171"/>
              <a:gd name="connsiteY18" fmla="*/ 3657600 h 4432853"/>
              <a:gd name="connsiteX19" fmla="*/ 725557 w 4771171"/>
              <a:gd name="connsiteY19" fmla="*/ 3677479 h 4432853"/>
              <a:gd name="connsiteX20" fmla="*/ 785191 w 4771171"/>
              <a:gd name="connsiteY20" fmla="*/ 3697357 h 4432853"/>
              <a:gd name="connsiteX21" fmla="*/ 844826 w 4771171"/>
              <a:gd name="connsiteY21" fmla="*/ 3727174 h 4432853"/>
              <a:gd name="connsiteX22" fmla="*/ 904461 w 4771171"/>
              <a:gd name="connsiteY22" fmla="*/ 3756992 h 4432853"/>
              <a:gd name="connsiteX23" fmla="*/ 934278 w 4771171"/>
              <a:gd name="connsiteY23" fmla="*/ 3776870 h 4432853"/>
              <a:gd name="connsiteX24" fmla="*/ 954157 w 4771171"/>
              <a:gd name="connsiteY24" fmla="*/ 3796748 h 4432853"/>
              <a:gd name="connsiteX25" fmla="*/ 983974 w 4771171"/>
              <a:gd name="connsiteY25" fmla="*/ 3806687 h 4432853"/>
              <a:gd name="connsiteX26" fmla="*/ 1023731 w 4771171"/>
              <a:gd name="connsiteY26" fmla="*/ 3866322 h 4432853"/>
              <a:gd name="connsiteX27" fmla="*/ 1053548 w 4771171"/>
              <a:gd name="connsiteY27" fmla="*/ 3876261 h 4432853"/>
              <a:gd name="connsiteX28" fmla="*/ 1133061 w 4771171"/>
              <a:gd name="connsiteY28" fmla="*/ 3886200 h 4432853"/>
              <a:gd name="connsiteX29" fmla="*/ 1242391 w 4771171"/>
              <a:gd name="connsiteY29" fmla="*/ 3906079 h 4432853"/>
              <a:gd name="connsiteX30" fmla="*/ 1302026 w 4771171"/>
              <a:gd name="connsiteY30" fmla="*/ 3925957 h 4432853"/>
              <a:gd name="connsiteX31" fmla="*/ 1331844 w 4771171"/>
              <a:gd name="connsiteY31" fmla="*/ 3935896 h 4432853"/>
              <a:gd name="connsiteX32" fmla="*/ 1401418 w 4771171"/>
              <a:gd name="connsiteY32" fmla="*/ 3955774 h 4432853"/>
              <a:gd name="connsiteX33" fmla="*/ 1470991 w 4771171"/>
              <a:gd name="connsiteY33" fmla="*/ 3975653 h 4432853"/>
              <a:gd name="connsiteX34" fmla="*/ 1500809 w 4771171"/>
              <a:gd name="connsiteY34" fmla="*/ 3995531 h 4432853"/>
              <a:gd name="connsiteX35" fmla="*/ 1560444 w 4771171"/>
              <a:gd name="connsiteY35" fmla="*/ 4015409 h 4432853"/>
              <a:gd name="connsiteX36" fmla="*/ 1620078 w 4771171"/>
              <a:gd name="connsiteY36" fmla="*/ 4035287 h 4432853"/>
              <a:gd name="connsiteX37" fmla="*/ 1679713 w 4771171"/>
              <a:gd name="connsiteY37" fmla="*/ 4055166 h 4432853"/>
              <a:gd name="connsiteX38" fmla="*/ 1938131 w 4771171"/>
              <a:gd name="connsiteY38" fmla="*/ 4065105 h 4432853"/>
              <a:gd name="connsiteX39" fmla="*/ 2007704 w 4771171"/>
              <a:gd name="connsiteY39" fmla="*/ 4084983 h 4432853"/>
              <a:gd name="connsiteX40" fmla="*/ 2047461 w 4771171"/>
              <a:gd name="connsiteY40" fmla="*/ 4094922 h 4432853"/>
              <a:gd name="connsiteX41" fmla="*/ 2136913 w 4771171"/>
              <a:gd name="connsiteY41" fmla="*/ 4124740 h 4432853"/>
              <a:gd name="connsiteX42" fmla="*/ 2226365 w 4771171"/>
              <a:gd name="connsiteY42" fmla="*/ 4154557 h 4432853"/>
              <a:gd name="connsiteX43" fmla="*/ 2256183 w 4771171"/>
              <a:gd name="connsiteY43" fmla="*/ 4164496 h 4432853"/>
              <a:gd name="connsiteX44" fmla="*/ 2295939 w 4771171"/>
              <a:gd name="connsiteY44" fmla="*/ 4174435 h 4432853"/>
              <a:gd name="connsiteX45" fmla="*/ 2345635 w 4771171"/>
              <a:gd name="connsiteY45" fmla="*/ 4184374 h 4432853"/>
              <a:gd name="connsiteX46" fmla="*/ 2375452 w 4771171"/>
              <a:gd name="connsiteY46" fmla="*/ 4194314 h 4432853"/>
              <a:gd name="connsiteX47" fmla="*/ 2435087 w 4771171"/>
              <a:gd name="connsiteY47" fmla="*/ 4204253 h 4432853"/>
              <a:gd name="connsiteX48" fmla="*/ 2494722 w 4771171"/>
              <a:gd name="connsiteY48" fmla="*/ 4224131 h 4432853"/>
              <a:gd name="connsiteX49" fmla="*/ 2524539 w 4771171"/>
              <a:gd name="connsiteY49" fmla="*/ 4234070 h 4432853"/>
              <a:gd name="connsiteX50" fmla="*/ 2564296 w 4771171"/>
              <a:gd name="connsiteY50" fmla="*/ 4224131 h 4432853"/>
              <a:gd name="connsiteX51" fmla="*/ 2713383 w 4771171"/>
              <a:gd name="connsiteY51" fmla="*/ 4234070 h 4432853"/>
              <a:gd name="connsiteX52" fmla="*/ 2812774 w 4771171"/>
              <a:gd name="connsiteY52" fmla="*/ 4263887 h 4432853"/>
              <a:gd name="connsiteX53" fmla="*/ 2852531 w 4771171"/>
              <a:gd name="connsiteY53" fmla="*/ 4273827 h 4432853"/>
              <a:gd name="connsiteX54" fmla="*/ 2912165 w 4771171"/>
              <a:gd name="connsiteY54" fmla="*/ 4293705 h 4432853"/>
              <a:gd name="connsiteX55" fmla="*/ 3071191 w 4771171"/>
              <a:gd name="connsiteY55" fmla="*/ 4323522 h 4432853"/>
              <a:gd name="connsiteX56" fmla="*/ 3140765 w 4771171"/>
              <a:gd name="connsiteY56" fmla="*/ 4343400 h 4432853"/>
              <a:gd name="connsiteX57" fmla="*/ 3160644 w 4771171"/>
              <a:gd name="connsiteY57" fmla="*/ 4323522 h 4432853"/>
              <a:gd name="connsiteX58" fmla="*/ 3180522 w 4771171"/>
              <a:gd name="connsiteY58" fmla="*/ 4283766 h 4432853"/>
              <a:gd name="connsiteX59" fmla="*/ 3468757 w 4771171"/>
              <a:gd name="connsiteY59" fmla="*/ 4293705 h 4432853"/>
              <a:gd name="connsiteX60" fmla="*/ 3508513 w 4771171"/>
              <a:gd name="connsiteY60" fmla="*/ 4303644 h 4432853"/>
              <a:gd name="connsiteX61" fmla="*/ 3597965 w 4771171"/>
              <a:gd name="connsiteY61" fmla="*/ 4343400 h 4432853"/>
              <a:gd name="connsiteX62" fmla="*/ 3886200 w 4771171"/>
              <a:gd name="connsiteY62" fmla="*/ 4353340 h 4432853"/>
              <a:gd name="connsiteX63" fmla="*/ 3985591 w 4771171"/>
              <a:gd name="connsiteY63" fmla="*/ 4373218 h 4432853"/>
              <a:gd name="connsiteX64" fmla="*/ 4015409 w 4771171"/>
              <a:gd name="connsiteY64" fmla="*/ 4383157 h 4432853"/>
              <a:gd name="connsiteX65" fmla="*/ 4094922 w 4771171"/>
              <a:gd name="connsiteY65" fmla="*/ 4393096 h 4432853"/>
              <a:gd name="connsiteX66" fmla="*/ 4154557 w 4771171"/>
              <a:gd name="connsiteY66" fmla="*/ 4403035 h 4432853"/>
              <a:gd name="connsiteX67" fmla="*/ 4224131 w 4771171"/>
              <a:gd name="connsiteY67" fmla="*/ 4412974 h 4432853"/>
              <a:gd name="connsiteX68" fmla="*/ 4273826 w 4771171"/>
              <a:gd name="connsiteY68" fmla="*/ 4422914 h 4432853"/>
              <a:gd name="connsiteX69" fmla="*/ 4363278 w 4771171"/>
              <a:gd name="connsiteY69" fmla="*/ 4432853 h 4432853"/>
              <a:gd name="connsiteX70" fmla="*/ 4442791 w 4771171"/>
              <a:gd name="connsiteY70" fmla="*/ 4422914 h 4432853"/>
              <a:gd name="connsiteX71" fmla="*/ 4502426 w 4771171"/>
              <a:gd name="connsiteY71" fmla="*/ 4403035 h 4432853"/>
              <a:gd name="connsiteX72" fmla="*/ 4532244 w 4771171"/>
              <a:gd name="connsiteY72" fmla="*/ 4393096 h 4432853"/>
              <a:gd name="connsiteX73" fmla="*/ 4591878 w 4771171"/>
              <a:gd name="connsiteY73" fmla="*/ 4373218 h 4432853"/>
              <a:gd name="connsiteX74" fmla="*/ 4621696 w 4771171"/>
              <a:gd name="connsiteY74" fmla="*/ 4363279 h 4432853"/>
              <a:gd name="connsiteX75" fmla="*/ 4740965 w 4771171"/>
              <a:gd name="connsiteY75" fmla="*/ 4353340 h 4432853"/>
              <a:gd name="connsiteX76" fmla="*/ 4731026 w 4771171"/>
              <a:gd name="connsiteY76" fmla="*/ 4353340 h 4432853"/>
              <a:gd name="connsiteX77" fmla="*/ 4721087 w 4771171"/>
              <a:gd name="connsiteY77" fmla="*/ 4353340 h 4432853"/>
              <a:gd name="connsiteX78" fmla="*/ 4711148 w 4771171"/>
              <a:gd name="connsiteY78" fmla="*/ 0 h 4432853"/>
              <a:gd name="connsiteX79" fmla="*/ 9939 w 4771171"/>
              <a:gd name="connsiteY79" fmla="*/ 19879 h 4432853"/>
              <a:gd name="connsiteX80" fmla="*/ 0 w 4771171"/>
              <a:gd name="connsiteY80" fmla="*/ 3140766 h 4432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771171" h="4432853">
                <a:moveTo>
                  <a:pt x="0" y="3140766"/>
                </a:moveTo>
                <a:lnTo>
                  <a:pt x="0" y="3140766"/>
                </a:lnTo>
                <a:cubicBezTo>
                  <a:pt x="19878" y="3163957"/>
                  <a:pt x="38037" y="3188742"/>
                  <a:pt x="59635" y="3210340"/>
                </a:cubicBezTo>
                <a:cubicBezTo>
                  <a:pt x="68082" y="3218787"/>
                  <a:pt x="80124" y="3222756"/>
                  <a:pt x="89452" y="3230218"/>
                </a:cubicBezTo>
                <a:cubicBezTo>
                  <a:pt x="96769" y="3236072"/>
                  <a:pt x="102705" y="3243470"/>
                  <a:pt x="109331" y="3250096"/>
                </a:cubicBezTo>
                <a:cubicBezTo>
                  <a:pt x="128680" y="3308145"/>
                  <a:pt x="104131" y="3254836"/>
                  <a:pt x="149087" y="3299792"/>
                </a:cubicBezTo>
                <a:cubicBezTo>
                  <a:pt x="157534" y="3308239"/>
                  <a:pt x="161191" y="3320540"/>
                  <a:pt x="168965" y="3329609"/>
                </a:cubicBezTo>
                <a:cubicBezTo>
                  <a:pt x="181162" y="3343839"/>
                  <a:pt x="198326" y="3353772"/>
                  <a:pt x="208722" y="3369366"/>
                </a:cubicBezTo>
                <a:cubicBezTo>
                  <a:pt x="215348" y="3379305"/>
                  <a:pt x="218470" y="3392852"/>
                  <a:pt x="228600" y="3399183"/>
                </a:cubicBezTo>
                <a:cubicBezTo>
                  <a:pt x="246369" y="3410288"/>
                  <a:pt x="268357" y="3412435"/>
                  <a:pt x="288235" y="3419061"/>
                </a:cubicBezTo>
                <a:cubicBezTo>
                  <a:pt x="288239" y="3419062"/>
                  <a:pt x="347867" y="3438938"/>
                  <a:pt x="347870" y="3438940"/>
                </a:cubicBezTo>
                <a:lnTo>
                  <a:pt x="407504" y="3478696"/>
                </a:lnTo>
                <a:cubicBezTo>
                  <a:pt x="429191" y="3543754"/>
                  <a:pt x="399071" y="3479901"/>
                  <a:pt x="447261" y="3518453"/>
                </a:cubicBezTo>
                <a:cubicBezTo>
                  <a:pt x="511484" y="3569831"/>
                  <a:pt x="422010" y="3533227"/>
                  <a:pt x="496957" y="3558209"/>
                </a:cubicBezTo>
                <a:cubicBezTo>
                  <a:pt x="582403" y="3615173"/>
                  <a:pt x="474297" y="3546879"/>
                  <a:pt x="556591" y="3588027"/>
                </a:cubicBezTo>
                <a:cubicBezTo>
                  <a:pt x="567275" y="3593369"/>
                  <a:pt x="575725" y="3602563"/>
                  <a:pt x="586409" y="3607905"/>
                </a:cubicBezTo>
                <a:cubicBezTo>
                  <a:pt x="595780" y="3612590"/>
                  <a:pt x="606855" y="3613159"/>
                  <a:pt x="616226" y="3617844"/>
                </a:cubicBezTo>
                <a:cubicBezTo>
                  <a:pt x="626910" y="3623186"/>
                  <a:pt x="635128" y="3632871"/>
                  <a:pt x="646044" y="3637722"/>
                </a:cubicBezTo>
                <a:cubicBezTo>
                  <a:pt x="665191" y="3646232"/>
                  <a:pt x="705678" y="3657600"/>
                  <a:pt x="705678" y="3657600"/>
                </a:cubicBezTo>
                <a:cubicBezTo>
                  <a:pt x="712304" y="3664226"/>
                  <a:pt x="717175" y="3673288"/>
                  <a:pt x="725557" y="3677479"/>
                </a:cubicBezTo>
                <a:cubicBezTo>
                  <a:pt x="744298" y="3686850"/>
                  <a:pt x="767757" y="3685734"/>
                  <a:pt x="785191" y="3697357"/>
                </a:cubicBezTo>
                <a:cubicBezTo>
                  <a:pt x="823726" y="3723046"/>
                  <a:pt x="803677" y="3713458"/>
                  <a:pt x="844826" y="3727174"/>
                </a:cubicBezTo>
                <a:cubicBezTo>
                  <a:pt x="930278" y="3784143"/>
                  <a:pt x="822164" y="3715844"/>
                  <a:pt x="904461" y="3756992"/>
                </a:cubicBezTo>
                <a:cubicBezTo>
                  <a:pt x="915145" y="3762334"/>
                  <a:pt x="924950" y="3769408"/>
                  <a:pt x="934278" y="3776870"/>
                </a:cubicBezTo>
                <a:cubicBezTo>
                  <a:pt x="941595" y="3782724"/>
                  <a:pt x="946122" y="3791927"/>
                  <a:pt x="954157" y="3796748"/>
                </a:cubicBezTo>
                <a:cubicBezTo>
                  <a:pt x="963141" y="3802138"/>
                  <a:pt x="974035" y="3803374"/>
                  <a:pt x="983974" y="3806687"/>
                </a:cubicBezTo>
                <a:cubicBezTo>
                  <a:pt x="997226" y="3826565"/>
                  <a:pt x="1001066" y="3858767"/>
                  <a:pt x="1023731" y="3866322"/>
                </a:cubicBezTo>
                <a:cubicBezTo>
                  <a:pt x="1033670" y="3869635"/>
                  <a:pt x="1043240" y="3874387"/>
                  <a:pt x="1053548" y="3876261"/>
                </a:cubicBezTo>
                <a:cubicBezTo>
                  <a:pt x="1079828" y="3881039"/>
                  <a:pt x="1106585" y="3882670"/>
                  <a:pt x="1133061" y="3886200"/>
                </a:cubicBezTo>
                <a:cubicBezTo>
                  <a:pt x="1179258" y="3892360"/>
                  <a:pt x="1201423" y="3893789"/>
                  <a:pt x="1242391" y="3906079"/>
                </a:cubicBezTo>
                <a:cubicBezTo>
                  <a:pt x="1262461" y="3912100"/>
                  <a:pt x="1282148" y="3919331"/>
                  <a:pt x="1302026" y="3925957"/>
                </a:cubicBezTo>
                <a:cubicBezTo>
                  <a:pt x="1311965" y="3929270"/>
                  <a:pt x="1321680" y="3933355"/>
                  <a:pt x="1331844" y="3935896"/>
                </a:cubicBezTo>
                <a:cubicBezTo>
                  <a:pt x="1456073" y="3966953"/>
                  <a:pt x="1301647" y="3927267"/>
                  <a:pt x="1401418" y="3955774"/>
                </a:cubicBezTo>
                <a:cubicBezTo>
                  <a:pt x="1416274" y="3960019"/>
                  <a:pt x="1455107" y="3967711"/>
                  <a:pt x="1470991" y="3975653"/>
                </a:cubicBezTo>
                <a:cubicBezTo>
                  <a:pt x="1481675" y="3980995"/>
                  <a:pt x="1489893" y="3990680"/>
                  <a:pt x="1500809" y="3995531"/>
                </a:cubicBezTo>
                <a:cubicBezTo>
                  <a:pt x="1519957" y="4004041"/>
                  <a:pt x="1540566" y="4008783"/>
                  <a:pt x="1560444" y="4015409"/>
                </a:cubicBezTo>
                <a:lnTo>
                  <a:pt x="1620078" y="4035287"/>
                </a:lnTo>
                <a:cubicBezTo>
                  <a:pt x="1620080" y="4035288"/>
                  <a:pt x="1679710" y="4055166"/>
                  <a:pt x="1679713" y="4055166"/>
                </a:cubicBezTo>
                <a:lnTo>
                  <a:pt x="1938131" y="4065105"/>
                </a:lnTo>
                <a:cubicBezTo>
                  <a:pt x="2062430" y="4096180"/>
                  <a:pt x="1907882" y="4056463"/>
                  <a:pt x="2007704" y="4084983"/>
                </a:cubicBezTo>
                <a:cubicBezTo>
                  <a:pt x="2020839" y="4088736"/>
                  <a:pt x="2034377" y="4090997"/>
                  <a:pt x="2047461" y="4094922"/>
                </a:cubicBezTo>
                <a:cubicBezTo>
                  <a:pt x="2047563" y="4094952"/>
                  <a:pt x="2121954" y="4119753"/>
                  <a:pt x="2136913" y="4124740"/>
                </a:cubicBezTo>
                <a:lnTo>
                  <a:pt x="2226365" y="4154557"/>
                </a:lnTo>
                <a:cubicBezTo>
                  <a:pt x="2236304" y="4157870"/>
                  <a:pt x="2246019" y="4161955"/>
                  <a:pt x="2256183" y="4164496"/>
                </a:cubicBezTo>
                <a:cubicBezTo>
                  <a:pt x="2269435" y="4167809"/>
                  <a:pt x="2282604" y="4171472"/>
                  <a:pt x="2295939" y="4174435"/>
                </a:cubicBezTo>
                <a:cubicBezTo>
                  <a:pt x="2312430" y="4178100"/>
                  <a:pt x="2329246" y="4180277"/>
                  <a:pt x="2345635" y="4184374"/>
                </a:cubicBezTo>
                <a:cubicBezTo>
                  <a:pt x="2355799" y="4186915"/>
                  <a:pt x="2365225" y="4192041"/>
                  <a:pt x="2375452" y="4194314"/>
                </a:cubicBezTo>
                <a:cubicBezTo>
                  <a:pt x="2395125" y="4198686"/>
                  <a:pt x="2415209" y="4200940"/>
                  <a:pt x="2435087" y="4204253"/>
                </a:cubicBezTo>
                <a:lnTo>
                  <a:pt x="2494722" y="4224131"/>
                </a:lnTo>
                <a:lnTo>
                  <a:pt x="2524539" y="4234070"/>
                </a:lnTo>
                <a:cubicBezTo>
                  <a:pt x="2537791" y="4230757"/>
                  <a:pt x="2550636" y="4224131"/>
                  <a:pt x="2564296" y="4224131"/>
                </a:cubicBezTo>
                <a:cubicBezTo>
                  <a:pt x="2614102" y="4224131"/>
                  <a:pt x="2663851" y="4228856"/>
                  <a:pt x="2713383" y="4234070"/>
                </a:cubicBezTo>
                <a:cubicBezTo>
                  <a:pt x="2740627" y="4236938"/>
                  <a:pt x="2790556" y="4258332"/>
                  <a:pt x="2812774" y="4263887"/>
                </a:cubicBezTo>
                <a:cubicBezTo>
                  <a:pt x="2826026" y="4267200"/>
                  <a:pt x="2839447" y="4269902"/>
                  <a:pt x="2852531" y="4273827"/>
                </a:cubicBezTo>
                <a:cubicBezTo>
                  <a:pt x="2872601" y="4279848"/>
                  <a:pt x="2891497" y="4290260"/>
                  <a:pt x="2912165" y="4293705"/>
                </a:cubicBezTo>
                <a:cubicBezTo>
                  <a:pt x="2948271" y="4299723"/>
                  <a:pt x="3047359" y="4315578"/>
                  <a:pt x="3071191" y="4323522"/>
                </a:cubicBezTo>
                <a:cubicBezTo>
                  <a:pt x="3113968" y="4337780"/>
                  <a:pt x="3090845" y="4330920"/>
                  <a:pt x="3140765" y="4343400"/>
                </a:cubicBezTo>
                <a:cubicBezTo>
                  <a:pt x="3147391" y="4336774"/>
                  <a:pt x="3158806" y="4332711"/>
                  <a:pt x="3160644" y="4323522"/>
                </a:cubicBezTo>
                <a:cubicBezTo>
                  <a:pt x="3170110" y="4276193"/>
                  <a:pt x="3118045" y="4304591"/>
                  <a:pt x="3180522" y="4283766"/>
                </a:cubicBezTo>
                <a:cubicBezTo>
                  <a:pt x="3276600" y="4287079"/>
                  <a:pt x="3372798" y="4287889"/>
                  <a:pt x="3468757" y="4293705"/>
                </a:cubicBezTo>
                <a:cubicBezTo>
                  <a:pt x="3482392" y="4294531"/>
                  <a:pt x="3495958" y="4298263"/>
                  <a:pt x="3508513" y="4303644"/>
                </a:cubicBezTo>
                <a:cubicBezTo>
                  <a:pt x="3553631" y="4322980"/>
                  <a:pt x="3530742" y="4341082"/>
                  <a:pt x="3597965" y="4343400"/>
                </a:cubicBezTo>
                <a:lnTo>
                  <a:pt x="3886200" y="4353340"/>
                </a:lnTo>
                <a:cubicBezTo>
                  <a:pt x="3933063" y="4361150"/>
                  <a:pt x="3944074" y="4361356"/>
                  <a:pt x="3985591" y="4373218"/>
                </a:cubicBezTo>
                <a:cubicBezTo>
                  <a:pt x="3995665" y="4376096"/>
                  <a:pt x="4005101" y="4381283"/>
                  <a:pt x="4015409" y="4383157"/>
                </a:cubicBezTo>
                <a:cubicBezTo>
                  <a:pt x="4041689" y="4387935"/>
                  <a:pt x="4068480" y="4389319"/>
                  <a:pt x="4094922" y="4393096"/>
                </a:cubicBezTo>
                <a:cubicBezTo>
                  <a:pt x="4114872" y="4395946"/>
                  <a:pt x="4134639" y="4399971"/>
                  <a:pt x="4154557" y="4403035"/>
                </a:cubicBezTo>
                <a:cubicBezTo>
                  <a:pt x="4177711" y="4406597"/>
                  <a:pt x="4201023" y="4409123"/>
                  <a:pt x="4224131" y="4412974"/>
                </a:cubicBezTo>
                <a:cubicBezTo>
                  <a:pt x="4240794" y="4415751"/>
                  <a:pt x="4257103" y="4420525"/>
                  <a:pt x="4273826" y="4422914"/>
                </a:cubicBezTo>
                <a:cubicBezTo>
                  <a:pt x="4303525" y="4427157"/>
                  <a:pt x="4333461" y="4429540"/>
                  <a:pt x="4363278" y="4432853"/>
                </a:cubicBezTo>
                <a:cubicBezTo>
                  <a:pt x="4389782" y="4429540"/>
                  <a:pt x="4416673" y="4428511"/>
                  <a:pt x="4442791" y="4422914"/>
                </a:cubicBezTo>
                <a:cubicBezTo>
                  <a:pt x="4463280" y="4418524"/>
                  <a:pt x="4482548" y="4409661"/>
                  <a:pt x="4502426" y="4403035"/>
                </a:cubicBezTo>
                <a:lnTo>
                  <a:pt x="4532244" y="4393096"/>
                </a:lnTo>
                <a:lnTo>
                  <a:pt x="4591878" y="4373218"/>
                </a:lnTo>
                <a:cubicBezTo>
                  <a:pt x="4601817" y="4369905"/>
                  <a:pt x="4611255" y="4364149"/>
                  <a:pt x="4621696" y="4363279"/>
                </a:cubicBezTo>
                <a:lnTo>
                  <a:pt x="4740965" y="4353340"/>
                </a:lnTo>
                <a:cubicBezTo>
                  <a:pt x="4798100" y="4334294"/>
                  <a:pt x="4762227" y="4347099"/>
                  <a:pt x="4731026" y="4353340"/>
                </a:cubicBezTo>
                <a:cubicBezTo>
                  <a:pt x="4727777" y="4353990"/>
                  <a:pt x="4724400" y="4353340"/>
                  <a:pt x="4721087" y="4353340"/>
                </a:cubicBezTo>
                <a:lnTo>
                  <a:pt x="4711148" y="0"/>
                </a:lnTo>
                <a:lnTo>
                  <a:pt x="9939" y="19879"/>
                </a:lnTo>
                <a:lnTo>
                  <a:pt x="0" y="3140766"/>
                </a:lnTo>
                <a:close/>
              </a:path>
            </a:pathLst>
          </a:custGeom>
          <a:pattFill prst="lgGrid">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33" name="Freeform 9232"/>
          <p:cNvSpPr/>
          <p:nvPr/>
        </p:nvSpPr>
        <p:spPr>
          <a:xfrm>
            <a:off x="1516937" y="1299966"/>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Connector 2">
            <a:extLst>
              <a:ext uri="{FF2B5EF4-FFF2-40B4-BE49-F238E27FC236}">
                <a16:creationId xmlns:a16="http://schemas.microsoft.com/office/drawing/2014/main" id="{41CCEA0D-AF7C-494E-8D0B-AAF16B3D9D45}"/>
              </a:ext>
            </a:extLst>
          </p:cNvPr>
          <p:cNvCxnSpPr>
            <a:cxnSpLocks/>
          </p:cNvCxnSpPr>
          <p:nvPr/>
        </p:nvCxnSpPr>
        <p:spPr>
          <a:xfrm flipH="1">
            <a:off x="1516937" y="1297024"/>
            <a:ext cx="5456551" cy="2942"/>
          </a:xfrm>
          <a:prstGeom prst="line">
            <a:avLst/>
          </a:prstGeom>
          <a:ln w="38100">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cxnSpLocks/>
          </p:cNvCxnSpPr>
          <p:nvPr/>
        </p:nvCxnSpPr>
        <p:spPr>
          <a:xfrm flipH="1" flipV="1">
            <a:off x="2971800" y="507847"/>
            <a:ext cx="3000" cy="5804855"/>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2439928F-286E-B980-F086-1242FCCB837C}"/>
              </a:ext>
            </a:extLst>
          </p:cNvPr>
          <p:cNvSpPr/>
          <p:nvPr/>
        </p:nvSpPr>
        <p:spPr>
          <a:xfrm>
            <a:off x="2957982" y="496497"/>
            <a:ext cx="3915676" cy="5800181"/>
          </a:xfrm>
          <a:prstGeom prst="rect">
            <a:avLst/>
          </a:prstGeom>
          <a:solidFill>
            <a:schemeClr val="accent6">
              <a:lumMod val="7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p:cNvSpPr txBox="1"/>
          <p:nvPr/>
        </p:nvSpPr>
        <p:spPr>
          <a:xfrm>
            <a:off x="6843050" y="5406966"/>
            <a:ext cx="976883" cy="523220"/>
          </a:xfrm>
          <a:prstGeom prst="rect">
            <a:avLst/>
          </a:prstGeom>
          <a:noFill/>
        </p:spPr>
        <p:txBody>
          <a:bodyPr wrap="square" rtlCol="0">
            <a:spAutoFit/>
          </a:bodyPr>
          <a:lstStyle/>
          <a:p>
            <a:r>
              <a:rPr lang="en-US" sz="2800" i="1" dirty="0" err="1"/>
              <a:t>IC</a:t>
            </a:r>
            <a:r>
              <a:rPr lang="en-US" sz="2800" i="1" baseline="30000" dirty="0" err="1"/>
              <a:t>mark</a:t>
            </a:r>
            <a:endParaRPr lang="en-US" sz="2800" i="1" dirty="0"/>
          </a:p>
        </p:txBody>
      </p:sp>
      <p:sp>
        <p:nvSpPr>
          <p:cNvPr id="9" name="TextBox 8">
            <a:extLst>
              <a:ext uri="{FF2B5EF4-FFF2-40B4-BE49-F238E27FC236}">
                <a16:creationId xmlns:a16="http://schemas.microsoft.com/office/drawing/2014/main" id="{5933A81B-79FE-201A-3EC4-DFAC000AA914}"/>
              </a:ext>
            </a:extLst>
          </p:cNvPr>
          <p:cNvSpPr txBox="1"/>
          <p:nvPr/>
        </p:nvSpPr>
        <p:spPr>
          <a:xfrm>
            <a:off x="6875969" y="899734"/>
            <a:ext cx="1462432" cy="523220"/>
          </a:xfrm>
          <a:prstGeom prst="rect">
            <a:avLst/>
          </a:prstGeom>
          <a:noFill/>
        </p:spPr>
        <p:txBody>
          <a:bodyPr wrap="square" rtlCol="0">
            <a:spAutoFit/>
          </a:bodyPr>
          <a:lstStyle/>
          <a:p>
            <a:r>
              <a:rPr lang="en-US" sz="2800" i="1" dirty="0" err="1"/>
              <a:t>IC</a:t>
            </a:r>
            <a:r>
              <a:rPr lang="en-US" sz="2800" i="1" baseline="30000" dirty="0" err="1"/>
              <a:t>mark</a:t>
            </a:r>
            <a:r>
              <a:rPr lang="en-US" sz="2800" i="1" baseline="30000" dirty="0"/>
              <a:t>-only</a:t>
            </a:r>
            <a:endParaRPr lang="en-US" sz="2800" i="1"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4F532F5-71E8-AC04-83BD-2329EBBA6778}"/>
                  </a:ext>
                </a:extLst>
              </p:cNvPr>
              <p:cNvSpPr txBox="1"/>
              <p:nvPr/>
            </p:nvSpPr>
            <p:spPr>
              <a:xfrm>
                <a:off x="1011841" y="906475"/>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7" name="TextBox 6">
                <a:extLst>
                  <a:ext uri="{FF2B5EF4-FFF2-40B4-BE49-F238E27FC236}">
                    <a16:creationId xmlns:a16="http://schemas.microsoft.com/office/drawing/2014/main" id="{C4F532F5-71E8-AC04-83BD-2329EBBA6778}"/>
                  </a:ext>
                </a:extLst>
              </p:cNvPr>
              <p:cNvSpPr txBox="1">
                <a:spLocks noRot="1" noChangeAspect="1" noMove="1" noResize="1" noEditPoints="1" noAdjustHandles="1" noChangeArrowheads="1" noChangeShapeType="1" noTextEdit="1"/>
              </p:cNvSpPr>
              <p:nvPr/>
            </p:nvSpPr>
            <p:spPr>
              <a:xfrm>
                <a:off x="1011841" y="906475"/>
                <a:ext cx="412869" cy="731867"/>
              </a:xfrm>
              <a:prstGeom prst="rect">
                <a:avLst/>
              </a:prstGeom>
              <a:blipFill>
                <a:blip r:embed="rId4"/>
                <a:stretch>
                  <a:fillRect l="-11765" r="-2941" b="-1694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F153F0F8-3972-7901-4972-B2D7F56365A3}"/>
                  </a:ext>
                </a:extLst>
              </p:cNvPr>
              <p:cNvSpPr txBox="1"/>
              <p:nvPr/>
            </p:nvSpPr>
            <p:spPr>
              <a:xfrm>
                <a:off x="2724572" y="6159392"/>
                <a:ext cx="319959" cy="667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𝑐</m:t>
                              </m:r>
                            </m:sub>
                          </m:sSub>
                        </m:num>
                        <m:den>
                          <m:r>
                            <a:rPr lang="en-US" sz="2400" b="0" i="1" smtClean="0">
                              <a:latin typeface="Cambria Math" panose="02040503050406030204" pitchFamily="18" charset="0"/>
                            </a:rPr>
                            <m:t>𝑉</m:t>
                          </m:r>
                        </m:den>
                      </m:f>
                    </m:oMath>
                  </m:oMathPara>
                </a14:m>
                <a:endParaRPr lang="en-US" sz="2400" dirty="0"/>
              </a:p>
            </p:txBody>
          </p:sp>
        </mc:Choice>
        <mc:Fallback xmlns="">
          <p:sp>
            <p:nvSpPr>
              <p:cNvPr id="8" name="TextBox 7">
                <a:extLst>
                  <a:ext uri="{FF2B5EF4-FFF2-40B4-BE49-F238E27FC236}">
                    <a16:creationId xmlns:a16="http://schemas.microsoft.com/office/drawing/2014/main" id="{F153F0F8-3972-7901-4972-B2D7F56365A3}"/>
                  </a:ext>
                </a:extLst>
              </p:cNvPr>
              <p:cNvSpPr txBox="1">
                <a:spLocks noRot="1" noChangeAspect="1" noMove="1" noResize="1" noEditPoints="1" noAdjustHandles="1" noChangeArrowheads="1" noChangeShapeType="1" noTextEdit="1"/>
              </p:cNvSpPr>
              <p:nvPr/>
            </p:nvSpPr>
            <p:spPr>
              <a:xfrm>
                <a:off x="2724572" y="6159392"/>
                <a:ext cx="319959" cy="667170"/>
              </a:xfrm>
              <a:prstGeom prst="rect">
                <a:avLst/>
              </a:prstGeom>
              <a:blipFill>
                <a:blip r:embed="rId5"/>
                <a:stretch>
                  <a:fillRect l="-15385" r="-11538" b="-14815"/>
                </a:stretch>
              </a:blipFill>
            </p:spPr>
            <p:txBody>
              <a:bodyPr/>
              <a:lstStyle/>
              <a:p>
                <a:r>
                  <a:rPr lang="en-US">
                    <a:noFill/>
                  </a:rPr>
                  <a:t> </a:t>
                </a:r>
              </a:p>
            </p:txBody>
          </p:sp>
        </mc:Fallback>
      </mc:AlternateContent>
    </p:spTree>
    <p:extLst>
      <p:ext uri="{BB962C8B-B14F-4D97-AF65-F5344CB8AC3E}">
        <p14:creationId xmlns:p14="http://schemas.microsoft.com/office/powerpoint/2010/main" val="25481579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Welfare</a:t>
            </a:r>
          </a:p>
        </p:txBody>
      </p:sp>
      <mc:AlternateContent xmlns:mc="http://schemas.openxmlformats.org/markup-compatibility/2006" xmlns:a14="http://schemas.microsoft.com/office/drawing/2010/main">
        <mc:Choice Requires="a14">
          <p:sp>
            <p:nvSpPr>
              <p:cNvPr id="5" name="Rectangle 2"/>
              <p:cNvSpPr txBox="1">
                <a:spLocks/>
              </p:cNvSpPr>
              <p:nvPr/>
            </p:nvSpPr>
            <p:spPr bwMode="auto">
              <a:xfrm>
                <a:off x="292230" y="1371600"/>
                <a:ext cx="8215161"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sz="3200" dirty="0">
                    <a:latin typeface="+mn-lt"/>
                    <a:cs typeface="Arial" charset="0"/>
                  </a:rPr>
                  <a:t>Objective: minimizing </a:t>
                </a:r>
                <a:r>
                  <a:rPr lang="en-US" sz="3200" dirty="0">
                    <a:cs typeface="Arial" charset="0"/>
                  </a:rPr>
                  <a:t>welfare costs:</a:t>
                </a:r>
                <a:endParaRPr lang="en-US" sz="3200" dirty="0">
                  <a:latin typeface="+mn-lt"/>
                  <a:cs typeface="Arial" charset="0"/>
                </a:endParaRPr>
              </a:p>
              <a:p>
                <a:pPr algn="ctr" eaLnBrk="0" hangingPunct="0">
                  <a:lnSpc>
                    <a:spcPct val="200000"/>
                  </a:lnSpc>
                  <a:spcBef>
                    <a:spcPct val="20000"/>
                  </a:spcBef>
                  <a:defRPr/>
                </a:pPr>
                <a:r>
                  <a:rPr lang="en-US" sz="3200" dirty="0">
                    <a:latin typeface="+mn-lt"/>
                    <a:cs typeface="Arial" charset="0"/>
                  </a:rPr>
                  <a:t> </a:t>
                </a:r>
                <a14:m>
                  <m:oMath xmlns:m="http://schemas.openxmlformats.org/officeDocument/2006/math">
                    <m:limLow>
                      <m:limLowPr>
                        <m:ctrlPr>
                          <a:rPr lang="en-US" altLang="zh-CN" sz="3200" b="0" i="1" dirty="0" smtClean="0">
                            <a:latin typeface="Cambria Math" panose="02040503050406030204" pitchFamily="18" charset="0"/>
                          </a:rPr>
                        </m:ctrlPr>
                      </m:limLowPr>
                      <m:e>
                        <m:r>
                          <m:rPr>
                            <m:sty m:val="p"/>
                          </m:rPr>
                          <a:rPr lang="en-US" altLang="zh-CN" sz="3200" b="0" i="0" dirty="0" smtClean="0">
                            <a:latin typeface="Cambria Math" panose="02040503050406030204" pitchFamily="18" charset="0"/>
                          </a:rPr>
                          <m:t>min</m:t>
                        </m:r>
                      </m:e>
                      <m:lim>
                        <m:r>
                          <a:rPr lang="en-US" altLang="zh-CN" sz="3200" b="0" i="1" dirty="0" smtClean="0">
                            <a:latin typeface="Cambria Math" panose="02040503050406030204" pitchFamily="18" charset="0"/>
                          </a:rPr>
                          <m:t>(</m:t>
                        </m:r>
                        <m:r>
                          <a:rPr lang="en-US" altLang="zh-CN" sz="3200" b="0" i="1" dirty="0" smtClean="0">
                            <a:latin typeface="Cambria Math" panose="02040503050406030204" pitchFamily="18" charset="0"/>
                          </a:rPr>
                          <m:t>𝑞</m:t>
                        </m:r>
                        <m:r>
                          <a:rPr lang="en-US" altLang="zh-CN" sz="3200" b="0" i="1" dirty="0" smtClean="0">
                            <a:latin typeface="Cambria Math" panose="02040503050406030204" pitchFamily="18" charset="0"/>
                          </a:rPr>
                          <m:t>,</m:t>
                        </m:r>
                        <m:r>
                          <a:rPr lang="en-US" altLang="zh-CN" sz="3200" b="0" i="1" dirty="0" smtClean="0">
                            <a:latin typeface="Cambria Math" panose="02040503050406030204" pitchFamily="18" charset="0"/>
                          </a:rPr>
                          <m:t>𝜙</m:t>
                        </m:r>
                        <m:r>
                          <a:rPr lang="en-US" altLang="zh-CN" sz="3200" b="0" i="1" dirty="0" smtClean="0">
                            <a:latin typeface="Cambria Math" panose="02040503050406030204" pitchFamily="18" charset="0"/>
                          </a:rPr>
                          <m:t>)</m:t>
                        </m:r>
                      </m:lim>
                    </m:limLow>
                    <m:r>
                      <a:rPr lang="en-US" altLang="zh-CN" sz="3200" i="1" dirty="0" smtClean="0">
                        <a:latin typeface="Cambria Math" panose="02040503050406030204" pitchFamily="18" charset="0"/>
                      </a:rPr>
                      <m:t>𝑞</m:t>
                    </m:r>
                    <m:d>
                      <m:dPr>
                        <m:ctrlPr>
                          <a:rPr lang="en-US" altLang="zh-CN" sz="3200" b="0" i="1" dirty="0" smtClean="0">
                            <a:latin typeface="Cambria Math" panose="02040503050406030204" pitchFamily="18" charset="0"/>
                          </a:rPr>
                        </m:ctrlPr>
                      </m:dPr>
                      <m:e>
                        <m:sSub>
                          <m:sSubPr>
                            <m:ctrlPr>
                              <a:rPr lang="en-US" altLang="zh-CN" sz="3200" b="0" i="1" dirty="0" smtClean="0">
                                <a:latin typeface="Cambria Math" panose="02040503050406030204" pitchFamily="18" charset="0"/>
                              </a:rPr>
                            </m:ctrlPr>
                          </m:sSubPr>
                          <m:e>
                            <m:r>
                              <a:rPr lang="en-US" altLang="zh-CN" sz="3200" b="0" i="1" dirty="0" smtClean="0">
                                <a:latin typeface="Cambria Math" panose="02040503050406030204" pitchFamily="18" charset="0"/>
                              </a:rPr>
                              <m:t>𝑡</m:t>
                            </m:r>
                          </m:e>
                          <m:sub>
                            <m:r>
                              <a:rPr lang="en-US" altLang="zh-CN" sz="3200" b="0" i="1" dirty="0" smtClean="0">
                                <a:latin typeface="Cambria Math" panose="02040503050406030204" pitchFamily="18" charset="0"/>
                              </a:rPr>
                              <m:t>𝑐</m:t>
                            </m:r>
                          </m:sub>
                        </m:sSub>
                        <m:r>
                          <a:rPr lang="en-US" altLang="zh-CN" sz="3200" i="1" dirty="0">
                            <a:latin typeface="Cambria Math" panose="02040503050406030204" pitchFamily="18" charset="0"/>
                          </a:rPr>
                          <m:t>– </m:t>
                        </m:r>
                        <m:sSub>
                          <m:sSubPr>
                            <m:ctrlPr>
                              <a:rPr lang="en-US" altLang="zh-CN" sz="3200" b="0" i="1" dirty="0" smtClean="0">
                                <a:latin typeface="Cambria Math" panose="02040503050406030204" pitchFamily="18" charset="0"/>
                              </a:rPr>
                            </m:ctrlPr>
                          </m:sSubPr>
                          <m:e>
                            <m:r>
                              <a:rPr lang="en-US" altLang="zh-CN" sz="3200" i="1" dirty="0">
                                <a:latin typeface="Cambria Math" panose="02040503050406030204" pitchFamily="18" charset="0"/>
                              </a:rPr>
                              <m:t>𝑡</m:t>
                            </m:r>
                          </m:e>
                          <m:sub>
                            <m:r>
                              <a:rPr lang="en-US" altLang="zh-CN" sz="3200" b="0" i="1" dirty="0" smtClean="0">
                                <a:latin typeface="Cambria Math" panose="02040503050406030204" pitchFamily="18" charset="0"/>
                              </a:rPr>
                              <m:t>𝑚</m:t>
                            </m:r>
                          </m:sub>
                        </m:sSub>
                      </m:e>
                    </m:d>
                    <m:r>
                      <a:rPr lang="en-US" altLang="zh-CN" sz="3200" b="0" i="1" dirty="0" smtClean="0">
                        <a:latin typeface="Cambria Math" panose="02040503050406030204" pitchFamily="18" charset="0"/>
                      </a:rPr>
                      <m:t>+</m:t>
                    </m:r>
                    <m:r>
                      <a:rPr lang="en-US" altLang="zh-CN" sz="3200" i="1" dirty="0">
                        <a:latin typeface="Cambria Math" panose="02040503050406030204" pitchFamily="18" charset="0"/>
                      </a:rPr>
                      <m:t>𝑐</m:t>
                    </m:r>
                    <m:r>
                      <a:rPr lang="en-US" altLang="zh-CN" sz="3200" b="0" i="1" dirty="0" smtClean="0">
                        <a:latin typeface="Cambria Math" panose="02040503050406030204" pitchFamily="18" charset="0"/>
                      </a:rPr>
                      <m:t>𝜙</m:t>
                    </m:r>
                    <m:r>
                      <a:rPr lang="en-US" altLang="zh-CN" sz="3200" i="1" dirty="0">
                        <a:latin typeface="Cambria Math" panose="02040503050406030204" pitchFamily="18" charset="0"/>
                      </a:rPr>
                      <m:t> </m:t>
                    </m:r>
                  </m:oMath>
                </a14:m>
                <a:endParaRPr lang="en-US" altLang="zh-CN" sz="3200" dirty="0">
                  <a:latin typeface="+mn-lt"/>
                </a:endParaRPr>
              </a:p>
              <a:p>
                <a:pPr algn="ctr" eaLnBrk="0" hangingPunct="0">
                  <a:spcBef>
                    <a:spcPct val="20000"/>
                  </a:spcBef>
                  <a:defRPr/>
                </a:pPr>
                <a:endParaRPr lang="en-US" altLang="zh-CN" sz="1000" dirty="0"/>
              </a:p>
              <a:p>
                <a:pPr marL="457200" indent="-457200" eaLnBrk="0" hangingPunct="0">
                  <a:spcBef>
                    <a:spcPct val="20000"/>
                  </a:spcBef>
                  <a:buFont typeface="Arial" panose="020B0604020202020204" pitchFamily="34" charset="0"/>
                  <a:buChar char="•"/>
                  <a:defRPr/>
                </a:pPr>
                <a14:m>
                  <m:oMath xmlns:m="http://schemas.openxmlformats.org/officeDocument/2006/math">
                    <m:r>
                      <a:rPr lang="en-US" sz="2800" i="1" dirty="0" smtClean="0">
                        <a:latin typeface="Cambria Math" panose="02040503050406030204" pitchFamily="18" charset="0"/>
                        <a:cs typeface="Arial" charset="0"/>
                      </a:rPr>
                      <m:t>𝑐</m:t>
                    </m:r>
                  </m:oMath>
                </a14:m>
                <a:r>
                  <a:rPr lang="en-US" sz="2800" dirty="0">
                    <a:cs typeface="Arial" charset="0"/>
                  </a:rPr>
                  <a:t>: cost of formal</a:t>
                </a:r>
                <a:r>
                  <a:rPr lang="zh-CN" altLang="en-US" sz="2800" dirty="0">
                    <a:cs typeface="Arial" charset="0"/>
                  </a:rPr>
                  <a:t> </a:t>
                </a:r>
                <a:r>
                  <a:rPr lang="en-US" sz="2800" dirty="0">
                    <a:cs typeface="Arial" charset="0"/>
                  </a:rPr>
                  <a:t>enforcement, per </a:t>
                </a:r>
                <a14:m>
                  <m:oMath xmlns:m="http://schemas.openxmlformats.org/officeDocument/2006/math">
                    <m:r>
                      <a:rPr lang="en-US" altLang="zh-CN" sz="2800" i="1" dirty="0">
                        <a:latin typeface="Cambria Math" panose="02040503050406030204" pitchFamily="18" charset="0"/>
                      </a:rPr>
                      <m:t>𝜙</m:t>
                    </m:r>
                  </m:oMath>
                </a14:m>
                <a:endParaRPr lang="en-US" sz="2800" dirty="0">
                  <a:cs typeface="Arial" charset="0"/>
                </a:endParaRPr>
              </a:p>
              <a:p>
                <a:pPr marL="457200" indent="-457200" eaLnBrk="0" hangingPunct="0">
                  <a:spcBef>
                    <a:spcPct val="20000"/>
                  </a:spcBef>
                  <a:buFont typeface="Arial" panose="020B0604020202020204" pitchFamily="34" charset="0"/>
                  <a:buChar char="•"/>
                  <a:defRPr/>
                </a:pPr>
                <a14:m>
                  <m:oMath xmlns:m="http://schemas.openxmlformats.org/officeDocument/2006/math">
                    <m:r>
                      <a:rPr lang="en-US" altLang="zh-CN" sz="2800" i="1" dirty="0" smtClean="0">
                        <a:latin typeface="Cambria Math" panose="02040503050406030204" pitchFamily="18" charset="0"/>
                      </a:rPr>
                      <m:t>𝑞</m:t>
                    </m:r>
                    <m:d>
                      <m:dPr>
                        <m:ctrlPr>
                          <a:rPr lang="en-US" altLang="zh-CN" sz="2800" b="0" i="1" dirty="0" smtClean="0">
                            <a:latin typeface="Cambria Math" panose="02040503050406030204" pitchFamily="18" charset="0"/>
                          </a:rPr>
                        </m:ctrlPr>
                      </m:dPr>
                      <m:e>
                        <m:sSub>
                          <m:sSubPr>
                            <m:ctrlPr>
                              <a:rPr lang="en-US" altLang="zh-CN" sz="2800" b="0" i="1" dirty="0" smtClean="0">
                                <a:latin typeface="Cambria Math" panose="02040503050406030204" pitchFamily="18" charset="0"/>
                              </a:rPr>
                            </m:ctrlPr>
                          </m:sSubPr>
                          <m:e>
                            <m:r>
                              <a:rPr lang="en-US" altLang="zh-CN" sz="2800" b="0" i="1" dirty="0" smtClean="0">
                                <a:latin typeface="Cambria Math" panose="02040503050406030204" pitchFamily="18" charset="0"/>
                              </a:rPr>
                              <m:t>𝑡</m:t>
                            </m:r>
                          </m:e>
                          <m:sub>
                            <m:r>
                              <a:rPr lang="en-US" altLang="zh-CN" sz="2800" b="0" i="1" dirty="0" smtClean="0">
                                <a:latin typeface="Cambria Math" panose="02040503050406030204" pitchFamily="18" charset="0"/>
                              </a:rPr>
                              <m:t>𝑐</m:t>
                            </m:r>
                          </m:sub>
                        </m:sSub>
                        <m:r>
                          <a:rPr lang="en-US" altLang="zh-CN" sz="2800" i="1" dirty="0">
                            <a:latin typeface="Cambria Math" panose="02040503050406030204" pitchFamily="18" charset="0"/>
                          </a:rPr>
                          <m:t>– </m:t>
                        </m:r>
                        <m:sSub>
                          <m:sSubPr>
                            <m:ctrlPr>
                              <a:rPr lang="en-US" altLang="zh-CN" sz="2800" b="0" i="1" dirty="0" smtClean="0">
                                <a:latin typeface="Cambria Math" panose="02040503050406030204" pitchFamily="18" charset="0"/>
                              </a:rPr>
                            </m:ctrlPr>
                          </m:sSubPr>
                          <m:e>
                            <m:r>
                              <a:rPr lang="en-US" altLang="zh-CN" sz="2800" i="1" dirty="0">
                                <a:latin typeface="Cambria Math" panose="02040503050406030204" pitchFamily="18" charset="0"/>
                              </a:rPr>
                              <m:t>𝑡</m:t>
                            </m:r>
                          </m:e>
                          <m:sub>
                            <m:r>
                              <a:rPr lang="en-US" altLang="zh-CN" sz="2800" b="0" i="1" dirty="0" smtClean="0">
                                <a:latin typeface="Cambria Math" panose="02040503050406030204" pitchFamily="18" charset="0"/>
                              </a:rPr>
                              <m:t>𝑚</m:t>
                            </m:r>
                          </m:sub>
                        </m:sSub>
                      </m:e>
                    </m:d>
                  </m:oMath>
                </a14:m>
                <a:r>
                  <a:rPr lang="en-US" sz="2800" dirty="0">
                    <a:cs typeface="Arial" charset="0"/>
                  </a:rPr>
                  <a:t>: loss since community is less efficient (higher cost)</a:t>
                </a:r>
              </a:p>
              <a:p>
                <a:pPr marL="457200" indent="-457200" eaLnBrk="0" hangingPunct="0">
                  <a:spcBef>
                    <a:spcPct val="20000"/>
                  </a:spcBef>
                  <a:buFont typeface="Arial" panose="020B0604020202020204" pitchFamily="34" charset="0"/>
                  <a:buChar char="•"/>
                  <a:defRPr/>
                </a:pPr>
                <a:endParaRPr lang="en-US" sz="2800" dirty="0">
                  <a:latin typeface="+mn-lt"/>
                  <a:cs typeface="Arial" charset="0"/>
                </a:endParaRPr>
              </a:p>
              <a:p>
                <a:pPr eaLnBrk="0" hangingPunct="0">
                  <a:spcBef>
                    <a:spcPct val="20000"/>
                  </a:spcBef>
                  <a:defRPr/>
                </a:pPr>
                <a:r>
                  <a:rPr lang="en-US" sz="3200" dirty="0">
                    <a:cs typeface="Arial" charset="0"/>
                  </a:rPr>
                  <a:t>    </a:t>
                </a: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mc:Choice>
        <mc:Fallback xmlns="">
          <p:sp>
            <p:nvSpPr>
              <p:cNvPr id="5" name="Rectangle 2"/>
              <p:cNvSpPr txBox="1">
                <a:spLocks noRot="1" noChangeAspect="1" noMove="1" noResize="1" noEditPoints="1" noAdjustHandles="1" noChangeArrowheads="1" noChangeShapeType="1" noTextEdit="1"/>
              </p:cNvSpPr>
              <p:nvPr/>
            </p:nvSpPr>
            <p:spPr bwMode="auto">
              <a:xfrm>
                <a:off x="292230" y="1371600"/>
                <a:ext cx="8215161" cy="5181600"/>
              </a:xfrm>
              <a:prstGeom prst="rect">
                <a:avLst/>
              </a:prstGeom>
              <a:blipFill>
                <a:blip r:embed="rId4"/>
                <a:stretch>
                  <a:fillRect l="-1852" t="-1716"/>
                </a:stretch>
              </a:blipFill>
              <a:ln w="9525">
                <a:noFill/>
                <a:miter lim="800000"/>
                <a:headEnd/>
                <a:tailEnd/>
              </a:ln>
            </p:spPr>
            <p:txBody>
              <a:bodyPr/>
              <a:lstStyle/>
              <a:p>
                <a:r>
                  <a:rPr lang="zh-CN" altLang="en-US">
                    <a:noFill/>
                  </a:rPr>
                  <a:t> </a:t>
                </a:r>
              </a:p>
            </p:txBody>
          </p:sp>
        </mc:Fallback>
      </mc:AlternateContent>
    </p:spTree>
    <p:extLst>
      <p:ext uri="{BB962C8B-B14F-4D97-AF65-F5344CB8AC3E}">
        <p14:creationId xmlns:p14="http://schemas.microsoft.com/office/powerpoint/2010/main" val="28938503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AE964168-95F4-4FB2-9ABB-D4DFD63C1F10}"/>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25" name="TextBox 24">
                <a:extLst>
                  <a:ext uri="{FF2B5EF4-FFF2-40B4-BE49-F238E27FC236}">
                    <a16:creationId xmlns:a16="http://schemas.microsoft.com/office/drawing/2014/main" id="{AE964168-95F4-4FB2-9ABB-D4DFD63C1F10}"/>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978A2D59-9ACA-4C1A-938B-65D26EFC2A20}"/>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6" name="TextBox 25">
                <a:extLst>
                  <a:ext uri="{FF2B5EF4-FFF2-40B4-BE49-F238E27FC236}">
                    <a16:creationId xmlns:a16="http://schemas.microsoft.com/office/drawing/2014/main" id="{978A2D59-9ACA-4C1A-938B-65D26EFC2A20}"/>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6519FF0B-0C72-492E-BFD3-65C72C13AFF2}"/>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28" name="TextBox 27">
                <a:extLst>
                  <a:ext uri="{FF2B5EF4-FFF2-40B4-BE49-F238E27FC236}">
                    <a16:creationId xmlns:a16="http://schemas.microsoft.com/office/drawing/2014/main" id="{6519FF0B-0C72-492E-BFD3-65C72C13AFF2}"/>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A7BAEFAD-FF62-4A68-BD7C-66B24FB61A3D}"/>
                  </a:ext>
                </a:extLst>
              </p:cNvPr>
              <p:cNvSpPr txBox="1"/>
              <p:nvPr/>
            </p:nvSpPr>
            <p:spPr>
              <a:xfrm>
                <a:off x="2778304" y="5844366"/>
                <a:ext cx="319959" cy="667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𝑐</m:t>
                              </m:r>
                            </m:sub>
                          </m:sSub>
                        </m:num>
                        <m:den>
                          <m:r>
                            <a:rPr lang="en-US" sz="2400" b="0" i="1" smtClean="0">
                              <a:latin typeface="Cambria Math" panose="02040503050406030204" pitchFamily="18" charset="0"/>
                            </a:rPr>
                            <m:t>𝑉</m:t>
                          </m:r>
                        </m:den>
                      </m:f>
                    </m:oMath>
                  </m:oMathPara>
                </a14:m>
                <a:endParaRPr lang="en-US" sz="2400" dirty="0"/>
              </a:p>
            </p:txBody>
          </p:sp>
        </mc:Choice>
        <mc:Fallback xmlns="">
          <p:sp>
            <p:nvSpPr>
              <p:cNvPr id="31" name="TextBox 30">
                <a:extLst>
                  <a:ext uri="{FF2B5EF4-FFF2-40B4-BE49-F238E27FC236}">
                    <a16:creationId xmlns:a16="http://schemas.microsoft.com/office/drawing/2014/main" id="{A7BAEFAD-FF62-4A68-BD7C-66B24FB61A3D}"/>
                  </a:ext>
                </a:extLst>
              </p:cNvPr>
              <p:cNvSpPr txBox="1">
                <a:spLocks noRot="1" noChangeAspect="1" noMove="1" noResize="1" noEditPoints="1" noAdjustHandles="1" noChangeArrowheads="1" noChangeShapeType="1" noTextEdit="1"/>
              </p:cNvSpPr>
              <p:nvPr/>
            </p:nvSpPr>
            <p:spPr>
              <a:xfrm>
                <a:off x="2778304" y="5844366"/>
                <a:ext cx="319959" cy="667170"/>
              </a:xfrm>
              <a:prstGeom prst="rect">
                <a:avLst/>
              </a:prstGeom>
              <a:blipFill>
                <a:blip r:embed="rId6"/>
                <a:stretch>
                  <a:fillRect/>
                </a:stretch>
              </a:blipFill>
            </p:spPr>
            <p:txBody>
              <a:bodyPr/>
              <a:lstStyle/>
              <a:p>
                <a:r>
                  <a:rPr lang="en-US">
                    <a:noFill/>
                  </a:rPr>
                  <a:t> </a:t>
                </a:r>
              </a:p>
            </p:txBody>
          </p:sp>
        </mc:Fallback>
      </mc:AlternateContent>
      <p:cxnSp>
        <p:nvCxnSpPr>
          <p:cNvPr id="17" name="Straight Arrow Connector 16">
            <a:extLst>
              <a:ext uri="{FF2B5EF4-FFF2-40B4-BE49-F238E27FC236}">
                <a16:creationId xmlns:a16="http://schemas.microsoft.com/office/drawing/2014/main" id="{259F5565-2FB2-4D7B-B426-4B9F10F9DE6B}"/>
              </a:ext>
            </a:extLst>
          </p:cNvPr>
          <p:cNvCxnSpPr>
            <a:cxnSpLocks/>
          </p:cNvCxnSpPr>
          <p:nvPr/>
        </p:nvCxnSpPr>
        <p:spPr>
          <a:xfrm flipH="1">
            <a:off x="3441940" y="2999663"/>
            <a:ext cx="1409382" cy="133942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C57B753-A69B-4BEE-9489-F45239CA9A17}"/>
              </a:ext>
            </a:extLst>
          </p:cNvPr>
          <p:cNvCxnSpPr/>
          <p:nvPr/>
        </p:nvCxnSpPr>
        <p:spPr>
          <a:xfrm>
            <a:off x="923026" y="2846717"/>
            <a:ext cx="5758888" cy="3467703"/>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4525255-BD53-4BD0-9DEB-8FB87D8C2D44}"/>
              </a:ext>
            </a:extLst>
          </p:cNvPr>
          <p:cNvCxnSpPr/>
          <p:nvPr/>
        </p:nvCxnSpPr>
        <p:spPr>
          <a:xfrm>
            <a:off x="3441940" y="4192438"/>
            <a:ext cx="0" cy="3019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0D0EC80B-87DB-4C61-85F2-F4CAD3B3CD4F}"/>
              </a:ext>
            </a:extLst>
          </p:cNvPr>
          <p:cNvCxnSpPr/>
          <p:nvPr/>
        </p:nvCxnSpPr>
        <p:spPr>
          <a:xfrm flipH="1" flipV="1">
            <a:off x="3312543" y="4339087"/>
            <a:ext cx="281797" cy="57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00873E0F-9FFD-44C6-A3B9-603EB02F8402}"/>
                  </a:ext>
                </a:extLst>
              </p:cNvPr>
              <p:cNvSpPr txBox="1"/>
              <p:nvPr/>
            </p:nvSpPr>
            <p:spPr>
              <a:xfrm>
                <a:off x="4492206" y="2045556"/>
                <a:ext cx="4172015" cy="954107"/>
              </a:xfrm>
              <a:prstGeom prst="rect">
                <a:avLst/>
              </a:prstGeom>
              <a:noFill/>
            </p:spPr>
            <p:txBody>
              <a:bodyPr wrap="square" rtlCol="0">
                <a:spAutoFit/>
              </a:bodyPr>
              <a:lstStyle/>
              <a:p>
                <a:r>
                  <a:rPr lang="en-US" sz="2800" dirty="0"/>
                  <a:t>Minimizing welfare costs</a:t>
                </a:r>
              </a:p>
              <a:p>
                <a:pPr/>
                <a14:m>
                  <m:oMathPara xmlns:m="http://schemas.openxmlformats.org/officeDocument/2006/math">
                    <m:oMathParaPr>
                      <m:jc m:val="centerGroup"/>
                    </m:oMathParaPr>
                    <m:oMath xmlns:m="http://schemas.openxmlformats.org/officeDocument/2006/math">
                      <m:r>
                        <a:rPr lang="en-US" sz="2800" i="1" dirty="0" smtClean="0">
                          <a:latin typeface="Cambria Math" panose="02040503050406030204" pitchFamily="18" charset="0"/>
                        </a:rPr>
                        <m:t>𝑞</m:t>
                      </m:r>
                      <m:d>
                        <m:dPr>
                          <m:ctrlPr>
                            <a:rPr lang="en-US" sz="2800" b="0" i="1" dirty="0" smtClean="0">
                              <a:latin typeface="Cambria Math" panose="02040503050406030204" pitchFamily="18" charset="0"/>
                            </a:rPr>
                          </m:ctrlPr>
                        </m:dPr>
                        <m:e>
                          <m:sSub>
                            <m:sSubPr>
                              <m:ctrlPr>
                                <a:rPr lang="en-US" sz="2800" b="0" i="1" dirty="0" smtClean="0">
                                  <a:latin typeface="Cambria Math" panose="02040503050406030204" pitchFamily="18" charset="0"/>
                                </a:rPr>
                              </m:ctrlPr>
                            </m:sSubPr>
                            <m:e>
                              <m:r>
                                <a:rPr lang="en-US" sz="2800" b="0" i="1" dirty="0" smtClean="0">
                                  <a:latin typeface="Cambria Math" panose="02040503050406030204" pitchFamily="18" charset="0"/>
                                </a:rPr>
                                <m:t>𝑡</m:t>
                              </m:r>
                            </m:e>
                            <m:sub>
                              <m:r>
                                <a:rPr lang="en-US" sz="2800" b="0" i="1" dirty="0" smtClean="0">
                                  <a:latin typeface="Cambria Math" panose="02040503050406030204" pitchFamily="18" charset="0"/>
                                </a:rPr>
                                <m:t>𝑐</m:t>
                              </m:r>
                            </m:sub>
                          </m:sSub>
                          <m:r>
                            <a:rPr lang="en-US" sz="2800" i="1" dirty="0">
                              <a:latin typeface="Cambria Math" panose="02040503050406030204" pitchFamily="18" charset="0"/>
                            </a:rPr>
                            <m:t>– </m:t>
                          </m:r>
                          <m:sSub>
                            <m:sSubPr>
                              <m:ctrlPr>
                                <a:rPr lang="en-US" sz="2800" b="0" i="1" dirty="0" smtClean="0">
                                  <a:latin typeface="Cambria Math" panose="02040503050406030204" pitchFamily="18" charset="0"/>
                                </a:rPr>
                              </m:ctrlPr>
                            </m:sSubPr>
                            <m:e>
                              <m:r>
                                <a:rPr lang="en-US" sz="2800" i="1" dirty="0">
                                  <a:latin typeface="Cambria Math" panose="02040503050406030204" pitchFamily="18" charset="0"/>
                                </a:rPr>
                                <m:t>𝑡</m:t>
                              </m:r>
                            </m:e>
                            <m:sub>
                              <m:r>
                                <a:rPr lang="en-US" sz="2800" b="0" i="1" dirty="0" smtClean="0">
                                  <a:latin typeface="Cambria Math" panose="02040503050406030204" pitchFamily="18" charset="0"/>
                                </a:rPr>
                                <m:t>𝑚</m:t>
                              </m:r>
                            </m:sub>
                          </m:sSub>
                        </m:e>
                      </m:d>
                      <m:r>
                        <a:rPr lang="en-US" sz="2800" b="0" i="1" dirty="0" smtClean="0">
                          <a:latin typeface="Cambria Math" panose="02040503050406030204" pitchFamily="18" charset="0"/>
                        </a:rPr>
                        <m:t>+</m:t>
                      </m:r>
                      <m:r>
                        <a:rPr lang="en-US" sz="2800" i="1" dirty="0">
                          <a:latin typeface="Cambria Math" panose="02040503050406030204" pitchFamily="18" charset="0"/>
                        </a:rPr>
                        <m:t>𝑐</m:t>
                      </m:r>
                      <m:r>
                        <a:rPr lang="en-US" sz="2800" b="0" i="1" dirty="0" smtClean="0">
                          <a:latin typeface="Cambria Math" panose="02040503050406030204" pitchFamily="18" charset="0"/>
                        </a:rPr>
                        <m:t>𝜙</m:t>
                      </m:r>
                      <m:r>
                        <a:rPr lang="en-US" sz="2800" i="1" dirty="0">
                          <a:latin typeface="Cambria Math" panose="02040503050406030204" pitchFamily="18" charset="0"/>
                        </a:rPr>
                        <m:t> </m:t>
                      </m:r>
                    </m:oMath>
                  </m:oMathPara>
                </a14:m>
                <a:endParaRPr lang="en-US" sz="2800" dirty="0"/>
              </a:p>
            </p:txBody>
          </p:sp>
        </mc:Choice>
        <mc:Fallback xmlns="">
          <p:sp>
            <p:nvSpPr>
              <p:cNvPr id="27" name="TextBox 26">
                <a:extLst>
                  <a:ext uri="{FF2B5EF4-FFF2-40B4-BE49-F238E27FC236}">
                    <a16:creationId xmlns:a16="http://schemas.microsoft.com/office/drawing/2014/main" id="{00873E0F-9FFD-44C6-A3B9-603EB02F8402}"/>
                  </a:ext>
                </a:extLst>
              </p:cNvPr>
              <p:cNvSpPr txBox="1">
                <a:spLocks noRot="1" noChangeAspect="1" noMove="1" noResize="1" noEditPoints="1" noAdjustHandles="1" noChangeArrowheads="1" noChangeShapeType="1" noTextEdit="1"/>
              </p:cNvSpPr>
              <p:nvPr/>
            </p:nvSpPr>
            <p:spPr>
              <a:xfrm>
                <a:off x="4492206" y="2045556"/>
                <a:ext cx="4172015" cy="954107"/>
              </a:xfrm>
              <a:prstGeom prst="rect">
                <a:avLst/>
              </a:prstGeom>
              <a:blipFill>
                <a:blip r:embed="rId7"/>
                <a:stretch>
                  <a:fillRect l="-3030" t="-6579" b="-1184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6668930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AE964168-95F4-4FB2-9ABB-D4DFD63C1F10}"/>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25" name="TextBox 24">
                <a:extLst>
                  <a:ext uri="{FF2B5EF4-FFF2-40B4-BE49-F238E27FC236}">
                    <a16:creationId xmlns:a16="http://schemas.microsoft.com/office/drawing/2014/main" id="{AE964168-95F4-4FB2-9ABB-D4DFD63C1F10}"/>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978A2D59-9ACA-4C1A-938B-65D26EFC2A20}"/>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6" name="TextBox 25">
                <a:extLst>
                  <a:ext uri="{FF2B5EF4-FFF2-40B4-BE49-F238E27FC236}">
                    <a16:creationId xmlns:a16="http://schemas.microsoft.com/office/drawing/2014/main" id="{978A2D59-9ACA-4C1A-938B-65D26EFC2A20}"/>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6519FF0B-0C72-492E-BFD3-65C72C13AFF2}"/>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28" name="TextBox 27">
                <a:extLst>
                  <a:ext uri="{FF2B5EF4-FFF2-40B4-BE49-F238E27FC236}">
                    <a16:creationId xmlns:a16="http://schemas.microsoft.com/office/drawing/2014/main" id="{6519FF0B-0C72-492E-BFD3-65C72C13AFF2}"/>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A7BAEFAD-FF62-4A68-BD7C-66B24FB61A3D}"/>
                  </a:ext>
                </a:extLst>
              </p:cNvPr>
              <p:cNvSpPr txBox="1"/>
              <p:nvPr/>
            </p:nvSpPr>
            <p:spPr>
              <a:xfrm>
                <a:off x="2778304" y="5844366"/>
                <a:ext cx="319959" cy="667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𝑐</m:t>
                              </m:r>
                            </m:sub>
                          </m:sSub>
                        </m:num>
                        <m:den>
                          <m:r>
                            <a:rPr lang="en-US" sz="2400" b="0" i="1" smtClean="0">
                              <a:latin typeface="Cambria Math" panose="02040503050406030204" pitchFamily="18" charset="0"/>
                            </a:rPr>
                            <m:t>𝑉</m:t>
                          </m:r>
                        </m:den>
                      </m:f>
                    </m:oMath>
                  </m:oMathPara>
                </a14:m>
                <a:endParaRPr lang="en-US" sz="2400" dirty="0"/>
              </a:p>
            </p:txBody>
          </p:sp>
        </mc:Choice>
        <mc:Fallback xmlns="">
          <p:sp>
            <p:nvSpPr>
              <p:cNvPr id="31" name="TextBox 30">
                <a:extLst>
                  <a:ext uri="{FF2B5EF4-FFF2-40B4-BE49-F238E27FC236}">
                    <a16:creationId xmlns:a16="http://schemas.microsoft.com/office/drawing/2014/main" id="{A7BAEFAD-FF62-4A68-BD7C-66B24FB61A3D}"/>
                  </a:ext>
                </a:extLst>
              </p:cNvPr>
              <p:cNvSpPr txBox="1">
                <a:spLocks noRot="1" noChangeAspect="1" noMove="1" noResize="1" noEditPoints="1" noAdjustHandles="1" noChangeArrowheads="1" noChangeShapeType="1" noTextEdit="1"/>
              </p:cNvSpPr>
              <p:nvPr/>
            </p:nvSpPr>
            <p:spPr>
              <a:xfrm>
                <a:off x="2778304" y="5844366"/>
                <a:ext cx="319959" cy="667170"/>
              </a:xfrm>
              <a:prstGeom prst="rect">
                <a:avLst/>
              </a:prstGeom>
              <a:blipFill>
                <a:blip r:embed="rId6"/>
                <a:stretch>
                  <a:fillRect/>
                </a:stretch>
              </a:blipFill>
            </p:spPr>
            <p:txBody>
              <a:bodyPr/>
              <a:lstStyle/>
              <a:p>
                <a:r>
                  <a:rPr lang="en-US">
                    <a:noFill/>
                  </a:rPr>
                  <a:t> </a:t>
                </a:r>
              </a:p>
            </p:txBody>
          </p:sp>
        </mc:Fallback>
      </mc:AlternateContent>
      <p:sp>
        <p:nvSpPr>
          <p:cNvPr id="22" name="Freeform 9232">
            <a:extLst>
              <a:ext uri="{FF2B5EF4-FFF2-40B4-BE49-F238E27FC236}">
                <a16:creationId xmlns:a16="http://schemas.microsoft.com/office/drawing/2014/main" id="{F009E901-AE48-46CA-BAD7-07F498F228F0}"/>
              </a:ext>
            </a:extLst>
          </p:cNvPr>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Arrow Connector 33">
            <a:extLst>
              <a:ext uri="{FF2B5EF4-FFF2-40B4-BE49-F238E27FC236}">
                <a16:creationId xmlns:a16="http://schemas.microsoft.com/office/drawing/2014/main" id="{43B4473B-BE37-4449-BDA1-EA746F734AF4}"/>
              </a:ext>
            </a:extLst>
          </p:cNvPr>
          <p:cNvCxnSpPr>
            <a:cxnSpLocks/>
          </p:cNvCxnSpPr>
          <p:nvPr/>
        </p:nvCxnSpPr>
        <p:spPr>
          <a:xfrm flipH="1">
            <a:off x="3807277" y="2568776"/>
            <a:ext cx="1178168" cy="186447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70B45B0E-6A98-423D-A6B4-CDE8F81E909A}"/>
              </a:ext>
            </a:extLst>
          </p:cNvPr>
          <p:cNvCxnSpPr>
            <a:endCxn id="36" idx="5"/>
          </p:cNvCxnSpPr>
          <p:nvPr/>
        </p:nvCxnSpPr>
        <p:spPr>
          <a:xfrm flipH="1" flipV="1">
            <a:off x="1586494" y="833801"/>
            <a:ext cx="2905712" cy="124993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0BB2D34A-C1BD-4592-A262-526D88A0B7D5}"/>
              </a:ext>
            </a:extLst>
          </p:cNvPr>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37" name="Oval 36">
            <a:extLst>
              <a:ext uri="{FF2B5EF4-FFF2-40B4-BE49-F238E27FC236}">
                <a16:creationId xmlns:a16="http://schemas.microsoft.com/office/drawing/2014/main" id="{C0BCA211-B22B-48DD-81ED-8F787C2CFA70}"/>
              </a:ext>
            </a:extLst>
          </p:cNvPr>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cxnSp>
        <p:nvCxnSpPr>
          <p:cNvPr id="38" name="Straight Arrow Connector 37">
            <a:extLst>
              <a:ext uri="{FF2B5EF4-FFF2-40B4-BE49-F238E27FC236}">
                <a16:creationId xmlns:a16="http://schemas.microsoft.com/office/drawing/2014/main" id="{0D76D1AA-96AE-4535-952C-F0F043022E54}"/>
              </a:ext>
            </a:extLst>
          </p:cNvPr>
          <p:cNvCxnSpPr>
            <a:endCxn id="37" idx="1"/>
          </p:cNvCxnSpPr>
          <p:nvPr/>
        </p:nvCxnSpPr>
        <p:spPr>
          <a:xfrm>
            <a:off x="6099434" y="2634899"/>
            <a:ext cx="856175" cy="309774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BE2EE8C2-EAE2-4AC1-B987-F818EEFB860A}"/>
              </a:ext>
            </a:extLst>
          </p:cNvPr>
          <p:cNvCxnSpPr/>
          <p:nvPr/>
        </p:nvCxnSpPr>
        <p:spPr>
          <a:xfrm flipH="1">
            <a:off x="3100010" y="2457758"/>
            <a:ext cx="1592350" cy="147771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0" name="Arc 39">
            <a:extLst>
              <a:ext uri="{FF2B5EF4-FFF2-40B4-BE49-F238E27FC236}">
                <a16:creationId xmlns:a16="http://schemas.microsoft.com/office/drawing/2014/main" id="{D17528F7-63C7-4EA0-B552-54245BC232D2}"/>
              </a:ext>
            </a:extLst>
          </p:cNvPr>
          <p:cNvSpPr/>
          <p:nvPr/>
        </p:nvSpPr>
        <p:spPr>
          <a:xfrm rot="12486051">
            <a:off x="2654522" y="4087046"/>
            <a:ext cx="3029651" cy="612787"/>
          </a:xfrm>
          <a:prstGeom prst="arc">
            <a:avLst>
              <a:gd name="adj1" fmla="val 16200000"/>
              <a:gd name="adj2" fmla="val 2112578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TextBox 40">
            <a:extLst>
              <a:ext uri="{FF2B5EF4-FFF2-40B4-BE49-F238E27FC236}">
                <a16:creationId xmlns:a16="http://schemas.microsoft.com/office/drawing/2014/main" id="{61BCE89C-C3F4-4543-A50E-323065AD4629}"/>
              </a:ext>
            </a:extLst>
          </p:cNvPr>
          <p:cNvSpPr txBox="1"/>
          <p:nvPr/>
        </p:nvSpPr>
        <p:spPr>
          <a:xfrm>
            <a:off x="4492206" y="2045556"/>
            <a:ext cx="2792490" cy="523220"/>
          </a:xfrm>
          <a:prstGeom prst="rect">
            <a:avLst/>
          </a:prstGeom>
          <a:noFill/>
        </p:spPr>
        <p:txBody>
          <a:bodyPr wrap="square" rtlCol="0">
            <a:spAutoFit/>
          </a:bodyPr>
          <a:lstStyle/>
          <a:p>
            <a:r>
              <a:rPr lang="en-US" sz="2800" dirty="0"/>
              <a:t>Potential Optima</a:t>
            </a:r>
          </a:p>
        </p:txBody>
      </p:sp>
    </p:spTree>
    <p:extLst>
      <p:ext uri="{BB962C8B-B14F-4D97-AF65-F5344CB8AC3E}">
        <p14:creationId xmlns:p14="http://schemas.microsoft.com/office/powerpoint/2010/main" val="16333524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Development</a:t>
            </a:r>
          </a:p>
        </p:txBody>
      </p:sp>
      <mc:AlternateContent xmlns:mc="http://schemas.openxmlformats.org/markup-compatibility/2006" xmlns:a14="http://schemas.microsoft.com/office/drawing/2010/main">
        <mc:Choice Requires="a14">
          <p:sp>
            <p:nvSpPr>
              <p:cNvPr id="5" name="Rectangle 2"/>
              <p:cNvSpPr txBox="1">
                <a:spLocks/>
              </p:cNvSpPr>
              <p:nvPr/>
            </p:nvSpPr>
            <p:spPr bwMode="auto">
              <a:xfrm>
                <a:off x="197962" y="1263570"/>
                <a:ext cx="8309429"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sz="3200" dirty="0">
                    <a:latin typeface="+mn-lt"/>
                    <a:cs typeface="Arial" charset="0"/>
                  </a:rPr>
                  <a:t>Q1: how do the optimum evolves as a society develops?</a:t>
                </a:r>
              </a:p>
              <a:p>
                <a:pPr eaLnBrk="0" hangingPunct="0">
                  <a:spcBef>
                    <a:spcPct val="20000"/>
                  </a:spcBef>
                  <a:defRPr/>
                </a:pPr>
                <a:endParaRPr lang="en-US" sz="3200" dirty="0">
                  <a:cs typeface="Arial" charset="0"/>
                </a:endParaRPr>
              </a:p>
              <a:p>
                <a:pPr eaLnBrk="0" hangingPunct="0">
                  <a:spcBef>
                    <a:spcPct val="20000"/>
                  </a:spcBef>
                  <a:defRPr/>
                </a:pPr>
                <a:r>
                  <a:rPr lang="en-US" sz="3200" dirty="0">
                    <a:latin typeface="+mn-lt"/>
                    <a:cs typeface="Arial" charset="0"/>
                  </a:rPr>
                  <a:t>Recall  </a:t>
                </a:r>
              </a:p>
              <a:p>
                <a:pPr algn="ctr" eaLnBrk="0" hangingPunct="0">
                  <a:lnSpc>
                    <a:spcPct val="200000"/>
                  </a:lnSpc>
                  <a:spcBef>
                    <a:spcPct val="20000"/>
                  </a:spcBef>
                  <a:defRPr/>
                </a:pPr>
                <a14:m>
                  <m:oMathPara xmlns:m="http://schemas.openxmlformats.org/officeDocument/2006/math">
                    <m:oMathParaPr>
                      <m:jc m:val="centerGroup"/>
                    </m:oMathParaPr>
                    <m:oMath xmlns:m="http://schemas.openxmlformats.org/officeDocument/2006/math">
                      <m:limLow>
                        <m:limLowPr>
                          <m:ctrlPr>
                            <a:rPr lang="en-US" altLang="zh-CN" sz="3200" i="1" dirty="0">
                              <a:latin typeface="Cambria Math" panose="02040503050406030204" pitchFamily="18" charset="0"/>
                            </a:rPr>
                          </m:ctrlPr>
                        </m:limLowPr>
                        <m:e>
                          <m:r>
                            <m:rPr>
                              <m:sty m:val="p"/>
                            </m:rPr>
                            <a:rPr lang="en-US" altLang="zh-CN" sz="3200" dirty="0">
                              <a:latin typeface="Cambria Math" panose="02040503050406030204" pitchFamily="18" charset="0"/>
                            </a:rPr>
                            <m:t>min</m:t>
                          </m:r>
                        </m:e>
                        <m:lim>
                          <m:r>
                            <a:rPr lang="en-US" altLang="zh-CN" sz="3200" i="1" dirty="0">
                              <a:latin typeface="Cambria Math" panose="02040503050406030204" pitchFamily="18" charset="0"/>
                            </a:rPr>
                            <m:t>(</m:t>
                          </m:r>
                          <m:r>
                            <a:rPr lang="en-US" altLang="zh-CN" sz="3200" i="1" dirty="0">
                              <a:latin typeface="Cambria Math" panose="02040503050406030204" pitchFamily="18" charset="0"/>
                            </a:rPr>
                            <m:t>𝑞</m:t>
                          </m:r>
                          <m:r>
                            <a:rPr lang="en-US" altLang="zh-CN" sz="3200" i="1" dirty="0">
                              <a:latin typeface="Cambria Math" panose="02040503050406030204" pitchFamily="18" charset="0"/>
                            </a:rPr>
                            <m:t>,</m:t>
                          </m:r>
                          <m:r>
                            <a:rPr lang="en-US" altLang="zh-CN" sz="3200" i="1" dirty="0">
                              <a:latin typeface="Cambria Math" panose="02040503050406030204" pitchFamily="18" charset="0"/>
                            </a:rPr>
                            <m:t>𝜙</m:t>
                          </m:r>
                          <m:r>
                            <a:rPr lang="en-US" altLang="zh-CN" sz="3200" i="1" dirty="0">
                              <a:latin typeface="Cambria Math" panose="02040503050406030204" pitchFamily="18" charset="0"/>
                            </a:rPr>
                            <m:t>)</m:t>
                          </m:r>
                        </m:lim>
                      </m:limLow>
                      <m:r>
                        <a:rPr lang="en-US" altLang="zh-CN" sz="3200" b="0" i="1" dirty="0" smtClean="0">
                          <a:latin typeface="Cambria Math" panose="02040503050406030204" pitchFamily="18" charset="0"/>
                        </a:rPr>
                        <m:t> </m:t>
                      </m:r>
                      <m:r>
                        <a:rPr lang="en-US" altLang="zh-CN" sz="3200" i="1" dirty="0" smtClean="0">
                          <a:latin typeface="Cambria Math" panose="02040503050406030204" pitchFamily="18" charset="0"/>
                        </a:rPr>
                        <m:t>𝑞</m:t>
                      </m:r>
                      <m:d>
                        <m:dPr>
                          <m:ctrlPr>
                            <a:rPr lang="en-US" altLang="zh-CN" sz="3200" b="0" i="1" dirty="0" smtClean="0">
                              <a:latin typeface="Cambria Math" panose="02040503050406030204" pitchFamily="18" charset="0"/>
                            </a:rPr>
                          </m:ctrlPr>
                        </m:dPr>
                        <m:e>
                          <m:sSub>
                            <m:sSubPr>
                              <m:ctrlPr>
                                <a:rPr lang="en-US" altLang="zh-CN" sz="3200" b="0" i="1" dirty="0" smtClean="0">
                                  <a:latin typeface="Cambria Math" panose="02040503050406030204" pitchFamily="18" charset="0"/>
                                </a:rPr>
                              </m:ctrlPr>
                            </m:sSubPr>
                            <m:e>
                              <m:r>
                                <a:rPr lang="en-US" altLang="zh-CN" sz="3200" b="0" i="1" dirty="0" smtClean="0">
                                  <a:latin typeface="Cambria Math" panose="02040503050406030204" pitchFamily="18" charset="0"/>
                                </a:rPr>
                                <m:t>𝑡</m:t>
                              </m:r>
                            </m:e>
                            <m:sub>
                              <m:r>
                                <a:rPr lang="en-US" altLang="zh-CN" sz="3200" b="0" i="1" dirty="0" smtClean="0">
                                  <a:latin typeface="Cambria Math" panose="02040503050406030204" pitchFamily="18" charset="0"/>
                                </a:rPr>
                                <m:t>𝑐</m:t>
                              </m:r>
                            </m:sub>
                          </m:sSub>
                          <m:r>
                            <a:rPr lang="en-US" altLang="zh-CN" sz="3200" i="1" dirty="0">
                              <a:latin typeface="Cambria Math" panose="02040503050406030204" pitchFamily="18" charset="0"/>
                            </a:rPr>
                            <m:t>– </m:t>
                          </m:r>
                          <m:sSub>
                            <m:sSubPr>
                              <m:ctrlPr>
                                <a:rPr lang="en-US" altLang="zh-CN" sz="3200" b="0" i="1" dirty="0" smtClean="0">
                                  <a:latin typeface="Cambria Math" panose="02040503050406030204" pitchFamily="18" charset="0"/>
                                </a:rPr>
                              </m:ctrlPr>
                            </m:sSubPr>
                            <m:e>
                              <m:r>
                                <a:rPr lang="en-US" altLang="zh-CN" sz="3200" i="1" dirty="0">
                                  <a:latin typeface="Cambria Math" panose="02040503050406030204" pitchFamily="18" charset="0"/>
                                </a:rPr>
                                <m:t>𝑡</m:t>
                              </m:r>
                            </m:e>
                            <m:sub>
                              <m:r>
                                <a:rPr lang="en-US" altLang="zh-CN" sz="3200" b="0" i="1" dirty="0" smtClean="0">
                                  <a:latin typeface="Cambria Math" panose="02040503050406030204" pitchFamily="18" charset="0"/>
                                </a:rPr>
                                <m:t>𝑚</m:t>
                              </m:r>
                            </m:sub>
                          </m:sSub>
                        </m:e>
                      </m:d>
                      <m:r>
                        <a:rPr lang="en-US" altLang="zh-CN" sz="3200" b="0" i="1" dirty="0" smtClean="0">
                          <a:latin typeface="Cambria Math" panose="02040503050406030204" pitchFamily="18" charset="0"/>
                        </a:rPr>
                        <m:t>+</m:t>
                      </m:r>
                      <m:r>
                        <a:rPr lang="en-US" altLang="zh-CN" sz="3200" i="1" dirty="0">
                          <a:latin typeface="Cambria Math" panose="02040503050406030204" pitchFamily="18" charset="0"/>
                        </a:rPr>
                        <m:t>𝑐</m:t>
                      </m:r>
                      <m:r>
                        <a:rPr lang="en-US" altLang="zh-CN" sz="3200" b="0" i="1" dirty="0" smtClean="0">
                          <a:latin typeface="Cambria Math" panose="02040503050406030204" pitchFamily="18" charset="0"/>
                        </a:rPr>
                        <m:t>𝜙</m:t>
                      </m:r>
                      <m:r>
                        <a:rPr lang="en-US" altLang="zh-CN" sz="3200" i="1" dirty="0">
                          <a:latin typeface="Cambria Math" panose="02040503050406030204" pitchFamily="18" charset="0"/>
                        </a:rPr>
                        <m:t> </m:t>
                      </m:r>
                    </m:oMath>
                  </m:oMathPara>
                </a14:m>
                <a:endParaRPr lang="en-US" altLang="zh-CN" sz="3200" dirty="0">
                  <a:latin typeface="+mn-lt"/>
                </a:endParaRPr>
              </a:p>
              <a:p>
                <a:pPr algn="ctr" eaLnBrk="0" hangingPunct="0">
                  <a:spcBef>
                    <a:spcPct val="20000"/>
                  </a:spcBef>
                  <a:defRPr/>
                </a:pPr>
                <a:endParaRPr lang="en-US" altLang="zh-CN" sz="1000" dirty="0"/>
              </a:p>
              <a:p>
                <a:pPr eaLnBrk="0" hangingPunct="0">
                  <a:spcBef>
                    <a:spcPct val="20000"/>
                  </a:spcBef>
                  <a:defRPr/>
                </a:pPr>
                <a14:m>
                  <m:oMath xmlns:m="http://schemas.openxmlformats.org/officeDocument/2006/math">
                    <m:r>
                      <a:rPr lang="en-US" sz="2800" i="1" dirty="0" smtClean="0">
                        <a:latin typeface="Cambria Math" panose="02040503050406030204" pitchFamily="18" charset="0"/>
                        <a:cs typeface="Arial" charset="0"/>
                      </a:rPr>
                      <m:t>𝑐</m:t>
                    </m:r>
                  </m:oMath>
                </a14:m>
                <a:r>
                  <a:rPr lang="en-US" sz="2800" dirty="0">
                    <a:cs typeface="Arial" charset="0"/>
                  </a:rPr>
                  <a:t>: cost of formal</a:t>
                </a:r>
                <a:r>
                  <a:rPr lang="zh-CN" altLang="en-US" sz="2800" dirty="0">
                    <a:cs typeface="Arial" charset="0"/>
                  </a:rPr>
                  <a:t> </a:t>
                </a:r>
                <a:r>
                  <a:rPr lang="en-US" sz="2800" dirty="0">
                    <a:cs typeface="Arial" charset="0"/>
                  </a:rPr>
                  <a:t>enforcement</a:t>
                </a:r>
              </a:p>
              <a:p>
                <a:pPr marL="457200" indent="-457200" eaLnBrk="0" hangingPunct="0">
                  <a:spcBef>
                    <a:spcPct val="20000"/>
                  </a:spcBef>
                  <a:buFont typeface="Arial" panose="020B0604020202020204" pitchFamily="34" charset="0"/>
                  <a:buChar char="•"/>
                  <a:defRPr/>
                </a:pPr>
                <a:r>
                  <a:rPr lang="en-US" sz="2800" dirty="0">
                    <a:cs typeface="Arial" charset="0"/>
                  </a:rPr>
                  <a:t>d</a:t>
                </a:r>
                <a:r>
                  <a:rPr lang="en-US" sz="2800" dirty="0">
                    <a:latin typeface="+mn-lt"/>
                    <a:cs typeface="Arial" charset="0"/>
                  </a:rPr>
                  <a:t>ecreases</a:t>
                </a:r>
                <a:r>
                  <a:rPr lang="zh-CN" altLang="en-US" sz="2800" dirty="0">
                    <a:latin typeface="+mn-lt"/>
                    <a:cs typeface="Arial" charset="0"/>
                  </a:rPr>
                  <a:t> </a:t>
                </a:r>
                <a:r>
                  <a:rPr lang="en-US" altLang="zh-CN" sz="2800" dirty="0">
                    <a:latin typeface="+mn-lt"/>
                    <a:cs typeface="Arial" charset="0"/>
                  </a:rPr>
                  <a:t>as technology advances…</a:t>
                </a:r>
              </a:p>
              <a:p>
                <a:pPr marL="457200" indent="-457200" eaLnBrk="0" hangingPunct="0">
                  <a:spcBef>
                    <a:spcPct val="20000"/>
                  </a:spcBef>
                  <a:buFont typeface="Arial" panose="020B0604020202020204" pitchFamily="34" charset="0"/>
                  <a:buChar char="•"/>
                  <a:defRPr/>
                </a:pPr>
                <a:r>
                  <a:rPr lang="en-US" sz="2800" dirty="0">
                    <a:cs typeface="Arial" charset="0"/>
                  </a:rPr>
                  <a:t>what do the comparative statics look like?</a:t>
                </a:r>
                <a:endParaRPr lang="en-US" sz="2800" dirty="0">
                  <a:latin typeface="+mn-lt"/>
                  <a:cs typeface="Arial" charset="0"/>
                </a:endParaRPr>
              </a:p>
              <a:p>
                <a:pPr eaLnBrk="0" hangingPunct="0">
                  <a:spcBef>
                    <a:spcPct val="20000"/>
                  </a:spcBef>
                  <a:defRPr/>
                </a:pPr>
                <a:r>
                  <a:rPr lang="en-US" sz="3200" dirty="0">
                    <a:cs typeface="Arial" charset="0"/>
                  </a:rPr>
                  <a:t>    </a:t>
                </a: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mc:Choice>
        <mc:Fallback xmlns="">
          <p:sp>
            <p:nvSpPr>
              <p:cNvPr id="5" name="Rectangle 2"/>
              <p:cNvSpPr txBox="1">
                <a:spLocks noRot="1" noChangeAspect="1" noMove="1" noResize="1" noEditPoints="1" noAdjustHandles="1" noChangeArrowheads="1" noChangeShapeType="1" noTextEdit="1"/>
              </p:cNvSpPr>
              <p:nvPr/>
            </p:nvSpPr>
            <p:spPr bwMode="auto">
              <a:xfrm>
                <a:off x="197962" y="1263570"/>
                <a:ext cx="8309429" cy="5181600"/>
              </a:xfrm>
              <a:prstGeom prst="rect">
                <a:avLst/>
              </a:prstGeom>
              <a:blipFill>
                <a:blip r:embed="rId4"/>
                <a:stretch>
                  <a:fillRect l="-1829" t="-1467" b="-6601"/>
                </a:stretch>
              </a:blipFill>
              <a:ln w="9525">
                <a:noFill/>
                <a:miter lim="800000"/>
                <a:headEnd/>
                <a:tailEnd/>
              </a:ln>
            </p:spPr>
            <p:txBody>
              <a:bodyPr/>
              <a:lstStyle/>
              <a:p>
                <a:r>
                  <a:rPr lang="zh-CN" altLang="en-US">
                    <a:noFill/>
                  </a:rPr>
                  <a:t> </a:t>
                </a:r>
              </a:p>
            </p:txBody>
          </p:sp>
        </mc:Fallback>
      </mc:AlternateContent>
    </p:spTree>
    <p:extLst>
      <p:ext uri="{BB962C8B-B14F-4D97-AF65-F5344CB8AC3E}">
        <p14:creationId xmlns:p14="http://schemas.microsoft.com/office/powerpoint/2010/main" val="17388220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cxnSp>
        <p:nvCxnSpPr>
          <p:cNvPr id="37" name="Straight Arrow Connector 36"/>
          <p:cNvCxnSpPr>
            <a:endCxn id="25" idx="1"/>
          </p:cNvCxnSpPr>
          <p:nvPr/>
        </p:nvCxnSpPr>
        <p:spPr>
          <a:xfrm>
            <a:off x="6358881" y="3786996"/>
            <a:ext cx="596728" cy="194564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cxnSp>
        <p:nvCxnSpPr>
          <p:cNvPr id="7" name="Straight Connector 6"/>
          <p:cNvCxnSpPr/>
          <p:nvPr/>
        </p:nvCxnSpPr>
        <p:spPr>
          <a:xfrm>
            <a:off x="685800" y="3786996"/>
            <a:ext cx="7043468" cy="2242868"/>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014731" y="5628265"/>
            <a:ext cx="0" cy="3019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flipV="1">
            <a:off x="6885334" y="5774914"/>
            <a:ext cx="281797" cy="57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Arc 21">
            <a:extLst>
              <a:ext uri="{FF2B5EF4-FFF2-40B4-BE49-F238E27FC236}">
                <a16:creationId xmlns:a16="http://schemas.microsoft.com/office/drawing/2014/main" id="{275E5584-1224-4048-932B-DC6D6ADE5720}"/>
              </a:ext>
            </a:extLst>
          </p:cNvPr>
          <p:cNvSpPr/>
          <p:nvPr/>
        </p:nvSpPr>
        <p:spPr>
          <a:xfrm rot="12486051">
            <a:off x="2654522" y="4087046"/>
            <a:ext cx="3029651" cy="612787"/>
          </a:xfrm>
          <a:prstGeom prst="arc">
            <a:avLst>
              <a:gd name="adj1" fmla="val 16200000"/>
              <a:gd name="adj2" fmla="val 2112578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08193B74-9F88-4B21-AD33-D6960B142C14}"/>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26" name="TextBox 25">
                <a:extLst>
                  <a:ext uri="{FF2B5EF4-FFF2-40B4-BE49-F238E27FC236}">
                    <a16:creationId xmlns:a16="http://schemas.microsoft.com/office/drawing/2014/main" id="{08193B74-9F88-4B21-AD33-D6960B142C14}"/>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E6447904-08A2-4A63-9D94-1C596F128229}"/>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9" name="TextBox 28">
                <a:extLst>
                  <a:ext uri="{FF2B5EF4-FFF2-40B4-BE49-F238E27FC236}">
                    <a16:creationId xmlns:a16="http://schemas.microsoft.com/office/drawing/2014/main" id="{E6447904-08A2-4A63-9D94-1C596F128229}"/>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F8DD442D-5A92-40D0-8082-3B412E5A530E}"/>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30" name="TextBox 29">
                <a:extLst>
                  <a:ext uri="{FF2B5EF4-FFF2-40B4-BE49-F238E27FC236}">
                    <a16:creationId xmlns:a16="http://schemas.microsoft.com/office/drawing/2014/main" id="{F8DD442D-5A92-40D0-8082-3B412E5A530E}"/>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6"/>
                <a:stretch>
                  <a:fillRect/>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5E5E0EB5-835E-6F4F-829F-EFEA4C551491}"/>
              </a:ext>
            </a:extLst>
          </p:cNvPr>
          <p:cNvSpPr txBox="1"/>
          <p:nvPr/>
        </p:nvSpPr>
        <p:spPr>
          <a:xfrm>
            <a:off x="4479877" y="2926691"/>
            <a:ext cx="3252416" cy="523220"/>
          </a:xfrm>
          <a:prstGeom prst="rect">
            <a:avLst/>
          </a:prstGeom>
          <a:noFill/>
        </p:spPr>
        <p:txBody>
          <a:bodyPr wrap="square" rtlCol="0">
            <a:spAutoFit/>
          </a:bodyPr>
          <a:lstStyle/>
          <a:p>
            <a:r>
              <a:rPr lang="en-US" sz="2800" dirty="0"/>
              <a:t>All community</a:t>
            </a:r>
          </a:p>
        </p:txBody>
      </p:sp>
      <mc:AlternateContent xmlns:mc="http://schemas.openxmlformats.org/markup-compatibility/2006" xmlns:a14="http://schemas.microsoft.com/office/drawing/2010/main">
        <mc:Choice Requires="a14">
          <p:sp>
            <p:nvSpPr>
              <p:cNvPr id="4" name="TextBox 26">
                <a:extLst>
                  <a:ext uri="{FF2B5EF4-FFF2-40B4-BE49-F238E27FC236}">
                    <a16:creationId xmlns:a16="http://schemas.microsoft.com/office/drawing/2014/main" id="{8111278E-4270-7BFE-3A5B-C016CBF5D3DA}"/>
                  </a:ext>
                </a:extLst>
              </p:cNvPr>
              <p:cNvSpPr txBox="1"/>
              <p:nvPr/>
            </p:nvSpPr>
            <p:spPr>
              <a:xfrm>
                <a:off x="3445109" y="238939"/>
                <a:ext cx="4172015" cy="523220"/>
              </a:xfrm>
              <a:prstGeom prst="rect">
                <a:avLst/>
              </a:prstGeom>
              <a:noFill/>
            </p:spPr>
            <p:txBody>
              <a:bodyPr wrap="square" rtlCol="0">
                <a:spAutoFit/>
              </a:bodyPr>
              <a:lstStyle/>
              <a:p>
                <a:pPr algn="ctr"/>
                <a:r>
                  <a:rPr lang="en-US" sz="2800" dirty="0"/>
                  <a:t>High </a:t>
                </a:r>
                <a14:m>
                  <m:oMath xmlns:m="http://schemas.openxmlformats.org/officeDocument/2006/math">
                    <m:r>
                      <a:rPr lang="en-US" sz="2800" i="1" dirty="0" smtClean="0">
                        <a:latin typeface="Cambria Math" panose="02040503050406030204" pitchFamily="18" charset="0"/>
                      </a:rPr>
                      <m:t>𝑐</m:t>
                    </m:r>
                  </m:oMath>
                </a14:m>
                <a:endParaRPr lang="en-US" sz="2800" dirty="0"/>
              </a:p>
            </p:txBody>
          </p:sp>
        </mc:Choice>
        <mc:Fallback xmlns="">
          <p:sp>
            <p:nvSpPr>
              <p:cNvPr id="4" name="TextBox 26">
                <a:extLst>
                  <a:ext uri="{FF2B5EF4-FFF2-40B4-BE49-F238E27FC236}">
                    <a16:creationId xmlns:a16="http://schemas.microsoft.com/office/drawing/2014/main" id="{8111278E-4270-7BFE-3A5B-C016CBF5D3DA}"/>
                  </a:ext>
                </a:extLst>
              </p:cNvPr>
              <p:cNvSpPr txBox="1">
                <a:spLocks noRot="1" noChangeAspect="1" noMove="1" noResize="1" noEditPoints="1" noAdjustHandles="1" noChangeArrowheads="1" noChangeShapeType="1" noTextEdit="1"/>
              </p:cNvSpPr>
              <p:nvPr/>
            </p:nvSpPr>
            <p:spPr>
              <a:xfrm>
                <a:off x="3445109" y="238939"/>
                <a:ext cx="4172015" cy="523220"/>
              </a:xfrm>
              <a:prstGeom prst="rect">
                <a:avLst/>
              </a:prstGeom>
              <a:blipFill>
                <a:blip r:embed="rId7"/>
                <a:stretch>
                  <a:fillRect t="-11628" b="-2790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7140870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26"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9" name="Arc 28">
            <a:extLst>
              <a:ext uri="{FF2B5EF4-FFF2-40B4-BE49-F238E27FC236}">
                <a16:creationId xmlns:a16="http://schemas.microsoft.com/office/drawing/2014/main" id="{1540B565-E251-4FF1-829D-E12E39ECDBE7}"/>
              </a:ext>
            </a:extLst>
          </p:cNvPr>
          <p:cNvSpPr/>
          <p:nvPr/>
        </p:nvSpPr>
        <p:spPr>
          <a:xfrm rot="12486051">
            <a:off x="2654522" y="4087046"/>
            <a:ext cx="3029651" cy="612787"/>
          </a:xfrm>
          <a:prstGeom prst="arc">
            <a:avLst>
              <a:gd name="adj1" fmla="val 16200000"/>
              <a:gd name="adj2" fmla="val 2112578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0" name="Straight Connector 29">
            <a:extLst>
              <a:ext uri="{FF2B5EF4-FFF2-40B4-BE49-F238E27FC236}">
                <a16:creationId xmlns:a16="http://schemas.microsoft.com/office/drawing/2014/main" id="{4DB77C23-51A8-4C51-8388-04335FFB6E72}"/>
              </a:ext>
            </a:extLst>
          </p:cNvPr>
          <p:cNvCxnSpPr/>
          <p:nvPr/>
        </p:nvCxnSpPr>
        <p:spPr>
          <a:xfrm>
            <a:off x="923026" y="2846717"/>
            <a:ext cx="5758888" cy="3467703"/>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B2C8F9E3-F050-40C0-967E-DD85D1E9B725}"/>
              </a:ext>
            </a:extLst>
          </p:cNvPr>
          <p:cNvCxnSpPr/>
          <p:nvPr/>
        </p:nvCxnSpPr>
        <p:spPr>
          <a:xfrm>
            <a:off x="3441940" y="4193611"/>
            <a:ext cx="0" cy="3019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F144BFB-F426-4F96-8834-586CDAFC037A}"/>
              </a:ext>
            </a:extLst>
          </p:cNvPr>
          <p:cNvCxnSpPr>
            <a:cxnSpLocks/>
          </p:cNvCxnSpPr>
          <p:nvPr/>
        </p:nvCxnSpPr>
        <p:spPr>
          <a:xfrm flipH="1" flipV="1">
            <a:off x="3324131" y="4344839"/>
            <a:ext cx="270211"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78D3EA33-E793-44BF-9D0A-3FEDACD54511}"/>
              </a:ext>
            </a:extLst>
          </p:cNvPr>
          <p:cNvCxnSpPr/>
          <p:nvPr/>
        </p:nvCxnSpPr>
        <p:spPr>
          <a:xfrm flipH="1">
            <a:off x="3441940" y="2999663"/>
            <a:ext cx="1409382" cy="133942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AC164C02-EF24-40DC-B732-972A205383A3}"/>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34" name="TextBox 33">
                <a:extLst>
                  <a:ext uri="{FF2B5EF4-FFF2-40B4-BE49-F238E27FC236}">
                    <a16:creationId xmlns:a16="http://schemas.microsoft.com/office/drawing/2014/main" id="{AC164C02-EF24-40DC-B732-972A205383A3}"/>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44FA5CBE-D343-4DEA-8FFC-168E2E56A782}"/>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36" name="TextBox 35">
                <a:extLst>
                  <a:ext uri="{FF2B5EF4-FFF2-40B4-BE49-F238E27FC236}">
                    <a16:creationId xmlns:a16="http://schemas.microsoft.com/office/drawing/2014/main" id="{44FA5CBE-D343-4DEA-8FFC-168E2E56A782}"/>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122D8590-1F37-462C-B73E-9872A041F669}"/>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37" name="TextBox 36">
                <a:extLst>
                  <a:ext uri="{FF2B5EF4-FFF2-40B4-BE49-F238E27FC236}">
                    <a16:creationId xmlns:a16="http://schemas.microsoft.com/office/drawing/2014/main" id="{122D8590-1F37-462C-B73E-9872A041F669}"/>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6"/>
                <a:stretch>
                  <a:fillRect/>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82E02F25-D860-7E7F-1B27-4A3F48EA66DB}"/>
              </a:ext>
            </a:extLst>
          </p:cNvPr>
          <p:cNvSpPr txBox="1"/>
          <p:nvPr/>
        </p:nvSpPr>
        <p:spPr>
          <a:xfrm>
            <a:off x="4826487" y="2248554"/>
            <a:ext cx="3252416" cy="954107"/>
          </a:xfrm>
          <a:prstGeom prst="rect">
            <a:avLst/>
          </a:prstGeom>
          <a:noFill/>
        </p:spPr>
        <p:txBody>
          <a:bodyPr wrap="square" rtlCol="0">
            <a:spAutoFit/>
          </a:bodyPr>
          <a:lstStyle/>
          <a:p>
            <a:r>
              <a:rPr lang="en-US" sz="2800" dirty="0"/>
              <a:t>Mixture of market and community</a:t>
            </a:r>
          </a:p>
        </p:txBody>
      </p:sp>
      <mc:AlternateContent xmlns:mc="http://schemas.openxmlformats.org/markup-compatibility/2006" xmlns:a14="http://schemas.microsoft.com/office/drawing/2010/main">
        <mc:Choice Requires="a14">
          <p:sp>
            <p:nvSpPr>
              <p:cNvPr id="4" name="TextBox 26">
                <a:extLst>
                  <a:ext uri="{FF2B5EF4-FFF2-40B4-BE49-F238E27FC236}">
                    <a16:creationId xmlns:a16="http://schemas.microsoft.com/office/drawing/2014/main" id="{3D66DDBA-47C6-5C5A-463D-FB9E92A85362}"/>
                  </a:ext>
                </a:extLst>
              </p:cNvPr>
              <p:cNvSpPr txBox="1"/>
              <p:nvPr/>
            </p:nvSpPr>
            <p:spPr>
              <a:xfrm>
                <a:off x="3445109" y="238939"/>
                <a:ext cx="4172015" cy="523220"/>
              </a:xfrm>
              <a:prstGeom prst="rect">
                <a:avLst/>
              </a:prstGeom>
              <a:noFill/>
            </p:spPr>
            <p:txBody>
              <a:bodyPr wrap="square" rtlCol="0">
                <a:spAutoFit/>
              </a:bodyPr>
              <a:lstStyle/>
              <a:p>
                <a:pPr algn="ctr"/>
                <a:r>
                  <a:rPr lang="en-US" sz="2800" dirty="0"/>
                  <a:t>Med </a:t>
                </a:r>
                <a14:m>
                  <m:oMath xmlns:m="http://schemas.openxmlformats.org/officeDocument/2006/math">
                    <m:r>
                      <a:rPr lang="en-US" sz="2800" i="1" dirty="0" smtClean="0">
                        <a:latin typeface="Cambria Math" panose="02040503050406030204" pitchFamily="18" charset="0"/>
                      </a:rPr>
                      <m:t>𝑐</m:t>
                    </m:r>
                  </m:oMath>
                </a14:m>
                <a:endParaRPr lang="en-US" sz="2800" dirty="0"/>
              </a:p>
            </p:txBody>
          </p:sp>
        </mc:Choice>
        <mc:Fallback xmlns="">
          <p:sp>
            <p:nvSpPr>
              <p:cNvPr id="4" name="TextBox 26">
                <a:extLst>
                  <a:ext uri="{FF2B5EF4-FFF2-40B4-BE49-F238E27FC236}">
                    <a16:creationId xmlns:a16="http://schemas.microsoft.com/office/drawing/2014/main" id="{3D66DDBA-47C6-5C5A-463D-FB9E92A85362}"/>
                  </a:ext>
                </a:extLst>
              </p:cNvPr>
              <p:cNvSpPr txBox="1">
                <a:spLocks noRot="1" noChangeAspect="1" noMove="1" noResize="1" noEditPoints="1" noAdjustHandles="1" noChangeArrowheads="1" noChangeShapeType="1" noTextEdit="1"/>
              </p:cNvSpPr>
              <p:nvPr/>
            </p:nvSpPr>
            <p:spPr>
              <a:xfrm>
                <a:off x="3445109" y="238939"/>
                <a:ext cx="4172015" cy="523220"/>
              </a:xfrm>
              <a:prstGeom prst="rect">
                <a:avLst/>
              </a:prstGeom>
              <a:blipFill>
                <a:blip r:embed="rId7"/>
                <a:stretch>
                  <a:fillRect t="-11628" b="-2790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4002958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6" name="Rectangle 2"/>
          <p:cNvSpPr txBox="1">
            <a:spLocks noChangeArrowheads="1"/>
          </p:cNvSpPr>
          <p:nvPr/>
        </p:nvSpPr>
        <p:spPr bwMode="auto">
          <a:xfrm>
            <a:off x="609600" y="228600"/>
            <a:ext cx="6248400" cy="1066800"/>
          </a:xfrm>
          <a:prstGeom prst="rect">
            <a:avLst/>
          </a:prstGeom>
          <a:noFill/>
          <a:ln w="9525">
            <a:solidFill>
              <a:srgbClr val="0000FF"/>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r>
              <a:rPr lang="en-US" altLang="zh-CN" sz="3600" b="1" dirty="0"/>
              <a:t>Formal and Informal Institutions</a:t>
            </a:r>
            <a:endParaRPr lang="en-US" sz="3600" b="1" dirty="0"/>
          </a:p>
        </p:txBody>
      </p:sp>
      <p:sp>
        <p:nvSpPr>
          <p:cNvPr id="7" name="Rectangle 2"/>
          <p:cNvSpPr txBox="1">
            <a:spLocks/>
          </p:cNvSpPr>
          <p:nvPr/>
        </p:nvSpPr>
        <p:spPr bwMode="auto">
          <a:xfrm>
            <a:off x="350520" y="1676400"/>
            <a:ext cx="8507392"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nSpc>
                <a:spcPct val="120000"/>
              </a:lnSpc>
            </a:pPr>
            <a:r>
              <a:rPr lang="en-US" sz="2400" dirty="0"/>
              <a:t>``The key to successful economic exchanges here is not necessarily an impartial and efficient third-party enforcing agency, but the existence of a level of trust or other self-enforcing institutions within relevant networks of commerce, credit, wage-labor, and other contractual relations that support free market activities. In other words, the state is neither necessary nor sufficient. The simple model in which it is only the state and threat of its justice and police systems that makes people behave cooperatively seems a poor description of any known situation."</a:t>
            </a:r>
          </a:p>
          <a:p>
            <a:pPr algn="r">
              <a:lnSpc>
                <a:spcPct val="120000"/>
              </a:lnSpc>
            </a:pPr>
            <a:r>
              <a:rPr lang="en-US" sz="2400" dirty="0"/>
              <a:t>Joel Mokyr (2008)</a:t>
            </a:r>
            <a:endParaRPr lang="en-US" sz="2400" dirty="0">
              <a:cs typeface="Arial" charset="0"/>
            </a:endParaRPr>
          </a:p>
          <a:p>
            <a:pPr marL="342900" lvl="0" indent="-342900" eaLnBrk="0" hangingPunct="0">
              <a:lnSpc>
                <a:spcPct val="120000"/>
              </a:lnSpc>
              <a:spcBef>
                <a:spcPct val="20000"/>
              </a:spcBef>
              <a:buFont typeface="Arial" pitchFamily="34" charset="0"/>
              <a:buChar char="•"/>
              <a:defRPr/>
            </a:pPr>
            <a:endParaRPr lang="en-US" sz="2400" dirty="0">
              <a:cs typeface="Arial" charset="0"/>
            </a:endParaRPr>
          </a:p>
          <a:p>
            <a:pPr marL="342900" lvl="0" indent="-342900" eaLnBrk="0" hangingPunct="0">
              <a:lnSpc>
                <a:spcPct val="120000"/>
              </a:lnSpc>
              <a:spcBef>
                <a:spcPct val="20000"/>
              </a:spcBef>
              <a:buFont typeface="Arial" pitchFamily="34" charset="0"/>
              <a:buChar char="•"/>
              <a:defRPr/>
            </a:pPr>
            <a:endParaRPr lang="en-US" sz="2400" dirty="0">
              <a:latin typeface="+mn-lt"/>
              <a:cs typeface="Arial" charset="0"/>
            </a:endParaRPr>
          </a:p>
          <a:p>
            <a:pPr eaLnBrk="0" hangingPunct="0">
              <a:lnSpc>
                <a:spcPct val="120000"/>
              </a:lnSpc>
              <a:spcBef>
                <a:spcPct val="20000"/>
              </a:spcBef>
              <a:defRPr/>
            </a:pPr>
            <a:endParaRPr lang="en-US" sz="2400" dirty="0">
              <a:latin typeface="+mn-lt"/>
              <a:cs typeface="Arial" charset="0"/>
            </a:endParaRPr>
          </a:p>
          <a:p>
            <a:pPr eaLnBrk="0" hangingPunct="0">
              <a:lnSpc>
                <a:spcPct val="120000"/>
              </a:lnSpc>
              <a:spcBef>
                <a:spcPct val="20000"/>
              </a:spcBef>
              <a:defRPr/>
            </a:pPr>
            <a:endParaRPr lang="en-US" sz="2400" dirty="0">
              <a:latin typeface="+mn-lt"/>
              <a:cs typeface="Arial" charset="0"/>
            </a:endParaRPr>
          </a:p>
        </p:txBody>
      </p:sp>
    </p:spTree>
    <p:extLst>
      <p:ext uri="{BB962C8B-B14F-4D97-AF65-F5344CB8AC3E}">
        <p14:creationId xmlns:p14="http://schemas.microsoft.com/office/powerpoint/2010/main" val="29962128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26"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37" name="Straight Arrow Connector 36"/>
          <p:cNvCxnSpPr/>
          <p:nvPr/>
        </p:nvCxnSpPr>
        <p:spPr>
          <a:xfrm flipH="1">
            <a:off x="2984739" y="2999663"/>
            <a:ext cx="1866583" cy="88127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9" name="Arc 28">
            <a:extLst>
              <a:ext uri="{FF2B5EF4-FFF2-40B4-BE49-F238E27FC236}">
                <a16:creationId xmlns:a16="http://schemas.microsoft.com/office/drawing/2014/main" id="{97BF11A9-BD5D-419F-8CBA-F94FA31CF6C1}"/>
              </a:ext>
            </a:extLst>
          </p:cNvPr>
          <p:cNvSpPr/>
          <p:nvPr/>
        </p:nvSpPr>
        <p:spPr>
          <a:xfrm rot="12486051">
            <a:off x="2654522" y="4087046"/>
            <a:ext cx="3029651" cy="612787"/>
          </a:xfrm>
          <a:prstGeom prst="arc">
            <a:avLst>
              <a:gd name="adj1" fmla="val 16200000"/>
              <a:gd name="adj2" fmla="val 2112578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0" name="Straight Connector 29">
            <a:extLst>
              <a:ext uri="{FF2B5EF4-FFF2-40B4-BE49-F238E27FC236}">
                <a16:creationId xmlns:a16="http://schemas.microsoft.com/office/drawing/2014/main" id="{7964029F-7A18-467B-85C7-BE0CCD98F7D6}"/>
              </a:ext>
            </a:extLst>
          </p:cNvPr>
          <p:cNvCxnSpPr/>
          <p:nvPr/>
        </p:nvCxnSpPr>
        <p:spPr>
          <a:xfrm>
            <a:off x="1357805" y="1128406"/>
            <a:ext cx="3050293" cy="5255211"/>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2026163-BB46-4ED0-ADAF-7A6359BB4340}"/>
              </a:ext>
            </a:extLst>
          </p:cNvPr>
          <p:cNvCxnSpPr/>
          <p:nvPr/>
        </p:nvCxnSpPr>
        <p:spPr>
          <a:xfrm>
            <a:off x="2976113" y="3769349"/>
            <a:ext cx="0" cy="3019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235B0D6-B91C-4E3F-80C9-1D87592DA9E3}"/>
              </a:ext>
            </a:extLst>
          </p:cNvPr>
          <p:cNvCxnSpPr/>
          <p:nvPr/>
        </p:nvCxnSpPr>
        <p:spPr>
          <a:xfrm flipH="1" flipV="1">
            <a:off x="2817042" y="3924624"/>
            <a:ext cx="281797" cy="57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ED538854-6CE4-426D-BA52-C58EB4DE0005}"/>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34" name="TextBox 33">
                <a:extLst>
                  <a:ext uri="{FF2B5EF4-FFF2-40B4-BE49-F238E27FC236}">
                    <a16:creationId xmlns:a16="http://schemas.microsoft.com/office/drawing/2014/main" id="{ED538854-6CE4-426D-BA52-C58EB4DE0005}"/>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F3A82803-CBA1-45CF-A19E-7A6D8952C5B2}"/>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35" name="TextBox 34">
                <a:extLst>
                  <a:ext uri="{FF2B5EF4-FFF2-40B4-BE49-F238E27FC236}">
                    <a16:creationId xmlns:a16="http://schemas.microsoft.com/office/drawing/2014/main" id="{F3A82803-CBA1-45CF-A19E-7A6D8952C5B2}"/>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F9A335BB-00F8-46AC-B10F-D18610EF4E4E}"/>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36" name="TextBox 35">
                <a:extLst>
                  <a:ext uri="{FF2B5EF4-FFF2-40B4-BE49-F238E27FC236}">
                    <a16:creationId xmlns:a16="http://schemas.microsoft.com/office/drawing/2014/main" id="{F9A335BB-00F8-46AC-B10F-D18610EF4E4E}"/>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6"/>
                <a:stretch>
                  <a:fillRect/>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1F93ACA8-1856-B4EE-1754-619D437ADFFD}"/>
              </a:ext>
            </a:extLst>
          </p:cNvPr>
          <p:cNvSpPr txBox="1"/>
          <p:nvPr/>
        </p:nvSpPr>
        <p:spPr>
          <a:xfrm>
            <a:off x="4826487" y="2248554"/>
            <a:ext cx="3252416" cy="954107"/>
          </a:xfrm>
          <a:prstGeom prst="rect">
            <a:avLst/>
          </a:prstGeom>
          <a:noFill/>
        </p:spPr>
        <p:txBody>
          <a:bodyPr wrap="square" rtlCol="0">
            <a:spAutoFit/>
          </a:bodyPr>
          <a:lstStyle/>
          <a:p>
            <a:r>
              <a:rPr lang="en-US" sz="2800" dirty="0"/>
              <a:t>Mixture with minimal community</a:t>
            </a:r>
          </a:p>
        </p:txBody>
      </p:sp>
      <mc:AlternateContent xmlns:mc="http://schemas.openxmlformats.org/markup-compatibility/2006" xmlns:a14="http://schemas.microsoft.com/office/drawing/2010/main">
        <mc:Choice Requires="a14">
          <p:sp>
            <p:nvSpPr>
              <p:cNvPr id="5" name="TextBox 26">
                <a:extLst>
                  <a:ext uri="{FF2B5EF4-FFF2-40B4-BE49-F238E27FC236}">
                    <a16:creationId xmlns:a16="http://schemas.microsoft.com/office/drawing/2014/main" id="{CDEBD56D-6AFC-6A63-3299-7CCB4721079A}"/>
                  </a:ext>
                </a:extLst>
              </p:cNvPr>
              <p:cNvSpPr txBox="1"/>
              <p:nvPr/>
            </p:nvSpPr>
            <p:spPr>
              <a:xfrm>
                <a:off x="3445109" y="238939"/>
                <a:ext cx="4172015" cy="523220"/>
              </a:xfrm>
              <a:prstGeom prst="rect">
                <a:avLst/>
              </a:prstGeom>
              <a:noFill/>
            </p:spPr>
            <p:txBody>
              <a:bodyPr wrap="square" rtlCol="0">
                <a:spAutoFit/>
              </a:bodyPr>
              <a:lstStyle/>
              <a:p>
                <a:pPr algn="ctr"/>
                <a:r>
                  <a:rPr lang="en-US" sz="2800" dirty="0"/>
                  <a:t>Med-low </a:t>
                </a:r>
                <a14:m>
                  <m:oMath xmlns:m="http://schemas.openxmlformats.org/officeDocument/2006/math">
                    <m:r>
                      <a:rPr lang="en-US" sz="2800" i="1" dirty="0" smtClean="0">
                        <a:latin typeface="Cambria Math" panose="02040503050406030204" pitchFamily="18" charset="0"/>
                      </a:rPr>
                      <m:t>𝑐</m:t>
                    </m:r>
                  </m:oMath>
                </a14:m>
                <a:endParaRPr lang="en-US" sz="2800" dirty="0"/>
              </a:p>
            </p:txBody>
          </p:sp>
        </mc:Choice>
        <mc:Fallback xmlns="">
          <p:sp>
            <p:nvSpPr>
              <p:cNvPr id="5" name="TextBox 26">
                <a:extLst>
                  <a:ext uri="{FF2B5EF4-FFF2-40B4-BE49-F238E27FC236}">
                    <a16:creationId xmlns:a16="http://schemas.microsoft.com/office/drawing/2014/main" id="{CDEBD56D-6AFC-6A63-3299-7CCB4721079A}"/>
                  </a:ext>
                </a:extLst>
              </p:cNvPr>
              <p:cNvSpPr txBox="1">
                <a:spLocks noRot="1" noChangeAspect="1" noMove="1" noResize="1" noEditPoints="1" noAdjustHandles="1" noChangeArrowheads="1" noChangeShapeType="1" noTextEdit="1"/>
              </p:cNvSpPr>
              <p:nvPr/>
            </p:nvSpPr>
            <p:spPr>
              <a:xfrm>
                <a:off x="3445109" y="238939"/>
                <a:ext cx="4172015" cy="523220"/>
              </a:xfrm>
              <a:prstGeom prst="rect">
                <a:avLst/>
              </a:prstGeom>
              <a:blipFill>
                <a:blip r:embed="rId7"/>
                <a:stretch>
                  <a:fillRect t="-11628" b="-2790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9137919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cxnSp>
        <p:nvCxnSpPr>
          <p:cNvPr id="37" name="Straight Arrow Connector 36"/>
          <p:cNvCxnSpPr>
            <a:endCxn id="3" idx="6"/>
          </p:cNvCxnSpPr>
          <p:nvPr/>
        </p:nvCxnSpPr>
        <p:spPr>
          <a:xfrm flipH="1" flipV="1">
            <a:off x="1606707" y="785003"/>
            <a:ext cx="2885499" cy="182880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cxnSp>
        <p:nvCxnSpPr>
          <p:cNvPr id="7" name="Straight Connector 6"/>
          <p:cNvCxnSpPr/>
          <p:nvPr/>
        </p:nvCxnSpPr>
        <p:spPr>
          <a:xfrm>
            <a:off x="1385122" y="382596"/>
            <a:ext cx="2326100" cy="5769848"/>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544881" y="634040"/>
            <a:ext cx="0" cy="3019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flipV="1">
            <a:off x="1425062" y="785002"/>
            <a:ext cx="281797" cy="57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Arc 21">
            <a:extLst>
              <a:ext uri="{FF2B5EF4-FFF2-40B4-BE49-F238E27FC236}">
                <a16:creationId xmlns:a16="http://schemas.microsoft.com/office/drawing/2014/main" id="{64BFC79F-97E9-45CB-99B8-51A8B15A3584}"/>
              </a:ext>
            </a:extLst>
          </p:cNvPr>
          <p:cNvSpPr/>
          <p:nvPr/>
        </p:nvSpPr>
        <p:spPr>
          <a:xfrm rot="12486051">
            <a:off x="2654522" y="4087046"/>
            <a:ext cx="3029651" cy="612787"/>
          </a:xfrm>
          <a:prstGeom prst="arc">
            <a:avLst>
              <a:gd name="adj1" fmla="val 16200000"/>
              <a:gd name="adj2" fmla="val 2112578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4DB07759-1B6A-4FB2-88B7-2B6F3106490D}"/>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26" name="TextBox 25">
                <a:extLst>
                  <a:ext uri="{FF2B5EF4-FFF2-40B4-BE49-F238E27FC236}">
                    <a16:creationId xmlns:a16="http://schemas.microsoft.com/office/drawing/2014/main" id="{4DB07759-1B6A-4FB2-88B7-2B6F3106490D}"/>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82FE8A4A-25FE-4854-9557-0F42E11D3C57}"/>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9" name="TextBox 28">
                <a:extLst>
                  <a:ext uri="{FF2B5EF4-FFF2-40B4-BE49-F238E27FC236}">
                    <a16:creationId xmlns:a16="http://schemas.microsoft.com/office/drawing/2014/main" id="{82FE8A4A-25FE-4854-9557-0F42E11D3C57}"/>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D486850A-AFE6-4977-863E-D42C4DDBA69A}"/>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30" name="TextBox 29">
                <a:extLst>
                  <a:ext uri="{FF2B5EF4-FFF2-40B4-BE49-F238E27FC236}">
                    <a16:creationId xmlns:a16="http://schemas.microsoft.com/office/drawing/2014/main" id="{D486850A-AFE6-4977-863E-D42C4DDBA69A}"/>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6"/>
                <a:stretch>
                  <a:fillRect/>
                </a:stretch>
              </a:blipFill>
            </p:spPr>
            <p:txBody>
              <a:bodyPr/>
              <a:lstStyle/>
              <a:p>
                <a:r>
                  <a:rPr lang="en-US">
                    <a:noFill/>
                  </a:rPr>
                  <a:t> </a:t>
                </a:r>
              </a:p>
            </p:txBody>
          </p:sp>
        </mc:Fallback>
      </mc:AlternateContent>
      <p:sp>
        <p:nvSpPr>
          <p:cNvPr id="31" name="TextBox 30">
            <a:extLst>
              <a:ext uri="{FF2B5EF4-FFF2-40B4-BE49-F238E27FC236}">
                <a16:creationId xmlns:a16="http://schemas.microsoft.com/office/drawing/2014/main" id="{E3E67326-2BA1-407D-88C9-B2590A90D2F5}"/>
              </a:ext>
            </a:extLst>
          </p:cNvPr>
          <p:cNvSpPr txBox="1"/>
          <p:nvPr/>
        </p:nvSpPr>
        <p:spPr>
          <a:xfrm>
            <a:off x="4492206" y="2226893"/>
            <a:ext cx="1776072" cy="523220"/>
          </a:xfrm>
          <a:prstGeom prst="rect">
            <a:avLst/>
          </a:prstGeom>
          <a:noFill/>
        </p:spPr>
        <p:txBody>
          <a:bodyPr wrap="square" rtlCol="0">
            <a:spAutoFit/>
          </a:bodyPr>
          <a:lstStyle/>
          <a:p>
            <a:r>
              <a:rPr lang="en-US" sz="2800" dirty="0"/>
              <a:t>All</a:t>
            </a:r>
            <a:r>
              <a:rPr lang="zh-CN" altLang="en-US" sz="2800" dirty="0"/>
              <a:t> </a:t>
            </a:r>
            <a:r>
              <a:rPr lang="en-US" altLang="zh-CN" sz="2800" dirty="0"/>
              <a:t>market</a:t>
            </a:r>
            <a:endParaRPr lang="en-US" sz="2800" dirty="0"/>
          </a:p>
        </p:txBody>
      </p:sp>
      <mc:AlternateContent xmlns:mc="http://schemas.openxmlformats.org/markup-compatibility/2006" xmlns:a14="http://schemas.microsoft.com/office/drawing/2010/main">
        <mc:Choice Requires="a14">
          <p:sp>
            <p:nvSpPr>
              <p:cNvPr id="4" name="TextBox 26">
                <a:extLst>
                  <a:ext uri="{FF2B5EF4-FFF2-40B4-BE49-F238E27FC236}">
                    <a16:creationId xmlns:a16="http://schemas.microsoft.com/office/drawing/2014/main" id="{908A2C20-7FF6-D394-A0D8-050ECA568504}"/>
                  </a:ext>
                </a:extLst>
              </p:cNvPr>
              <p:cNvSpPr txBox="1"/>
              <p:nvPr/>
            </p:nvSpPr>
            <p:spPr>
              <a:xfrm>
                <a:off x="3445109" y="238939"/>
                <a:ext cx="4172015" cy="523220"/>
              </a:xfrm>
              <a:prstGeom prst="rect">
                <a:avLst/>
              </a:prstGeom>
              <a:noFill/>
            </p:spPr>
            <p:txBody>
              <a:bodyPr wrap="square" rtlCol="0">
                <a:spAutoFit/>
              </a:bodyPr>
              <a:lstStyle/>
              <a:p>
                <a:pPr algn="ctr"/>
                <a:r>
                  <a:rPr lang="en-US" sz="2800" dirty="0"/>
                  <a:t>Low </a:t>
                </a:r>
                <a14:m>
                  <m:oMath xmlns:m="http://schemas.openxmlformats.org/officeDocument/2006/math">
                    <m:r>
                      <a:rPr lang="en-US" sz="2800" i="1" dirty="0" smtClean="0">
                        <a:latin typeface="Cambria Math" panose="02040503050406030204" pitchFamily="18" charset="0"/>
                      </a:rPr>
                      <m:t>𝑐</m:t>
                    </m:r>
                  </m:oMath>
                </a14:m>
                <a:endParaRPr lang="en-US" sz="2800" dirty="0"/>
              </a:p>
            </p:txBody>
          </p:sp>
        </mc:Choice>
        <mc:Fallback xmlns="">
          <p:sp>
            <p:nvSpPr>
              <p:cNvPr id="4" name="TextBox 26">
                <a:extLst>
                  <a:ext uri="{FF2B5EF4-FFF2-40B4-BE49-F238E27FC236}">
                    <a16:creationId xmlns:a16="http://schemas.microsoft.com/office/drawing/2014/main" id="{908A2C20-7FF6-D394-A0D8-050ECA568504}"/>
                  </a:ext>
                </a:extLst>
              </p:cNvPr>
              <p:cNvSpPr txBox="1">
                <a:spLocks noRot="1" noChangeAspect="1" noMove="1" noResize="1" noEditPoints="1" noAdjustHandles="1" noChangeArrowheads="1" noChangeShapeType="1" noTextEdit="1"/>
              </p:cNvSpPr>
              <p:nvPr/>
            </p:nvSpPr>
            <p:spPr>
              <a:xfrm>
                <a:off x="3445109" y="238939"/>
                <a:ext cx="4172015" cy="523220"/>
              </a:xfrm>
              <a:prstGeom prst="rect">
                <a:avLst/>
              </a:prstGeom>
              <a:blipFill>
                <a:blip r:embed="rId7"/>
                <a:stretch>
                  <a:fillRect t="-11628" b="-2790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5044448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cxnSp>
        <p:nvCxnSpPr>
          <p:cNvPr id="37" name="Straight Arrow Connector 36"/>
          <p:cNvCxnSpPr>
            <a:endCxn id="3" idx="6"/>
          </p:cNvCxnSpPr>
          <p:nvPr/>
        </p:nvCxnSpPr>
        <p:spPr>
          <a:xfrm flipH="1" flipV="1">
            <a:off x="1606707" y="785003"/>
            <a:ext cx="2885499" cy="182880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cxnSp>
        <p:nvCxnSpPr>
          <p:cNvPr id="7" name="Straight Connector 6"/>
          <p:cNvCxnSpPr/>
          <p:nvPr/>
        </p:nvCxnSpPr>
        <p:spPr>
          <a:xfrm>
            <a:off x="1385122" y="382596"/>
            <a:ext cx="2326100" cy="5769848"/>
          </a:xfrm>
          <a:prstGeom prst="line">
            <a:avLst/>
          </a:prstGeom>
          <a:ln w="31750">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544881" y="634040"/>
            <a:ext cx="0" cy="30192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flipV="1">
            <a:off x="1425062" y="785002"/>
            <a:ext cx="281797" cy="575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Arc 21">
            <a:extLst>
              <a:ext uri="{FF2B5EF4-FFF2-40B4-BE49-F238E27FC236}">
                <a16:creationId xmlns:a16="http://schemas.microsoft.com/office/drawing/2014/main" id="{64BFC79F-97E9-45CB-99B8-51A8B15A3584}"/>
              </a:ext>
            </a:extLst>
          </p:cNvPr>
          <p:cNvSpPr/>
          <p:nvPr/>
        </p:nvSpPr>
        <p:spPr>
          <a:xfrm rot="12486051">
            <a:off x="2654522" y="4087046"/>
            <a:ext cx="3029651" cy="612787"/>
          </a:xfrm>
          <a:prstGeom prst="arc">
            <a:avLst>
              <a:gd name="adj1" fmla="val 16200000"/>
              <a:gd name="adj2" fmla="val 2112578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4DB07759-1B6A-4FB2-88B7-2B6F3106490D}"/>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26" name="TextBox 25">
                <a:extLst>
                  <a:ext uri="{FF2B5EF4-FFF2-40B4-BE49-F238E27FC236}">
                    <a16:creationId xmlns:a16="http://schemas.microsoft.com/office/drawing/2014/main" id="{4DB07759-1B6A-4FB2-88B7-2B6F3106490D}"/>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82FE8A4A-25FE-4854-9557-0F42E11D3C57}"/>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9" name="TextBox 28">
                <a:extLst>
                  <a:ext uri="{FF2B5EF4-FFF2-40B4-BE49-F238E27FC236}">
                    <a16:creationId xmlns:a16="http://schemas.microsoft.com/office/drawing/2014/main" id="{82FE8A4A-25FE-4854-9557-0F42E11D3C57}"/>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D486850A-AFE6-4977-863E-D42C4DDBA69A}"/>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30" name="TextBox 29">
                <a:extLst>
                  <a:ext uri="{FF2B5EF4-FFF2-40B4-BE49-F238E27FC236}">
                    <a16:creationId xmlns:a16="http://schemas.microsoft.com/office/drawing/2014/main" id="{D486850A-AFE6-4977-863E-D42C4DDBA69A}"/>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6"/>
                <a:stretch>
                  <a:fillRect/>
                </a:stretch>
              </a:blipFill>
            </p:spPr>
            <p:txBody>
              <a:bodyPr/>
              <a:lstStyle/>
              <a:p>
                <a:r>
                  <a:rPr lang="en-US">
                    <a:noFill/>
                  </a:rPr>
                  <a:t> </a:t>
                </a:r>
              </a:p>
            </p:txBody>
          </p:sp>
        </mc:Fallback>
      </mc:AlternateContent>
      <p:sp>
        <p:nvSpPr>
          <p:cNvPr id="31" name="TextBox 30">
            <a:extLst>
              <a:ext uri="{FF2B5EF4-FFF2-40B4-BE49-F238E27FC236}">
                <a16:creationId xmlns:a16="http://schemas.microsoft.com/office/drawing/2014/main" id="{E3E67326-2BA1-407D-88C9-B2590A90D2F5}"/>
              </a:ext>
            </a:extLst>
          </p:cNvPr>
          <p:cNvSpPr txBox="1"/>
          <p:nvPr/>
        </p:nvSpPr>
        <p:spPr>
          <a:xfrm>
            <a:off x="4492206" y="2226893"/>
            <a:ext cx="1776072" cy="523220"/>
          </a:xfrm>
          <a:prstGeom prst="rect">
            <a:avLst/>
          </a:prstGeom>
          <a:noFill/>
        </p:spPr>
        <p:txBody>
          <a:bodyPr wrap="square" rtlCol="0">
            <a:spAutoFit/>
          </a:bodyPr>
          <a:lstStyle/>
          <a:p>
            <a:r>
              <a:rPr lang="en-US" sz="2800" dirty="0"/>
              <a:t>All</a:t>
            </a:r>
            <a:r>
              <a:rPr lang="zh-CN" altLang="en-US" sz="2800" dirty="0"/>
              <a:t> </a:t>
            </a:r>
            <a:r>
              <a:rPr lang="en-US" altLang="zh-CN" sz="2800" dirty="0"/>
              <a:t>market</a:t>
            </a:r>
            <a:endParaRPr lang="en-US" sz="2800" dirty="0"/>
          </a:p>
        </p:txBody>
      </p:sp>
      <mc:AlternateContent xmlns:mc="http://schemas.openxmlformats.org/markup-compatibility/2006" xmlns:a14="http://schemas.microsoft.com/office/drawing/2010/main">
        <mc:Choice Requires="a14">
          <p:sp>
            <p:nvSpPr>
              <p:cNvPr id="4" name="TextBox 26">
                <a:extLst>
                  <a:ext uri="{FF2B5EF4-FFF2-40B4-BE49-F238E27FC236}">
                    <a16:creationId xmlns:a16="http://schemas.microsoft.com/office/drawing/2014/main" id="{908A2C20-7FF6-D394-A0D8-050ECA568504}"/>
                  </a:ext>
                </a:extLst>
              </p:cNvPr>
              <p:cNvSpPr txBox="1"/>
              <p:nvPr/>
            </p:nvSpPr>
            <p:spPr>
              <a:xfrm>
                <a:off x="3445109" y="238939"/>
                <a:ext cx="4172015" cy="523220"/>
              </a:xfrm>
              <a:prstGeom prst="rect">
                <a:avLst/>
              </a:prstGeom>
              <a:noFill/>
            </p:spPr>
            <p:txBody>
              <a:bodyPr wrap="square" rtlCol="0">
                <a:spAutoFit/>
              </a:bodyPr>
              <a:lstStyle/>
              <a:p>
                <a:pPr algn="ctr"/>
                <a:r>
                  <a:rPr lang="en-US" sz="2800" dirty="0"/>
                  <a:t>Low </a:t>
                </a:r>
                <a14:m>
                  <m:oMath xmlns:m="http://schemas.openxmlformats.org/officeDocument/2006/math">
                    <m:r>
                      <a:rPr lang="en-US" sz="2800" i="1" dirty="0" smtClean="0">
                        <a:latin typeface="Cambria Math" panose="02040503050406030204" pitchFamily="18" charset="0"/>
                      </a:rPr>
                      <m:t>𝑐</m:t>
                    </m:r>
                  </m:oMath>
                </a14:m>
                <a:endParaRPr lang="en-US" sz="2800" dirty="0"/>
              </a:p>
            </p:txBody>
          </p:sp>
        </mc:Choice>
        <mc:Fallback xmlns="">
          <p:sp>
            <p:nvSpPr>
              <p:cNvPr id="4" name="TextBox 26">
                <a:extLst>
                  <a:ext uri="{FF2B5EF4-FFF2-40B4-BE49-F238E27FC236}">
                    <a16:creationId xmlns:a16="http://schemas.microsoft.com/office/drawing/2014/main" id="{908A2C20-7FF6-D394-A0D8-050ECA568504}"/>
                  </a:ext>
                </a:extLst>
              </p:cNvPr>
              <p:cNvSpPr txBox="1">
                <a:spLocks noRot="1" noChangeAspect="1" noMove="1" noResize="1" noEditPoints="1" noAdjustHandles="1" noChangeArrowheads="1" noChangeShapeType="1" noTextEdit="1"/>
              </p:cNvSpPr>
              <p:nvPr/>
            </p:nvSpPr>
            <p:spPr>
              <a:xfrm>
                <a:off x="3445109" y="238939"/>
                <a:ext cx="4172015" cy="523220"/>
              </a:xfrm>
              <a:prstGeom prst="rect">
                <a:avLst/>
              </a:prstGeom>
              <a:blipFill>
                <a:blip r:embed="rId7"/>
                <a:stretch>
                  <a:fillRect t="-11628" b="-2790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1830293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Complementarity</a:t>
            </a:r>
          </a:p>
        </p:txBody>
      </p:sp>
      <mc:AlternateContent xmlns:mc="http://schemas.openxmlformats.org/markup-compatibility/2006" xmlns:a14="http://schemas.microsoft.com/office/drawing/2010/main">
        <mc:Choice Requires="a14">
          <p:sp>
            <p:nvSpPr>
              <p:cNvPr id="5" name="Rectangle 2"/>
              <p:cNvSpPr txBox="1">
                <a:spLocks/>
              </p:cNvSpPr>
              <p:nvPr/>
            </p:nvSpPr>
            <p:spPr bwMode="auto">
              <a:xfrm>
                <a:off x="197962" y="1263570"/>
                <a:ext cx="8309429"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sz="3200" dirty="0">
                    <a:latin typeface="+mn-lt"/>
                    <a:cs typeface="Arial" charset="0"/>
                  </a:rPr>
                  <a:t>Q2: Is the complementarity important?</a:t>
                </a:r>
              </a:p>
              <a:p>
                <a:pPr eaLnBrk="0" hangingPunct="0">
                  <a:spcBef>
                    <a:spcPct val="20000"/>
                  </a:spcBef>
                  <a:defRPr/>
                </a:pPr>
                <a:endParaRPr lang="en-US" sz="3200" dirty="0">
                  <a:cs typeface="Arial" charset="0"/>
                </a:endParaRPr>
              </a:p>
              <a:p>
                <a:pPr eaLnBrk="0" hangingPunct="0">
                  <a:spcBef>
                    <a:spcPct val="20000"/>
                  </a:spcBef>
                  <a:defRPr/>
                </a:pPr>
                <a:r>
                  <a:rPr lang="en-US" sz="2800" dirty="0">
                    <a:cs typeface="Arial" charset="0"/>
                  </a:rPr>
                  <a:t>Recall </a:t>
                </a:r>
                <a14:m>
                  <m:oMath xmlns:m="http://schemas.openxmlformats.org/officeDocument/2006/math">
                    <m:r>
                      <a:rPr lang="en-US" sz="2800" b="0" i="1" smtClean="0">
                        <a:latin typeface="Cambria Math" panose="02040503050406030204" pitchFamily="18" charset="0"/>
                        <a:cs typeface="Arial" charset="0"/>
                      </a:rPr>
                      <m:t>𝜓</m:t>
                    </m:r>
                  </m:oMath>
                </a14:m>
                <a:r>
                  <a:rPr lang="en-US" sz="2800" dirty="0">
                    <a:cs typeface="Arial" charset="0"/>
                  </a:rPr>
                  <a:t> = prob. of community ostracism following sb. found guilty on market. </a:t>
                </a:r>
              </a:p>
              <a:p>
                <a:pPr algn="ctr" eaLnBrk="0" hangingPunct="0">
                  <a:spcBef>
                    <a:spcPct val="20000"/>
                  </a:spcBef>
                  <a:defRPr/>
                </a:pPr>
                <a:endParaRPr lang="en-US" altLang="zh-CN" sz="1000" dirty="0"/>
              </a:p>
              <a:p>
                <a:pPr marL="457200" indent="-457200" eaLnBrk="0" hangingPunct="0">
                  <a:spcBef>
                    <a:spcPct val="20000"/>
                  </a:spcBef>
                  <a:buFont typeface="Arial" panose="020B0604020202020204" pitchFamily="34" charset="0"/>
                  <a:buChar char="•"/>
                  <a:defRPr/>
                </a:pPr>
                <a14:m>
                  <m:oMath xmlns:m="http://schemas.openxmlformats.org/officeDocument/2006/math">
                    <m:r>
                      <a:rPr lang="en-US" altLang="zh-CN" sz="2800" b="0" i="1" smtClean="0">
                        <a:latin typeface="Cambria Math" panose="02040503050406030204" pitchFamily="18" charset="0"/>
                        <a:cs typeface="Arial" charset="0"/>
                      </a:rPr>
                      <m:t>𝜓</m:t>
                    </m:r>
                  </m:oMath>
                </a14:m>
                <a:r>
                  <a:rPr lang="en-US" sz="2800" dirty="0">
                    <a:latin typeface="+mn-lt"/>
                    <a:cs typeface="Arial" charset="0"/>
                  </a:rPr>
                  <a:t> ~ transparency/publicity/informational linkage</a:t>
                </a:r>
              </a:p>
              <a:p>
                <a:pPr marL="457200" indent="-457200" eaLnBrk="0" hangingPunct="0">
                  <a:spcBef>
                    <a:spcPts val="1224"/>
                  </a:spcBef>
                  <a:buFont typeface="Arial" panose="020B0604020202020204" pitchFamily="34" charset="0"/>
                  <a:buChar char="•"/>
                  <a:defRPr/>
                </a:pPr>
                <a14:m>
                  <m:oMath xmlns:m="http://schemas.openxmlformats.org/officeDocument/2006/math">
                    <m:r>
                      <a:rPr lang="en-US" altLang="zh-CN" sz="2800" b="0" i="1" smtClean="0">
                        <a:latin typeface="Cambria Math" panose="02040503050406030204" pitchFamily="18" charset="0"/>
                        <a:cs typeface="Arial" charset="0"/>
                      </a:rPr>
                      <m:t>𝜓</m:t>
                    </m:r>
                  </m:oMath>
                </a14:m>
                <a:r>
                  <a:rPr lang="en-US" sz="2800" dirty="0">
                    <a:cs typeface="Arial" charset="0"/>
                  </a:rPr>
                  <a:t> also relates to how communities trust/follow the market signals</a:t>
                </a:r>
                <a:endParaRPr lang="en-US" sz="2800" dirty="0">
                  <a:latin typeface="+mn-lt"/>
                  <a:cs typeface="Arial" charset="0"/>
                </a:endParaRPr>
              </a:p>
              <a:p>
                <a:pPr eaLnBrk="0" hangingPunct="0">
                  <a:spcBef>
                    <a:spcPct val="20000"/>
                  </a:spcBef>
                  <a:defRPr/>
                </a:pPr>
                <a:r>
                  <a:rPr lang="en-US" sz="3200" dirty="0">
                    <a:cs typeface="Arial" charset="0"/>
                  </a:rPr>
                  <a:t>    </a:t>
                </a: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mc:Choice>
        <mc:Fallback xmlns="">
          <p:sp>
            <p:nvSpPr>
              <p:cNvPr id="5" name="Rectangle 2"/>
              <p:cNvSpPr txBox="1">
                <a:spLocks noRot="1" noChangeAspect="1" noMove="1" noResize="1" noEditPoints="1" noAdjustHandles="1" noChangeArrowheads="1" noChangeShapeType="1" noTextEdit="1"/>
              </p:cNvSpPr>
              <p:nvPr/>
            </p:nvSpPr>
            <p:spPr bwMode="auto">
              <a:xfrm>
                <a:off x="197962" y="1263570"/>
                <a:ext cx="8309429" cy="5181600"/>
              </a:xfrm>
              <a:prstGeom prst="rect">
                <a:avLst/>
              </a:prstGeom>
              <a:blipFill>
                <a:blip r:embed="rId4"/>
                <a:stretch>
                  <a:fillRect l="-1829" t="-1467"/>
                </a:stretch>
              </a:blipFill>
              <a:ln w="9525">
                <a:noFill/>
                <a:miter lim="800000"/>
                <a:headEnd/>
                <a:tailEnd/>
              </a:ln>
            </p:spPr>
            <p:txBody>
              <a:bodyPr/>
              <a:lstStyle/>
              <a:p>
                <a:r>
                  <a:rPr lang="zh-CN" altLang="en-US">
                    <a:noFill/>
                  </a:rPr>
                  <a:t> </a:t>
                </a:r>
              </a:p>
            </p:txBody>
          </p:sp>
        </mc:Fallback>
      </mc:AlternateContent>
    </p:spTree>
    <p:extLst>
      <p:ext uri="{BB962C8B-B14F-4D97-AF65-F5344CB8AC3E}">
        <p14:creationId xmlns:p14="http://schemas.microsoft.com/office/powerpoint/2010/main" val="39868208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2967487" y="646981"/>
            <a:ext cx="17252" cy="5150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mc:AlternateContent xmlns:mc="http://schemas.openxmlformats.org/markup-compatibility/2006" xmlns:a14="http://schemas.microsoft.com/office/drawing/2010/main">
        <mc:Choice Requires="a14">
          <p:sp>
            <p:nvSpPr>
              <p:cNvPr id="34" name="TextBox 33"/>
              <p:cNvSpPr txBox="1"/>
              <p:nvPr/>
            </p:nvSpPr>
            <p:spPr>
              <a:xfrm>
                <a:off x="4425350" y="3579713"/>
                <a:ext cx="4006747" cy="954107"/>
              </a:xfrm>
              <a:prstGeom prst="rect">
                <a:avLst/>
              </a:prstGeom>
              <a:noFill/>
            </p:spPr>
            <p:txBody>
              <a:bodyPr wrap="square" rtlCol="0">
                <a:spAutoFit/>
              </a:bodyPr>
              <a:lstStyle/>
              <a:p>
                <a:r>
                  <a:rPr lang="en-US" sz="2800" i="1" dirty="0"/>
                  <a:t>IC</a:t>
                </a:r>
                <a:r>
                  <a:rPr lang="en-US" sz="2800" i="1" baseline="30000" dirty="0" err="1"/>
                  <a:t>mark</a:t>
                </a:r>
                <a:r>
                  <a:rPr lang="en-US" sz="2800" dirty="0"/>
                  <a:t>  </a:t>
                </a:r>
                <a14:m>
                  <m:oMath xmlns:m="http://schemas.openxmlformats.org/officeDocument/2006/math">
                    <m:r>
                      <a:rPr lang="en-US" sz="2800" b="0" i="1" dirty="0" smtClean="0">
                        <a:latin typeface="Cambria Math" panose="02040503050406030204" pitchFamily="18" charset="0"/>
                      </a:rPr>
                      <m:t>𝜙</m:t>
                    </m:r>
                    <m:r>
                      <a:rPr lang="el-GR" sz="2800" i="1" dirty="0" smtClean="0">
                        <a:latin typeface="Cambria Math" panose="02040503050406030204" pitchFamily="18" charset="0"/>
                      </a:rPr>
                      <m:t>≥</m:t>
                    </m:r>
                    <m:r>
                      <a:rPr lang="en-US" sz="2800" i="1" dirty="0">
                        <a:latin typeface="Cambria Math" panose="02040503050406030204" pitchFamily="18" charset="0"/>
                      </a:rPr>
                      <m:t>𝑡</m:t>
                    </m:r>
                    <m:r>
                      <a:rPr lang="en-US" sz="2800" i="1" baseline="-25000" dirty="0">
                        <a:latin typeface="Cambria Math" panose="02040503050406030204" pitchFamily="18" charset="0"/>
                      </a:rPr>
                      <m:t>𝑚</m:t>
                    </m:r>
                    <m:r>
                      <a:rPr lang="en-US" sz="2800" i="1" dirty="0">
                        <a:latin typeface="Cambria Math" panose="02040503050406030204" pitchFamily="18" charset="0"/>
                      </a:rPr>
                      <m:t>/(</m:t>
                    </m:r>
                    <m:r>
                      <a:rPr lang="en-US" sz="2800" i="1" dirty="0">
                        <a:latin typeface="Cambria Math" panose="02040503050406030204" pitchFamily="18" charset="0"/>
                      </a:rPr>
                      <m:t>𝑓</m:t>
                    </m:r>
                    <m:r>
                      <a:rPr lang="en-US" sz="2800" i="1" dirty="0">
                        <a:latin typeface="Cambria Math" panose="02040503050406030204" pitchFamily="18" charset="0"/>
                      </a:rPr>
                      <m:t>+</m:t>
                    </m:r>
                    <m:r>
                      <a:rPr lang="el-GR" sz="2800" i="1" dirty="0">
                        <a:latin typeface="Cambria Math" panose="02040503050406030204" pitchFamily="18" charset="0"/>
                      </a:rPr>
                      <m:t>𝜓</m:t>
                    </m:r>
                    <m:r>
                      <a:rPr lang="en-US" sz="2800" i="1" dirty="0" err="1">
                        <a:latin typeface="Cambria Math" panose="02040503050406030204" pitchFamily="18" charset="0"/>
                      </a:rPr>
                      <m:t>𝑞𝑉</m:t>
                    </m:r>
                    <m:r>
                      <a:rPr lang="en-US" sz="2800" i="1" dirty="0">
                        <a:latin typeface="Cambria Math" panose="02040503050406030204" pitchFamily="18" charset="0"/>
                      </a:rPr>
                      <m:t>)</m:t>
                    </m:r>
                  </m:oMath>
                </a14:m>
                <a:endParaRPr lang="en-US" sz="2800" dirty="0"/>
              </a:p>
              <a:p>
                <a:endParaRPr lang="en-US" sz="2800" dirty="0"/>
              </a:p>
            </p:txBody>
          </p:sp>
        </mc:Choice>
        <mc:Fallback xmlns="">
          <p:sp>
            <p:nvSpPr>
              <p:cNvPr id="34" name="TextBox 33"/>
              <p:cNvSpPr txBox="1">
                <a:spLocks noRot="1" noChangeAspect="1" noMove="1" noResize="1" noEditPoints="1" noAdjustHandles="1" noChangeArrowheads="1" noChangeShapeType="1" noTextEdit="1"/>
              </p:cNvSpPr>
              <p:nvPr/>
            </p:nvSpPr>
            <p:spPr>
              <a:xfrm>
                <a:off x="4425350" y="3579713"/>
                <a:ext cx="4006747" cy="954107"/>
              </a:xfrm>
              <a:prstGeom prst="rect">
                <a:avLst/>
              </a:prstGeom>
              <a:blipFill>
                <a:blip r:embed="rId3"/>
                <a:stretch>
                  <a:fillRect l="-3196" t="-5732"/>
                </a:stretch>
              </a:blipFill>
            </p:spPr>
            <p:txBody>
              <a:bodyPr/>
              <a:lstStyle/>
              <a:p>
                <a:r>
                  <a:rPr lang="en-US">
                    <a:noFill/>
                  </a:rPr>
                  <a:t> </a:t>
                </a:r>
              </a:p>
            </p:txBody>
          </p:sp>
        </mc:Fallback>
      </mc:AlternateContent>
      <p:cxnSp>
        <p:nvCxnSpPr>
          <p:cNvPr id="37" name="Straight Arrow Connector 36"/>
          <p:cNvCxnSpPr/>
          <p:nvPr/>
        </p:nvCxnSpPr>
        <p:spPr>
          <a:xfrm flipH="1">
            <a:off x="4551425" y="4059920"/>
            <a:ext cx="641677" cy="74499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flipV="1">
            <a:off x="4615132" y="905684"/>
            <a:ext cx="802257" cy="66432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233" name="Freeform 9232"/>
          <p:cNvSpPr/>
          <p:nvPr/>
        </p:nvSpPr>
        <p:spPr>
          <a:xfrm>
            <a:off x="1526876" y="785004"/>
            <a:ext cx="5391510" cy="4378358"/>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p:cNvCxnSpPr>
            <a:endCxn id="9233" idx="0"/>
          </p:cNvCxnSpPr>
          <p:nvPr/>
        </p:nvCxnSpPr>
        <p:spPr>
          <a:xfrm flipH="1">
            <a:off x="1526876" y="785004"/>
            <a:ext cx="6288656" cy="0"/>
          </a:xfrm>
          <a:prstGeom prst="line">
            <a:avLst/>
          </a:prstGeom>
          <a:ln w="38100">
            <a:solidFill>
              <a:srgbClr val="0070C0"/>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p:cNvSpPr txBox="1"/>
              <p:nvPr/>
            </p:nvSpPr>
            <p:spPr>
              <a:xfrm>
                <a:off x="4352250" y="1552142"/>
                <a:ext cx="3929841" cy="1384995"/>
              </a:xfrm>
              <a:prstGeom prst="rect">
                <a:avLst/>
              </a:prstGeom>
              <a:noFill/>
            </p:spPr>
            <p:txBody>
              <a:bodyPr wrap="square" rtlCol="0">
                <a:spAutoFit/>
              </a:bodyPr>
              <a:lstStyle/>
              <a:p>
                <a:r>
                  <a:rPr lang="en-US" sz="2800" i="1" dirty="0"/>
                  <a:t>IC</a:t>
                </a:r>
                <a:r>
                  <a:rPr lang="en-US" sz="2800" i="1" baseline="30000" dirty="0" err="1"/>
                  <a:t>mark</a:t>
                </a:r>
                <a:r>
                  <a:rPr lang="en-US" sz="2800" dirty="0"/>
                  <a:t>  </a:t>
                </a:r>
                <a14:m>
                  <m:oMath xmlns:m="http://schemas.openxmlformats.org/officeDocument/2006/math">
                    <m:r>
                      <a:rPr lang="en-US" sz="2800" b="0" i="1" dirty="0" smtClean="0">
                        <a:latin typeface="Cambria Math" panose="02040503050406030204" pitchFamily="18" charset="0"/>
                      </a:rPr>
                      <m:t>𝜙</m:t>
                    </m:r>
                    <m:r>
                      <a:rPr lang="el-GR" sz="2800" i="1" dirty="0" smtClean="0">
                        <a:latin typeface="Cambria Math" panose="02040503050406030204" pitchFamily="18" charset="0"/>
                      </a:rPr>
                      <m:t>≥</m:t>
                    </m:r>
                    <m:r>
                      <a:rPr lang="en-US" sz="2800" i="1" dirty="0">
                        <a:latin typeface="Cambria Math" panose="02040503050406030204" pitchFamily="18" charset="0"/>
                      </a:rPr>
                      <m:t>𝑡</m:t>
                    </m:r>
                    <m:r>
                      <a:rPr lang="en-US" sz="2800" i="1" baseline="-25000" dirty="0">
                        <a:latin typeface="Cambria Math" panose="02040503050406030204" pitchFamily="18" charset="0"/>
                      </a:rPr>
                      <m:t>𝑚</m:t>
                    </m:r>
                    <m:r>
                      <a:rPr lang="en-US" sz="2800" i="1" dirty="0">
                        <a:latin typeface="Cambria Math" panose="02040503050406030204" pitchFamily="18" charset="0"/>
                      </a:rPr>
                      <m:t>/</m:t>
                    </m:r>
                    <m:r>
                      <a:rPr lang="en-US" sz="2800" b="0" i="1" dirty="0" smtClean="0">
                        <a:latin typeface="Cambria Math" panose="02040503050406030204" pitchFamily="18" charset="0"/>
                      </a:rPr>
                      <m:t>𝑓</m:t>
                    </m:r>
                  </m:oMath>
                </a14:m>
                <a:r>
                  <a:rPr lang="en-US" sz="2800" dirty="0"/>
                  <a:t> if </a:t>
                </a:r>
                <a14:m>
                  <m:oMath xmlns:m="http://schemas.openxmlformats.org/officeDocument/2006/math">
                    <m:r>
                      <a:rPr lang="en-US" sz="2800" i="1" dirty="0">
                        <a:latin typeface="Cambria Math" panose="02040503050406030204" pitchFamily="18" charset="0"/>
                      </a:rPr>
                      <m:t>𝜙</m:t>
                    </m:r>
                    <m:r>
                      <a:rPr lang="en-US" sz="2800" b="0" i="1" dirty="0" smtClean="0">
                        <a:latin typeface="Cambria Math" panose="02040503050406030204" pitchFamily="18" charset="0"/>
                      </a:rPr>
                      <m:t>=0</m:t>
                    </m:r>
                    <m:r>
                      <a:rPr lang="en-US" sz="2800" i="1" dirty="0">
                        <a:latin typeface="Cambria Math" panose="02040503050406030204" pitchFamily="18" charset="0"/>
                      </a:rPr>
                      <m:t> </m:t>
                    </m:r>
                  </m:oMath>
                </a14:m>
                <a:endParaRPr lang="en-US" sz="2800" dirty="0"/>
              </a:p>
              <a:p>
                <a:r>
                  <a:rPr lang="en-US" sz="2800" dirty="0"/>
                  <a:t>no complementarity</a:t>
                </a:r>
              </a:p>
              <a:p>
                <a:endParaRPr lang="en-US" sz="2800" dirty="0"/>
              </a:p>
            </p:txBody>
          </p:sp>
        </mc:Choice>
        <mc:Fallback xmlns="">
          <p:sp>
            <p:nvSpPr>
              <p:cNvPr id="26" name="TextBox 25"/>
              <p:cNvSpPr txBox="1">
                <a:spLocks noRot="1" noChangeAspect="1" noMove="1" noResize="1" noEditPoints="1" noAdjustHandles="1" noChangeArrowheads="1" noChangeShapeType="1" noTextEdit="1"/>
              </p:cNvSpPr>
              <p:nvPr/>
            </p:nvSpPr>
            <p:spPr>
              <a:xfrm>
                <a:off x="4352250" y="1552142"/>
                <a:ext cx="3929841" cy="1384995"/>
              </a:xfrm>
              <a:prstGeom prst="rect">
                <a:avLst/>
              </a:prstGeom>
              <a:blipFill>
                <a:blip r:embed="rId4"/>
                <a:stretch>
                  <a:fillRect l="-3256" t="-440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37B3AE89-A192-4E00-9A09-F04726BA9496}"/>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25" name="TextBox 24">
                <a:extLst>
                  <a:ext uri="{FF2B5EF4-FFF2-40B4-BE49-F238E27FC236}">
                    <a16:creationId xmlns:a16="http://schemas.microsoft.com/office/drawing/2014/main" id="{37B3AE89-A192-4E00-9A09-F04726BA9496}"/>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05B155A5-92E3-4B4F-B876-32DFC7E5EB33}"/>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8" name="TextBox 27">
                <a:extLst>
                  <a:ext uri="{FF2B5EF4-FFF2-40B4-BE49-F238E27FC236}">
                    <a16:creationId xmlns:a16="http://schemas.microsoft.com/office/drawing/2014/main" id="{05B155A5-92E3-4B4F-B876-32DFC7E5EB33}"/>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02DA5E25-14A8-4C73-9A93-42AD27257CB1}"/>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31" name="TextBox 30">
                <a:extLst>
                  <a:ext uri="{FF2B5EF4-FFF2-40B4-BE49-F238E27FC236}">
                    <a16:creationId xmlns:a16="http://schemas.microsoft.com/office/drawing/2014/main" id="{02DA5E25-14A8-4C73-9A93-42AD27257CB1}"/>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0ACD5FAB-02C7-429C-9F45-EAD2B01F23F3}"/>
                  </a:ext>
                </a:extLst>
              </p:cNvPr>
              <p:cNvSpPr txBox="1"/>
              <p:nvPr/>
            </p:nvSpPr>
            <p:spPr>
              <a:xfrm>
                <a:off x="2778304" y="5844366"/>
                <a:ext cx="319959" cy="667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𝑐</m:t>
                              </m:r>
                            </m:sub>
                          </m:sSub>
                        </m:num>
                        <m:den>
                          <m:r>
                            <a:rPr lang="en-US" sz="2400" b="0" i="1" smtClean="0">
                              <a:latin typeface="Cambria Math" panose="02040503050406030204" pitchFamily="18" charset="0"/>
                            </a:rPr>
                            <m:t>𝑉</m:t>
                          </m:r>
                        </m:den>
                      </m:f>
                    </m:oMath>
                  </m:oMathPara>
                </a14:m>
                <a:endParaRPr lang="en-US" sz="2400" dirty="0"/>
              </a:p>
            </p:txBody>
          </p:sp>
        </mc:Choice>
        <mc:Fallback xmlns="">
          <p:sp>
            <p:nvSpPr>
              <p:cNvPr id="33" name="TextBox 32">
                <a:extLst>
                  <a:ext uri="{FF2B5EF4-FFF2-40B4-BE49-F238E27FC236}">
                    <a16:creationId xmlns:a16="http://schemas.microsoft.com/office/drawing/2014/main" id="{0ACD5FAB-02C7-429C-9F45-EAD2B01F23F3}"/>
                  </a:ext>
                </a:extLst>
              </p:cNvPr>
              <p:cNvSpPr txBox="1">
                <a:spLocks noRot="1" noChangeAspect="1" noMove="1" noResize="1" noEditPoints="1" noAdjustHandles="1" noChangeArrowheads="1" noChangeShapeType="1" noTextEdit="1"/>
              </p:cNvSpPr>
              <p:nvPr/>
            </p:nvSpPr>
            <p:spPr>
              <a:xfrm>
                <a:off x="2778304" y="5844366"/>
                <a:ext cx="319959" cy="667170"/>
              </a:xfrm>
              <a:prstGeom prst="rect">
                <a:avLst/>
              </a:prstGeom>
              <a:blipFill>
                <a:blip r:embed="rId8"/>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6168738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Connector 21"/>
          <p:cNvCxnSpPr/>
          <p:nvPr/>
        </p:nvCxnSpPr>
        <p:spPr>
          <a:xfrm flipH="1">
            <a:off x="1537696" y="778251"/>
            <a:ext cx="53977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2984739" y="441599"/>
            <a:ext cx="0" cy="5356142"/>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cxnSp>
        <p:nvCxnSpPr>
          <p:cNvPr id="37" name="Straight Arrow Connector 36"/>
          <p:cNvCxnSpPr/>
          <p:nvPr/>
        </p:nvCxnSpPr>
        <p:spPr>
          <a:xfrm flipH="1" flipV="1">
            <a:off x="1705842" y="905684"/>
            <a:ext cx="2786365" cy="170812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 name="Oval 2"/>
          <p:cNvSpPr/>
          <p:nvPr/>
        </p:nvSpPr>
        <p:spPr>
          <a:xfrm>
            <a:off x="1384825" y="656081"/>
            <a:ext cx="274320" cy="27432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5" name="Oval 24"/>
          <p:cNvSpPr/>
          <p:nvPr/>
        </p:nvSpPr>
        <p:spPr>
          <a:xfrm>
            <a:off x="6839554" y="5655340"/>
            <a:ext cx="274320" cy="274320"/>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4" name="TextBox 23"/>
          <p:cNvSpPr txBox="1"/>
          <p:nvPr/>
        </p:nvSpPr>
        <p:spPr>
          <a:xfrm>
            <a:off x="4595365" y="1546739"/>
            <a:ext cx="3127794" cy="1815882"/>
          </a:xfrm>
          <a:prstGeom prst="rect">
            <a:avLst/>
          </a:prstGeom>
          <a:noFill/>
        </p:spPr>
        <p:txBody>
          <a:bodyPr wrap="square" rtlCol="0">
            <a:spAutoFit/>
          </a:bodyPr>
          <a:lstStyle/>
          <a:p>
            <a:r>
              <a:rPr lang="en-US" sz="2800" dirty="0"/>
              <a:t>Optimal regime </a:t>
            </a:r>
          </a:p>
          <a:p>
            <a:r>
              <a:rPr lang="en-US" sz="2800" dirty="0"/>
              <a:t>is bang-bang:</a:t>
            </a:r>
          </a:p>
          <a:p>
            <a:r>
              <a:rPr lang="en-US" sz="2800" dirty="0"/>
              <a:t>either all-market</a:t>
            </a:r>
          </a:p>
          <a:p>
            <a:r>
              <a:rPr lang="en-US" sz="2800" dirty="0"/>
              <a:t>or all-community</a:t>
            </a:r>
          </a:p>
        </p:txBody>
      </p:sp>
      <p:cxnSp>
        <p:nvCxnSpPr>
          <p:cNvPr id="29" name="Straight Arrow Connector 28"/>
          <p:cNvCxnSpPr/>
          <p:nvPr/>
        </p:nvCxnSpPr>
        <p:spPr>
          <a:xfrm>
            <a:off x="5889514" y="3430551"/>
            <a:ext cx="910209" cy="214799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F4842B2D-29E5-4EAA-B859-8515FECADB85}"/>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26" name="TextBox 25">
                <a:extLst>
                  <a:ext uri="{FF2B5EF4-FFF2-40B4-BE49-F238E27FC236}">
                    <a16:creationId xmlns:a16="http://schemas.microsoft.com/office/drawing/2014/main" id="{F4842B2D-29E5-4EAA-B859-8515FECADB85}"/>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EFE79986-9903-4485-9341-EF3AB2CA549A}"/>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7" name="TextBox 26">
                <a:extLst>
                  <a:ext uri="{FF2B5EF4-FFF2-40B4-BE49-F238E27FC236}">
                    <a16:creationId xmlns:a16="http://schemas.microsoft.com/office/drawing/2014/main" id="{EFE79986-9903-4485-9341-EF3AB2CA549A}"/>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5DA49572-31B6-4419-8221-DA9D63FD3EBF}"/>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30" name="TextBox 29">
                <a:extLst>
                  <a:ext uri="{FF2B5EF4-FFF2-40B4-BE49-F238E27FC236}">
                    <a16:creationId xmlns:a16="http://schemas.microsoft.com/office/drawing/2014/main" id="{5DA49572-31B6-4419-8221-DA9D63FD3EBF}"/>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500ECAD1-9F66-4788-90DD-C89027F2E333}"/>
                  </a:ext>
                </a:extLst>
              </p:cNvPr>
              <p:cNvSpPr txBox="1"/>
              <p:nvPr/>
            </p:nvSpPr>
            <p:spPr>
              <a:xfrm>
                <a:off x="2778304" y="5844366"/>
                <a:ext cx="319959" cy="667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𝑐</m:t>
                              </m:r>
                            </m:sub>
                          </m:sSub>
                        </m:num>
                        <m:den>
                          <m:r>
                            <a:rPr lang="en-US" sz="2400" b="0" i="1" smtClean="0">
                              <a:latin typeface="Cambria Math" panose="02040503050406030204" pitchFamily="18" charset="0"/>
                            </a:rPr>
                            <m:t>𝑉</m:t>
                          </m:r>
                        </m:den>
                      </m:f>
                    </m:oMath>
                  </m:oMathPara>
                </a14:m>
                <a:endParaRPr lang="en-US" sz="2400" dirty="0"/>
              </a:p>
            </p:txBody>
          </p:sp>
        </mc:Choice>
        <mc:Fallback xmlns="">
          <p:sp>
            <p:nvSpPr>
              <p:cNvPr id="31" name="TextBox 30">
                <a:extLst>
                  <a:ext uri="{FF2B5EF4-FFF2-40B4-BE49-F238E27FC236}">
                    <a16:creationId xmlns:a16="http://schemas.microsoft.com/office/drawing/2014/main" id="{500ECAD1-9F66-4788-90DD-C89027F2E333}"/>
                  </a:ext>
                </a:extLst>
              </p:cNvPr>
              <p:cNvSpPr txBox="1">
                <a:spLocks noRot="1" noChangeAspect="1" noMove="1" noResize="1" noEditPoints="1" noAdjustHandles="1" noChangeArrowheads="1" noChangeShapeType="1" noTextEdit="1"/>
              </p:cNvSpPr>
              <p:nvPr/>
            </p:nvSpPr>
            <p:spPr>
              <a:xfrm>
                <a:off x="2778304" y="5844366"/>
                <a:ext cx="319959" cy="667170"/>
              </a:xfrm>
              <a:prstGeom prst="rect">
                <a:avLst/>
              </a:prstGeom>
              <a:blipFill>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2754592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16" name="Straight Connector 15"/>
          <p:cNvCxnSpPr/>
          <p:nvPr/>
        </p:nvCxnSpPr>
        <p:spPr>
          <a:xfrm flipH="1" flipV="1">
            <a:off x="2967487" y="646981"/>
            <a:ext cx="17252" cy="5150759"/>
          </a:xfrm>
          <a:prstGeom prst="line">
            <a:avLst/>
          </a:prstGeom>
          <a:ln w="38100">
            <a:solidFill>
              <a:srgbClr val="0070C0"/>
            </a:solidFill>
            <a:prstDash val="solid"/>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26"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mc:AlternateContent xmlns:mc="http://schemas.openxmlformats.org/markup-compatibility/2006" xmlns:a14="http://schemas.microsoft.com/office/drawing/2010/main">
        <mc:Choice Requires="a14">
          <p:sp>
            <p:nvSpPr>
              <p:cNvPr id="35" name="TextBox 34"/>
              <p:cNvSpPr txBox="1"/>
              <p:nvPr/>
            </p:nvSpPr>
            <p:spPr>
              <a:xfrm>
                <a:off x="5083049" y="2544222"/>
                <a:ext cx="2824001" cy="523220"/>
              </a:xfrm>
              <a:prstGeom prst="rect">
                <a:avLst/>
              </a:prstGeom>
              <a:noFill/>
            </p:spPr>
            <p:txBody>
              <a:bodyPr wrap="square" rtlCol="0">
                <a:spAutoFit/>
              </a:bodyPr>
              <a:lstStyle/>
              <a:p>
                <a:r>
                  <a:rPr lang="en-US" sz="2800" dirty="0"/>
                  <a:t>Increase </a:t>
                </a:r>
                <a14:m>
                  <m:oMath xmlns:m="http://schemas.openxmlformats.org/officeDocument/2006/math">
                    <m:r>
                      <a:rPr lang="en-US" sz="2800" b="0" i="1" smtClean="0">
                        <a:latin typeface="Cambria Math" panose="02040503050406030204" pitchFamily="18" charset="0"/>
                      </a:rPr>
                      <m:t>𝜙</m:t>
                    </m:r>
                  </m:oMath>
                </a14:m>
                <a:endParaRPr lang="en-US" sz="2800" i="1" dirty="0"/>
              </a:p>
            </p:txBody>
          </p:sp>
        </mc:Choice>
        <mc:Fallback xmlns="">
          <p:sp>
            <p:nvSpPr>
              <p:cNvPr id="35" name="TextBox 34"/>
              <p:cNvSpPr txBox="1">
                <a:spLocks noRot="1" noChangeAspect="1" noMove="1" noResize="1" noEditPoints="1" noAdjustHandles="1" noChangeArrowheads="1" noChangeShapeType="1" noTextEdit="1"/>
              </p:cNvSpPr>
              <p:nvPr/>
            </p:nvSpPr>
            <p:spPr>
              <a:xfrm>
                <a:off x="5083049" y="2544222"/>
                <a:ext cx="2824001" cy="523220"/>
              </a:xfrm>
              <a:prstGeom prst="rect">
                <a:avLst/>
              </a:prstGeom>
              <a:blipFill>
                <a:blip r:embed="rId3"/>
                <a:stretch>
                  <a:fillRect l="-4536" t="-10465" b="-32558"/>
                </a:stretch>
              </a:blipFill>
            </p:spPr>
            <p:txBody>
              <a:bodyPr/>
              <a:lstStyle/>
              <a:p>
                <a:r>
                  <a:rPr lang="en-US">
                    <a:noFill/>
                  </a:rPr>
                  <a:t> </a:t>
                </a:r>
              </a:p>
            </p:txBody>
          </p:sp>
        </mc:Fallback>
      </mc:AlternateContent>
      <p:sp>
        <p:nvSpPr>
          <p:cNvPr id="9233" name="Freeform 9232"/>
          <p:cNvSpPr/>
          <p:nvPr/>
        </p:nvSpPr>
        <p:spPr>
          <a:xfrm>
            <a:off x="1526875" y="785004"/>
            <a:ext cx="5518800" cy="3265109"/>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8" name="Freeform 27"/>
          <p:cNvSpPr/>
          <p:nvPr/>
        </p:nvSpPr>
        <p:spPr>
          <a:xfrm>
            <a:off x="1522307" y="782062"/>
            <a:ext cx="5396077" cy="4704337"/>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sp>
        <p:nvSpPr>
          <p:cNvPr id="34"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30" name="Straight Connector 29"/>
          <p:cNvCxnSpPr/>
          <p:nvPr/>
        </p:nvCxnSpPr>
        <p:spPr>
          <a:xfrm flipH="1">
            <a:off x="1526876" y="782062"/>
            <a:ext cx="5456551" cy="2942"/>
          </a:xfrm>
          <a:prstGeom prst="line">
            <a:avLst/>
          </a:prstGeom>
          <a:ln w="3810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6" name="Arc 5"/>
          <p:cNvSpPr/>
          <p:nvPr/>
        </p:nvSpPr>
        <p:spPr>
          <a:xfrm rot="12313309">
            <a:off x="2810277" y="3157297"/>
            <a:ext cx="1697172" cy="344658"/>
          </a:xfrm>
          <a:prstGeom prst="arc">
            <a:avLst>
              <a:gd name="adj1" fmla="val 16200000"/>
              <a:gd name="adj2" fmla="val 2112578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Arc 35"/>
          <p:cNvSpPr/>
          <p:nvPr/>
        </p:nvSpPr>
        <p:spPr>
          <a:xfrm rot="12094207">
            <a:off x="2817830" y="4041444"/>
            <a:ext cx="3420701" cy="1051774"/>
          </a:xfrm>
          <a:prstGeom prst="arc">
            <a:avLst>
              <a:gd name="adj1" fmla="val 12665516"/>
              <a:gd name="adj2" fmla="val 2113212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cxnSp>
        <p:nvCxnSpPr>
          <p:cNvPr id="40" name="Straight Arrow Connector 39"/>
          <p:cNvCxnSpPr/>
          <p:nvPr/>
        </p:nvCxnSpPr>
        <p:spPr>
          <a:xfrm flipH="1">
            <a:off x="4969933" y="1485900"/>
            <a:ext cx="113117" cy="1883833"/>
          </a:xfrm>
          <a:prstGeom prst="straightConnector1">
            <a:avLst/>
          </a:prstGeom>
          <a:ln w="2540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H="1">
            <a:off x="4678400" y="4050113"/>
            <a:ext cx="171329" cy="967950"/>
          </a:xfrm>
          <a:prstGeom prst="straightConnector1">
            <a:avLst/>
          </a:prstGeom>
          <a:ln w="25400">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1AD99816-8494-4A80-B950-25715A544632}"/>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37" name="TextBox 36">
                <a:extLst>
                  <a:ext uri="{FF2B5EF4-FFF2-40B4-BE49-F238E27FC236}">
                    <a16:creationId xmlns:a16="http://schemas.microsoft.com/office/drawing/2014/main" id="{1AD99816-8494-4A80-B950-25715A544632}"/>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BD27CB06-ADC5-49A5-8EAB-7E4AEF748CF7}"/>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42" name="TextBox 41">
                <a:extLst>
                  <a:ext uri="{FF2B5EF4-FFF2-40B4-BE49-F238E27FC236}">
                    <a16:creationId xmlns:a16="http://schemas.microsoft.com/office/drawing/2014/main" id="{BD27CB06-ADC5-49A5-8EAB-7E4AEF748CF7}"/>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F1FC579D-18C1-498B-A576-1FF0E4989E29}"/>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43" name="TextBox 42">
                <a:extLst>
                  <a:ext uri="{FF2B5EF4-FFF2-40B4-BE49-F238E27FC236}">
                    <a16:creationId xmlns:a16="http://schemas.microsoft.com/office/drawing/2014/main" id="{F1FC579D-18C1-498B-A576-1FF0E4989E29}"/>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3AC29CFC-EB2A-4381-9C37-4FB9A65B1CB1}"/>
                  </a:ext>
                </a:extLst>
              </p:cNvPr>
              <p:cNvSpPr txBox="1"/>
              <p:nvPr/>
            </p:nvSpPr>
            <p:spPr>
              <a:xfrm>
                <a:off x="2778304" y="5844366"/>
                <a:ext cx="319959" cy="667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𝑐</m:t>
                              </m:r>
                            </m:sub>
                          </m:sSub>
                        </m:num>
                        <m:den>
                          <m:r>
                            <a:rPr lang="en-US" sz="2400" b="0" i="1" smtClean="0">
                              <a:latin typeface="Cambria Math" panose="02040503050406030204" pitchFamily="18" charset="0"/>
                            </a:rPr>
                            <m:t>𝑉</m:t>
                          </m:r>
                        </m:den>
                      </m:f>
                    </m:oMath>
                  </m:oMathPara>
                </a14:m>
                <a:endParaRPr lang="en-US" sz="2400" dirty="0"/>
              </a:p>
            </p:txBody>
          </p:sp>
        </mc:Choice>
        <mc:Fallback xmlns="">
          <p:sp>
            <p:nvSpPr>
              <p:cNvPr id="44" name="TextBox 43">
                <a:extLst>
                  <a:ext uri="{FF2B5EF4-FFF2-40B4-BE49-F238E27FC236}">
                    <a16:creationId xmlns:a16="http://schemas.microsoft.com/office/drawing/2014/main" id="{3AC29CFC-EB2A-4381-9C37-4FB9A65B1CB1}"/>
                  </a:ext>
                </a:extLst>
              </p:cNvPr>
              <p:cNvSpPr txBox="1">
                <a:spLocks noRot="1" noChangeAspect="1" noMove="1" noResize="1" noEditPoints="1" noAdjustHandles="1" noChangeArrowheads="1" noChangeShapeType="1" noTextEdit="1"/>
              </p:cNvSpPr>
              <p:nvPr/>
            </p:nvSpPr>
            <p:spPr>
              <a:xfrm>
                <a:off x="2778304" y="5844366"/>
                <a:ext cx="319959" cy="667170"/>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3D886E44-C72E-455B-A12D-B43531774495}"/>
                  </a:ext>
                </a:extLst>
              </p:cNvPr>
              <p:cNvSpPr txBox="1"/>
              <p:nvPr/>
            </p:nvSpPr>
            <p:spPr>
              <a:xfrm>
                <a:off x="432004" y="4717216"/>
                <a:ext cx="1032462"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r>
                            <a:rPr lang="en-US" sz="2400" b="0" i="1" smtClean="0">
                              <a:latin typeface="Cambria Math" panose="02040503050406030204" pitchFamily="18" charset="0"/>
                            </a:rPr>
                            <m:t>+</m:t>
                          </m:r>
                          <m:r>
                            <a:rPr lang="en-US" sz="2400" b="0" i="1" smtClean="0">
                              <a:latin typeface="Cambria Math" panose="02040503050406030204" pitchFamily="18" charset="0"/>
                            </a:rPr>
                            <m:t>𝜓</m:t>
                          </m:r>
                          <m:r>
                            <a:rPr lang="en-US" sz="2400" b="0" i="1" smtClean="0">
                              <a:latin typeface="Cambria Math" panose="02040503050406030204" pitchFamily="18" charset="0"/>
                            </a:rPr>
                            <m:t>𝑉</m:t>
                          </m:r>
                        </m:den>
                      </m:f>
                    </m:oMath>
                  </m:oMathPara>
                </a14:m>
                <a:endParaRPr lang="en-US" sz="2400" dirty="0"/>
              </a:p>
            </p:txBody>
          </p:sp>
        </mc:Choice>
        <mc:Fallback xmlns="">
          <p:sp>
            <p:nvSpPr>
              <p:cNvPr id="45" name="TextBox 44">
                <a:extLst>
                  <a:ext uri="{FF2B5EF4-FFF2-40B4-BE49-F238E27FC236}">
                    <a16:creationId xmlns:a16="http://schemas.microsoft.com/office/drawing/2014/main" id="{3D886E44-C72E-455B-A12D-B43531774495}"/>
                  </a:ext>
                </a:extLst>
              </p:cNvPr>
              <p:cNvSpPr txBox="1">
                <a:spLocks noRot="1" noChangeAspect="1" noMove="1" noResize="1" noEditPoints="1" noAdjustHandles="1" noChangeArrowheads="1" noChangeShapeType="1" noTextEdit="1"/>
              </p:cNvSpPr>
              <p:nvPr/>
            </p:nvSpPr>
            <p:spPr>
              <a:xfrm>
                <a:off x="432004" y="4717216"/>
                <a:ext cx="1032462" cy="731867"/>
              </a:xfrm>
              <a:prstGeom prst="rect">
                <a:avLst/>
              </a:prstGeom>
              <a:blipFill>
                <a:blip r:embed="rId8"/>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0879739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1524000" y="5791200"/>
            <a:ext cx="5459427" cy="654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1524000" y="336430"/>
            <a:ext cx="0" cy="54547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16" name="Straight Connector 15"/>
          <p:cNvCxnSpPr/>
          <p:nvPr/>
        </p:nvCxnSpPr>
        <p:spPr>
          <a:xfrm flipH="1" flipV="1">
            <a:off x="2967487" y="646981"/>
            <a:ext cx="17252" cy="5150759"/>
          </a:xfrm>
          <a:prstGeom prst="line">
            <a:avLst/>
          </a:prstGeom>
          <a:ln w="38100">
            <a:solidFill>
              <a:srgbClr val="0070C0"/>
            </a:solidFill>
            <a:prstDash val="solid"/>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43000" y="5791200"/>
            <a:ext cx="367408" cy="523220"/>
          </a:xfrm>
          <a:prstGeom prst="rect">
            <a:avLst/>
          </a:prstGeom>
          <a:noFill/>
        </p:spPr>
        <p:txBody>
          <a:bodyPr wrap="none" rtlCol="0">
            <a:spAutoFit/>
          </a:bodyPr>
          <a:lstStyle/>
          <a:p>
            <a:r>
              <a:rPr lang="en-US" sz="2800" dirty="0">
                <a:latin typeface="+mn-lt"/>
              </a:rPr>
              <a:t>0</a:t>
            </a:r>
          </a:p>
        </p:txBody>
      </p:sp>
      <p:sp>
        <p:nvSpPr>
          <p:cNvPr id="23" name="TextBox 22"/>
          <p:cNvSpPr txBox="1"/>
          <p:nvPr/>
        </p:nvSpPr>
        <p:spPr>
          <a:xfrm>
            <a:off x="6799723" y="5948690"/>
            <a:ext cx="367408" cy="523220"/>
          </a:xfrm>
          <a:prstGeom prst="rect">
            <a:avLst/>
          </a:prstGeom>
          <a:noFill/>
        </p:spPr>
        <p:txBody>
          <a:bodyPr wrap="none" rtlCol="0">
            <a:spAutoFit/>
          </a:bodyPr>
          <a:lstStyle/>
          <a:p>
            <a:r>
              <a:rPr lang="en-US" sz="2800" dirty="0">
                <a:latin typeface="+mn-lt"/>
              </a:rPr>
              <a:t>1</a:t>
            </a:r>
          </a:p>
        </p:txBody>
      </p:sp>
      <p:sp>
        <p:nvSpPr>
          <p:cNvPr id="26"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sp>
        <p:nvSpPr>
          <p:cNvPr id="35" name="TextBox 34"/>
          <p:cNvSpPr txBox="1"/>
          <p:nvPr/>
        </p:nvSpPr>
        <p:spPr>
          <a:xfrm>
            <a:off x="5083049" y="2544222"/>
            <a:ext cx="2824001" cy="1384995"/>
          </a:xfrm>
          <a:prstGeom prst="rect">
            <a:avLst/>
          </a:prstGeom>
          <a:noFill/>
        </p:spPr>
        <p:txBody>
          <a:bodyPr wrap="square" rtlCol="0">
            <a:spAutoFit/>
          </a:bodyPr>
          <a:lstStyle/>
          <a:p>
            <a:r>
              <a:rPr lang="en-US" sz="2800" dirty="0"/>
              <a:t>Enforcement Cost Savings from complementarity</a:t>
            </a:r>
            <a:endParaRPr lang="en-US" sz="2800" i="1" dirty="0"/>
          </a:p>
        </p:txBody>
      </p:sp>
      <p:sp>
        <p:nvSpPr>
          <p:cNvPr id="25" name="Oval 24"/>
          <p:cNvSpPr/>
          <p:nvPr/>
        </p:nvSpPr>
        <p:spPr>
          <a:xfrm>
            <a:off x="6935396" y="5712426"/>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28" name="Freeform 27"/>
          <p:cNvSpPr/>
          <p:nvPr/>
        </p:nvSpPr>
        <p:spPr>
          <a:xfrm>
            <a:off x="1522307" y="782062"/>
            <a:ext cx="5396077" cy="4704337"/>
          </a:xfrm>
          <a:custGeom>
            <a:avLst/>
            <a:gdLst>
              <a:gd name="connsiteX0" fmla="*/ 0 w 5408763"/>
              <a:gd name="connsiteY0" fmla="*/ 0 h 4951562"/>
              <a:gd name="connsiteX1" fmla="*/ 1751163 w 5408763"/>
              <a:gd name="connsiteY1" fmla="*/ 3881887 h 4951562"/>
              <a:gd name="connsiteX2" fmla="*/ 5408763 w 5408763"/>
              <a:gd name="connsiteY2" fmla="*/ 4951562 h 4951562"/>
            </a:gdLst>
            <a:ahLst/>
            <a:cxnLst>
              <a:cxn ang="0">
                <a:pos x="connsiteX0" y="connsiteY0"/>
              </a:cxn>
              <a:cxn ang="0">
                <a:pos x="connsiteX1" y="connsiteY1"/>
              </a:cxn>
              <a:cxn ang="0">
                <a:pos x="connsiteX2" y="connsiteY2"/>
              </a:cxn>
            </a:cxnLst>
            <a:rect l="l" t="t" r="r" b="b"/>
            <a:pathLst>
              <a:path w="5408763" h="4951562">
                <a:moveTo>
                  <a:pt x="0" y="0"/>
                </a:moveTo>
                <a:cubicBezTo>
                  <a:pt x="424851" y="1528313"/>
                  <a:pt x="849703" y="3056627"/>
                  <a:pt x="1751163" y="3881887"/>
                </a:cubicBezTo>
                <a:cubicBezTo>
                  <a:pt x="2652623" y="4707147"/>
                  <a:pt x="4030693" y="4829354"/>
                  <a:pt x="5408763" y="4951562"/>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sp>
        <p:nvSpPr>
          <p:cNvPr id="34" name="Rectangle 3"/>
          <p:cNvSpPr txBox="1">
            <a:spLocks noChangeArrowheads="1"/>
          </p:cNvSpPr>
          <p:nvPr/>
        </p:nvSpPr>
        <p:spPr>
          <a:xfrm>
            <a:off x="685800" y="1143000"/>
            <a:ext cx="457200" cy="685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rgbClr val="0070C0"/>
              </a:solidFill>
              <a:effectLst/>
              <a:uLnTx/>
              <a:uFillTx/>
              <a:latin typeface="+mn-lt"/>
              <a:ea typeface="+mn-ea"/>
              <a:cs typeface="+mn-cs"/>
            </a:endParaRPr>
          </a:p>
        </p:txBody>
      </p:sp>
      <p:cxnSp>
        <p:nvCxnSpPr>
          <p:cNvPr id="30" name="Straight Connector 29"/>
          <p:cNvCxnSpPr/>
          <p:nvPr/>
        </p:nvCxnSpPr>
        <p:spPr>
          <a:xfrm flipH="1">
            <a:off x="1526876" y="782062"/>
            <a:ext cx="5456551" cy="2942"/>
          </a:xfrm>
          <a:prstGeom prst="line">
            <a:avLst/>
          </a:prstGeom>
          <a:ln w="3810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36" name="Arc 35"/>
          <p:cNvSpPr/>
          <p:nvPr/>
        </p:nvSpPr>
        <p:spPr>
          <a:xfrm rot="12094207">
            <a:off x="2817830" y="4041444"/>
            <a:ext cx="3420701" cy="1051774"/>
          </a:xfrm>
          <a:prstGeom prst="arc">
            <a:avLst>
              <a:gd name="adj1" fmla="val 12665516"/>
              <a:gd name="adj2" fmla="val 21132126"/>
            </a:avLst>
          </a:prstGeom>
          <a:ln w="114300">
            <a:solidFill>
              <a:srgbClr val="FFC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Oval 2"/>
          <p:cNvSpPr/>
          <p:nvPr/>
        </p:nvSpPr>
        <p:spPr>
          <a:xfrm>
            <a:off x="1468685" y="715991"/>
            <a:ext cx="138022" cy="138023"/>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cxnSp>
        <p:nvCxnSpPr>
          <p:cNvPr id="29" name="Straight Connector 28">
            <a:extLst>
              <a:ext uri="{FF2B5EF4-FFF2-40B4-BE49-F238E27FC236}">
                <a16:creationId xmlns:a16="http://schemas.microsoft.com/office/drawing/2014/main" id="{614503FC-B8AB-4DE9-B764-B84A97926AB7}"/>
              </a:ext>
            </a:extLst>
          </p:cNvPr>
          <p:cNvCxnSpPr>
            <a:cxnSpLocks/>
          </p:cNvCxnSpPr>
          <p:nvPr/>
        </p:nvCxnSpPr>
        <p:spPr>
          <a:xfrm>
            <a:off x="4068747" y="5627009"/>
            <a:ext cx="0" cy="32168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1" name="Rectangle 3">
                <a:extLst>
                  <a:ext uri="{FF2B5EF4-FFF2-40B4-BE49-F238E27FC236}">
                    <a16:creationId xmlns:a16="http://schemas.microsoft.com/office/drawing/2014/main" id="{A78569B9-78F0-42EC-8D4E-E40FE2101E58}"/>
                  </a:ext>
                </a:extLst>
              </p:cNvPr>
              <p:cNvSpPr txBox="1">
                <a:spLocks noChangeArrowheads="1"/>
              </p:cNvSpPr>
              <p:nvPr/>
            </p:nvSpPr>
            <p:spPr>
              <a:xfrm>
                <a:off x="3744087" y="5825792"/>
                <a:ext cx="762000" cy="685800"/>
              </a:xfrm>
              <a:prstGeom prst="rect">
                <a:avLst/>
              </a:prstGeom>
            </p:spPr>
            <p:txBody>
              <a:bodyPr vert="horz" lIns="91440" tIns="45720" rIns="91440" bIns="45720" rtlCol="0">
                <a:norm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31" name="Rectangle 3">
                <a:extLst>
                  <a:ext uri="{FF2B5EF4-FFF2-40B4-BE49-F238E27FC236}">
                    <a16:creationId xmlns:a16="http://schemas.microsoft.com/office/drawing/2014/main" id="{A78569B9-78F0-42EC-8D4E-E40FE2101E58}"/>
                  </a:ext>
                </a:extLst>
              </p:cNvPr>
              <p:cNvSpPr txBox="1">
                <a:spLocks noRot="1" noChangeAspect="1" noMove="1" noResize="1" noEditPoints="1" noAdjustHandles="1" noChangeArrowheads="1" noChangeShapeType="1" noTextEdit="1"/>
              </p:cNvSpPr>
              <p:nvPr/>
            </p:nvSpPr>
            <p:spPr>
              <a:xfrm>
                <a:off x="3744087" y="5825792"/>
                <a:ext cx="762000" cy="685800"/>
              </a:xfrm>
              <a:prstGeom prst="rect">
                <a:avLst/>
              </a:prstGeom>
              <a:blipFill>
                <a:blip r:embed="rId3"/>
                <a:stretch>
                  <a:fillRect/>
                </a:stretch>
              </a:blipFill>
            </p:spPr>
            <p:txBody>
              <a:bodyPr/>
              <a:lstStyle/>
              <a:p>
                <a:r>
                  <a:rPr lang="en-US">
                    <a:noFill/>
                  </a:rPr>
                  <a:t> </a:t>
                </a:r>
              </a:p>
            </p:txBody>
          </p:sp>
        </mc:Fallback>
      </mc:AlternateContent>
      <p:sp>
        <p:nvSpPr>
          <p:cNvPr id="4" name="Right Brace 3">
            <a:extLst>
              <a:ext uri="{FF2B5EF4-FFF2-40B4-BE49-F238E27FC236}">
                <a16:creationId xmlns:a16="http://schemas.microsoft.com/office/drawing/2014/main" id="{C528EC06-1B07-4C59-A798-E5FAA9B37C1A}"/>
              </a:ext>
            </a:extLst>
          </p:cNvPr>
          <p:cNvSpPr/>
          <p:nvPr/>
        </p:nvSpPr>
        <p:spPr>
          <a:xfrm>
            <a:off x="4068747" y="782062"/>
            <a:ext cx="601819" cy="4121434"/>
          </a:xfrm>
          <a:prstGeom prst="rightBrace">
            <a:avLst/>
          </a:prstGeom>
          <a:ln w="317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0000"/>
              </a:solidFill>
            </a:endParaRP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985F2167-210C-405D-BBA0-77AE5A4C5CF1}"/>
                  </a:ext>
                </a:extLst>
              </p:cNvPr>
              <p:cNvSpPr txBox="1"/>
              <p:nvPr/>
            </p:nvSpPr>
            <p:spPr>
              <a:xfrm>
                <a:off x="1105611" y="37112"/>
                <a:ext cx="51937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𝜙</m:t>
                      </m:r>
                    </m:oMath>
                  </m:oMathPara>
                </a14:m>
                <a:endParaRPr lang="en-US" sz="2800" i="1" dirty="0"/>
              </a:p>
            </p:txBody>
          </p:sp>
        </mc:Choice>
        <mc:Fallback xmlns="">
          <p:sp>
            <p:nvSpPr>
              <p:cNvPr id="24" name="TextBox 23">
                <a:extLst>
                  <a:ext uri="{FF2B5EF4-FFF2-40B4-BE49-F238E27FC236}">
                    <a16:creationId xmlns:a16="http://schemas.microsoft.com/office/drawing/2014/main" id="{985F2167-210C-405D-BBA0-77AE5A4C5CF1}"/>
                  </a:ext>
                </a:extLst>
              </p:cNvPr>
              <p:cNvSpPr txBox="1">
                <a:spLocks noRot="1" noChangeAspect="1" noMove="1" noResize="1" noEditPoints="1" noAdjustHandles="1" noChangeArrowheads="1" noChangeShapeType="1" noTextEdit="1"/>
              </p:cNvSpPr>
              <p:nvPr/>
            </p:nvSpPr>
            <p:spPr>
              <a:xfrm>
                <a:off x="1105611" y="37112"/>
                <a:ext cx="519373" cy="5232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EC70D67C-3EBF-4462-8F2D-8E8BECBED2FF}"/>
                  </a:ext>
                </a:extLst>
              </p:cNvPr>
              <p:cNvSpPr txBox="1"/>
              <p:nvPr/>
            </p:nvSpPr>
            <p:spPr>
              <a:xfrm>
                <a:off x="7894020" y="5596262"/>
                <a:ext cx="471283" cy="52322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𝑞</m:t>
                      </m:r>
                    </m:oMath>
                  </m:oMathPara>
                </a14:m>
                <a:endParaRPr lang="en-US" sz="2800" i="1" dirty="0"/>
              </a:p>
            </p:txBody>
          </p:sp>
        </mc:Choice>
        <mc:Fallback xmlns="">
          <p:sp>
            <p:nvSpPr>
              <p:cNvPr id="27" name="TextBox 26">
                <a:extLst>
                  <a:ext uri="{FF2B5EF4-FFF2-40B4-BE49-F238E27FC236}">
                    <a16:creationId xmlns:a16="http://schemas.microsoft.com/office/drawing/2014/main" id="{EC70D67C-3EBF-4462-8F2D-8E8BECBED2FF}"/>
                  </a:ext>
                </a:extLst>
              </p:cNvPr>
              <p:cNvSpPr txBox="1">
                <a:spLocks noRot="1" noChangeAspect="1" noMove="1" noResize="1" noEditPoints="1" noAdjustHandles="1" noChangeArrowheads="1" noChangeShapeType="1" noTextEdit="1"/>
              </p:cNvSpPr>
              <p:nvPr/>
            </p:nvSpPr>
            <p:spPr>
              <a:xfrm>
                <a:off x="7894020" y="5596262"/>
                <a:ext cx="471283" cy="523220"/>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88F3E0AC-C46C-4EFC-809B-1CF4B81AC364}"/>
                  </a:ext>
                </a:extLst>
              </p:cNvPr>
              <p:cNvSpPr txBox="1"/>
              <p:nvPr/>
            </p:nvSpPr>
            <p:spPr>
              <a:xfrm>
                <a:off x="1051597" y="879971"/>
                <a:ext cx="412869" cy="73186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𝑚</m:t>
                              </m:r>
                            </m:sub>
                          </m:sSub>
                        </m:num>
                        <m:den>
                          <m:r>
                            <a:rPr lang="en-US" sz="2400" b="0" i="1" smtClean="0">
                              <a:latin typeface="Cambria Math" panose="02040503050406030204" pitchFamily="18" charset="0"/>
                            </a:rPr>
                            <m:t>𝑓</m:t>
                          </m:r>
                        </m:den>
                      </m:f>
                    </m:oMath>
                  </m:oMathPara>
                </a14:m>
                <a:endParaRPr lang="en-US" sz="2400" dirty="0"/>
              </a:p>
            </p:txBody>
          </p:sp>
        </mc:Choice>
        <mc:Fallback xmlns="">
          <p:sp>
            <p:nvSpPr>
              <p:cNvPr id="32" name="TextBox 31">
                <a:extLst>
                  <a:ext uri="{FF2B5EF4-FFF2-40B4-BE49-F238E27FC236}">
                    <a16:creationId xmlns:a16="http://schemas.microsoft.com/office/drawing/2014/main" id="{88F3E0AC-C46C-4EFC-809B-1CF4B81AC364}"/>
                  </a:ext>
                </a:extLst>
              </p:cNvPr>
              <p:cNvSpPr txBox="1">
                <a:spLocks noRot="1" noChangeAspect="1" noMove="1" noResize="1" noEditPoints="1" noAdjustHandles="1" noChangeArrowheads="1" noChangeShapeType="1" noTextEdit="1"/>
              </p:cNvSpPr>
              <p:nvPr/>
            </p:nvSpPr>
            <p:spPr>
              <a:xfrm>
                <a:off x="1051597" y="879971"/>
                <a:ext cx="412869" cy="731867"/>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2DCDCEA1-3FD0-48DC-9799-EA5C101E3270}"/>
                  </a:ext>
                </a:extLst>
              </p:cNvPr>
              <p:cNvSpPr txBox="1"/>
              <p:nvPr/>
            </p:nvSpPr>
            <p:spPr>
              <a:xfrm>
                <a:off x="2778304" y="5844366"/>
                <a:ext cx="319959" cy="667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𝑡</m:t>
                              </m:r>
                            </m:e>
                            <m:sub>
                              <m:r>
                                <a:rPr lang="en-US" sz="2400" b="0" i="1" smtClean="0">
                                  <a:latin typeface="Cambria Math" panose="02040503050406030204" pitchFamily="18" charset="0"/>
                                </a:rPr>
                                <m:t>𝑐</m:t>
                              </m:r>
                            </m:sub>
                          </m:sSub>
                        </m:num>
                        <m:den>
                          <m:r>
                            <a:rPr lang="en-US" sz="2400" b="0" i="1" smtClean="0">
                              <a:latin typeface="Cambria Math" panose="02040503050406030204" pitchFamily="18" charset="0"/>
                            </a:rPr>
                            <m:t>𝑉</m:t>
                          </m:r>
                        </m:den>
                      </m:f>
                    </m:oMath>
                  </m:oMathPara>
                </a14:m>
                <a:endParaRPr lang="en-US" sz="2400" dirty="0"/>
              </a:p>
            </p:txBody>
          </p:sp>
        </mc:Choice>
        <mc:Fallback xmlns="">
          <p:sp>
            <p:nvSpPr>
              <p:cNvPr id="37" name="TextBox 36">
                <a:extLst>
                  <a:ext uri="{FF2B5EF4-FFF2-40B4-BE49-F238E27FC236}">
                    <a16:creationId xmlns:a16="http://schemas.microsoft.com/office/drawing/2014/main" id="{2DCDCEA1-3FD0-48DC-9799-EA5C101E3270}"/>
                  </a:ext>
                </a:extLst>
              </p:cNvPr>
              <p:cNvSpPr txBox="1">
                <a:spLocks noRot="1" noChangeAspect="1" noMove="1" noResize="1" noEditPoints="1" noAdjustHandles="1" noChangeArrowheads="1" noChangeShapeType="1" noTextEdit="1"/>
              </p:cNvSpPr>
              <p:nvPr/>
            </p:nvSpPr>
            <p:spPr>
              <a:xfrm>
                <a:off x="2778304" y="5844366"/>
                <a:ext cx="319959" cy="667170"/>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9996946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658483"/>
          </a:xfrm>
          <a:noFill/>
          <a:ln>
            <a:solidFill>
              <a:srgbClr val="0000FF"/>
            </a:solidFill>
          </a:ln>
        </p:spPr>
        <p:txBody>
          <a:bodyPr>
            <a:normAutofit fontScale="90000"/>
          </a:bodyPr>
          <a:lstStyle/>
          <a:p>
            <a:pPr algn="ctr" eaLnBrk="1" hangingPunct="1"/>
            <a:r>
              <a:rPr lang="en-US" sz="4000" b="1" dirty="0">
                <a:latin typeface="+mn-lt"/>
              </a:rPr>
              <a:t>Key Findings</a:t>
            </a:r>
          </a:p>
        </p:txBody>
      </p:sp>
      <p:sp>
        <p:nvSpPr>
          <p:cNvPr id="5" name="Rectangle 2"/>
          <p:cNvSpPr txBox="1">
            <a:spLocks/>
          </p:cNvSpPr>
          <p:nvPr/>
        </p:nvSpPr>
        <p:spPr bwMode="auto">
          <a:xfrm>
            <a:off x="103517" y="884967"/>
            <a:ext cx="8888083" cy="59308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2800" dirty="0">
                <a:cs typeface="Arial" charset="0"/>
              </a:rPr>
              <a:t>Community </a:t>
            </a:r>
            <a:r>
              <a:rPr lang="en-US" sz="2800" dirty="0">
                <a:solidFill>
                  <a:srgbClr val="0000FF"/>
                </a:solidFill>
                <a:cs typeface="Arial" charset="0"/>
              </a:rPr>
              <a:t>complement</a:t>
            </a:r>
            <a:r>
              <a:rPr lang="en-US" sz="2800" dirty="0">
                <a:cs typeface="Arial" charset="0"/>
              </a:rPr>
              <a:t> to formal enforcement       </a:t>
            </a:r>
          </a:p>
          <a:p>
            <a:pPr marL="800100" lvl="1" indent="-342900" eaLnBrk="0" hangingPunct="0">
              <a:spcBef>
                <a:spcPct val="20000"/>
              </a:spcBef>
              <a:buFont typeface="Arial" pitchFamily="34" charset="0"/>
              <a:buChar char="•"/>
              <a:defRPr/>
            </a:pPr>
            <a:r>
              <a:rPr lang="en-US" sz="2800" dirty="0">
                <a:cs typeface="Arial" charset="0"/>
              </a:rPr>
              <a:t>enhances welfare</a:t>
            </a:r>
          </a:p>
          <a:p>
            <a:pPr marL="800100" lvl="1" indent="-342900" eaLnBrk="0" hangingPunct="0">
              <a:spcBef>
                <a:spcPct val="20000"/>
              </a:spcBef>
              <a:buFont typeface="Arial" pitchFamily="34" charset="0"/>
              <a:buChar char="•"/>
              <a:defRPr/>
            </a:pPr>
            <a:r>
              <a:rPr lang="en-US" sz="2800" dirty="0">
                <a:cs typeface="Arial" charset="0"/>
              </a:rPr>
              <a:t>policing/community used discontinuously</a:t>
            </a:r>
          </a:p>
          <a:p>
            <a:pPr marL="800100" lvl="1" indent="-342900" eaLnBrk="0" hangingPunct="0">
              <a:spcBef>
                <a:spcPct val="20000"/>
              </a:spcBef>
              <a:buFont typeface="Arial" pitchFamily="34" charset="0"/>
              <a:buChar char="•"/>
              <a:defRPr/>
            </a:pPr>
            <a:r>
              <a:rPr lang="en-US" sz="2800" dirty="0">
                <a:cs typeface="Arial" charset="0"/>
              </a:rPr>
              <a:t>greater complementarity with tighter connection community/police</a:t>
            </a:r>
          </a:p>
          <a:p>
            <a:pPr lvl="1" eaLnBrk="0" hangingPunct="0">
              <a:spcBef>
                <a:spcPct val="20000"/>
              </a:spcBef>
              <a:defRPr/>
            </a:pPr>
            <a:endParaRPr lang="en-US" sz="1000" dirty="0">
              <a:cs typeface="Arial" charset="0"/>
            </a:endParaRPr>
          </a:p>
          <a:p>
            <a:pPr marL="342900" lvl="0" indent="-342900" eaLnBrk="0" hangingPunct="0">
              <a:spcBef>
                <a:spcPct val="20000"/>
              </a:spcBef>
              <a:buFont typeface="Arial" pitchFamily="34" charset="0"/>
              <a:buChar char="•"/>
              <a:defRPr/>
            </a:pPr>
            <a:r>
              <a:rPr lang="en-US" sz="2800" dirty="0">
                <a:solidFill>
                  <a:srgbClr val="0000FF"/>
                </a:solidFill>
                <a:cs typeface="Arial" charset="0"/>
              </a:rPr>
              <a:t>Religious belief </a:t>
            </a:r>
          </a:p>
          <a:p>
            <a:pPr marL="800100" lvl="1" indent="-342900" eaLnBrk="0" hangingPunct="0">
              <a:spcBef>
                <a:spcPct val="20000"/>
              </a:spcBef>
              <a:buFont typeface="Arial" pitchFamily="34" charset="0"/>
              <a:buChar char="•"/>
              <a:defRPr/>
            </a:pPr>
            <a:r>
              <a:rPr lang="en-US" sz="2800" dirty="0">
                <a:cs typeface="Arial" charset="0"/>
              </a:rPr>
              <a:t>enlarges the region of complementarity</a:t>
            </a:r>
          </a:p>
          <a:p>
            <a:pPr marL="342900" lvl="0" indent="-342900" eaLnBrk="0" hangingPunct="0">
              <a:spcBef>
                <a:spcPct val="20000"/>
              </a:spcBef>
              <a:buFont typeface="Arial" pitchFamily="34" charset="0"/>
              <a:buChar char="•"/>
              <a:defRPr/>
            </a:pPr>
            <a:endParaRPr lang="en-US" sz="1000" dirty="0">
              <a:cs typeface="Arial" charset="0"/>
            </a:endParaRPr>
          </a:p>
          <a:p>
            <a:pPr marL="342900" lvl="0" indent="-342900" eaLnBrk="0" hangingPunct="0">
              <a:spcBef>
                <a:spcPct val="20000"/>
              </a:spcBef>
              <a:buFont typeface="Arial" pitchFamily="34" charset="0"/>
              <a:buChar char="•"/>
              <a:defRPr/>
            </a:pPr>
            <a:r>
              <a:rPr lang="en-US" sz="2800" dirty="0">
                <a:solidFill>
                  <a:srgbClr val="0000FF"/>
                </a:solidFill>
                <a:cs typeface="Arial" charset="0"/>
              </a:rPr>
              <a:t>Corruption</a:t>
            </a:r>
            <a:r>
              <a:rPr lang="en-US" sz="2800" dirty="0">
                <a:cs typeface="Arial" charset="0"/>
              </a:rPr>
              <a:t> erodes complementarity as community loses faith in policing - </a:t>
            </a:r>
            <a:r>
              <a:rPr lang="en-US" sz="2800" i="1" dirty="0">
                <a:cs typeface="Arial" charset="0"/>
              </a:rPr>
              <a:t>discontinuous</a:t>
            </a:r>
            <a:r>
              <a:rPr lang="en-US" sz="2800" dirty="0">
                <a:cs typeface="Arial" charset="0"/>
              </a:rPr>
              <a:t> drop in welfare </a:t>
            </a:r>
            <a:endParaRPr lang="en-US" sz="3200" dirty="0">
              <a:latin typeface="+mn-lt"/>
              <a:cs typeface="Arial" charset="0"/>
            </a:endParaRPr>
          </a:p>
        </p:txBody>
      </p:sp>
    </p:spTree>
    <p:extLst>
      <p:ext uri="{BB962C8B-B14F-4D97-AF65-F5344CB8AC3E}">
        <p14:creationId xmlns:p14="http://schemas.microsoft.com/office/powerpoint/2010/main" val="1372765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Implications</a:t>
            </a:r>
          </a:p>
        </p:txBody>
      </p:sp>
      <p:sp>
        <p:nvSpPr>
          <p:cNvPr id="5" name="Rectangle 2"/>
          <p:cNvSpPr txBox="1">
            <a:spLocks/>
          </p:cNvSpPr>
          <p:nvPr/>
        </p:nvSpPr>
        <p:spPr bwMode="auto">
          <a:xfrm>
            <a:off x="152400" y="1388532"/>
            <a:ext cx="8856133" cy="50566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r>
              <a:rPr lang="en-US" sz="3200" dirty="0"/>
              <a:t>For countries that are developing:</a:t>
            </a:r>
          </a:p>
          <a:p>
            <a:endParaRPr lang="en-US" sz="2000" dirty="0"/>
          </a:p>
          <a:p>
            <a:pPr marL="457200" indent="-457200">
              <a:buFont typeface="Arial"/>
              <a:buChar char="•"/>
            </a:pPr>
            <a:r>
              <a:rPr lang="en-US" sz="3200" dirty="0"/>
              <a:t>keeping certain level of informal institutions (community, religion, etc.) increases the effectiveness of market/policing </a:t>
            </a:r>
            <a:r>
              <a:rPr lang="mr-IN" sz="3200" dirty="0"/>
              <a:t>–</a:t>
            </a:r>
            <a:r>
              <a:rPr lang="en-US" sz="3200" dirty="0"/>
              <a:t> helps better establish formal institutions</a:t>
            </a:r>
          </a:p>
          <a:p>
            <a:pPr marL="457200" indent="-457200">
              <a:buFont typeface="Arial" panose="020B0604020202020204" pitchFamily="34" charset="0"/>
              <a:buChar char="•"/>
            </a:pPr>
            <a:endParaRPr lang="en-US" sz="2000" dirty="0"/>
          </a:p>
          <a:p>
            <a:pPr marL="457200" indent="-457200">
              <a:buFont typeface="Arial" panose="020B0604020202020204" pitchFamily="34" charset="0"/>
              <a:buChar char="•"/>
            </a:pPr>
            <a:r>
              <a:rPr lang="en-US" sz="3200" dirty="0"/>
              <a:t>getting rid of community and religion too quickly can lead to too costly policing too, corruption, big welfare loss </a:t>
            </a:r>
            <a:r>
              <a:rPr lang="mr-IN" sz="3200" dirty="0"/>
              <a:t>…</a:t>
            </a:r>
            <a:endParaRPr lang="en-US" sz="3200" dirty="0"/>
          </a:p>
          <a:p>
            <a:pPr lvl="0"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p:spTree>
    <p:extLst>
      <p:ext uri="{BB962C8B-B14F-4D97-AF65-F5344CB8AC3E}">
        <p14:creationId xmlns:p14="http://schemas.microsoft.com/office/powerpoint/2010/main" val="4083172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5" name="Rectangle 2"/>
          <p:cNvSpPr txBox="1">
            <a:spLocks/>
          </p:cNvSpPr>
          <p:nvPr/>
        </p:nvSpPr>
        <p:spPr bwMode="auto">
          <a:xfrm>
            <a:off x="228600" y="1600200"/>
            <a:ext cx="8534400" cy="48449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altLang="zh-CN" sz="2800" dirty="0">
                <a:cs typeface="Arial" charset="0"/>
              </a:rPr>
              <a:t>Formal institutions: market, court, police, </a:t>
            </a:r>
            <a:r>
              <a:rPr lang="mr-IN" altLang="zh-CN" sz="2800" dirty="0">
                <a:cs typeface="Arial" charset="0"/>
              </a:rPr>
              <a:t>…</a:t>
            </a:r>
            <a:endParaRPr lang="en-US" altLang="zh-CN" sz="2800" dirty="0">
              <a:cs typeface="Arial" charset="0"/>
            </a:endParaRPr>
          </a:p>
          <a:p>
            <a:pPr marL="800100" lvl="1" indent="-342900" eaLnBrk="0" hangingPunct="0">
              <a:spcBef>
                <a:spcPct val="20000"/>
              </a:spcBef>
              <a:buFont typeface="Arial" pitchFamily="34" charset="0"/>
              <a:buChar char="•"/>
              <a:defRPr/>
            </a:pPr>
            <a:r>
              <a:rPr lang="en-US" sz="2400" dirty="0"/>
              <a:t>North91, Acemoglu-Johnson-Robinson01, Persson02, Tabellini10, Besley-Persson11, Acemoglu-Robinson12,17 ... </a:t>
            </a:r>
            <a:endParaRPr lang="en-US" sz="3200" dirty="0">
              <a:cs typeface="Arial" charset="0"/>
            </a:endParaRPr>
          </a:p>
          <a:p>
            <a:pPr marL="342900" indent="-342900" eaLnBrk="0" hangingPunct="0">
              <a:spcBef>
                <a:spcPct val="20000"/>
              </a:spcBef>
              <a:buFont typeface="Arial" pitchFamily="34" charset="0"/>
              <a:buChar char="•"/>
              <a:defRPr/>
            </a:pPr>
            <a:r>
              <a:rPr lang="en-US" sz="2800" dirty="0">
                <a:cs typeface="Arial" charset="0"/>
              </a:rPr>
              <a:t>Informal institutions: networks, community, religion, </a:t>
            </a:r>
            <a:r>
              <a:rPr lang="mr-IN" sz="2800" dirty="0">
                <a:cs typeface="Arial" charset="0"/>
              </a:rPr>
              <a:t>…</a:t>
            </a:r>
            <a:endParaRPr lang="en-US" sz="2800" dirty="0">
              <a:cs typeface="Arial" charset="0"/>
            </a:endParaRPr>
          </a:p>
          <a:p>
            <a:pPr marL="800100" lvl="1" indent="-342900" eaLnBrk="0" hangingPunct="0">
              <a:spcBef>
                <a:spcPct val="20000"/>
              </a:spcBef>
              <a:buFont typeface="Arial" pitchFamily="34" charset="0"/>
              <a:buChar char="•"/>
              <a:defRPr/>
            </a:pPr>
            <a:r>
              <a:rPr lang="en-US" sz="2400" dirty="0">
                <a:cs typeface="Arial" charset="0"/>
              </a:rPr>
              <a:t>Coleman88, Ostrom90, Kandori92, Greif93, Fearon-Laitin96, Aoki01, Casari07, Mokyr08, Spagnola99, Ellickson09, Acemoglu-Jackson17; </a:t>
            </a:r>
          </a:p>
          <a:p>
            <a:pPr marL="800100" lvl="1" indent="-342900" eaLnBrk="0" hangingPunct="0">
              <a:spcBef>
                <a:spcPct val="20000"/>
              </a:spcBef>
              <a:buFont typeface="Arial" pitchFamily="34" charset="0"/>
              <a:buChar char="•"/>
              <a:defRPr/>
            </a:pPr>
            <a:r>
              <a:rPr lang="en-US" sz="2400" dirty="0">
                <a:cs typeface="Arial" charset="0"/>
              </a:rPr>
              <a:t>Dixit03ab, Greif-Tabellini10,17 </a:t>
            </a:r>
          </a:p>
          <a:p>
            <a:pPr marL="800100" lvl="1" indent="-342900" eaLnBrk="0" hangingPunct="0">
              <a:spcBef>
                <a:spcPct val="20000"/>
              </a:spcBef>
              <a:buFont typeface="Arial" pitchFamily="34" charset="0"/>
              <a:buChar char="•"/>
              <a:defRPr/>
            </a:pPr>
            <a:r>
              <a:rPr lang="en-US" sz="2400" dirty="0">
                <a:cs typeface="Arial" charset="0"/>
              </a:rPr>
              <a:t>Ardener64, Besley-Coate-Loury93, Anderson-Baland-Moene09, Jackson-Rodriguez-Tan12, Ali-Miller16, ... </a:t>
            </a:r>
            <a:endParaRPr lang="en-US" sz="3200" dirty="0">
              <a:cs typeface="Arial" charset="0"/>
            </a:endParaRPr>
          </a:p>
          <a:p>
            <a:pPr marL="342900" lvl="0" indent="-342900" eaLnBrk="0" hangingPunct="0">
              <a:spcBef>
                <a:spcPct val="20000"/>
              </a:spcBef>
              <a:buFont typeface="Arial" pitchFamily="34" charset="0"/>
              <a:buChar char="•"/>
              <a:defRPr/>
            </a:pPr>
            <a:r>
              <a:rPr lang="en-US" sz="2800" dirty="0">
                <a:solidFill>
                  <a:srgbClr val="FF0000"/>
                </a:solidFill>
                <a:cs typeface="Arial" charset="0"/>
              </a:rPr>
              <a:t>Interplay</a:t>
            </a:r>
            <a:r>
              <a:rPr lang="en-US" sz="2800" dirty="0">
                <a:cs typeface="Arial" charset="0"/>
              </a:rPr>
              <a:t> between the two?</a:t>
            </a:r>
          </a:p>
          <a:p>
            <a:pPr marL="342900" lvl="0" indent="-342900" eaLnBrk="0" hangingPunct="0">
              <a:spcBef>
                <a:spcPct val="20000"/>
              </a:spcBef>
              <a:buFont typeface="Arial" pitchFamily="34" charset="0"/>
              <a:buChar char="•"/>
              <a:defRPr/>
            </a:pPr>
            <a:endParaRPr lang="en-US" sz="3200" dirty="0">
              <a:cs typeface="Arial" charset="0"/>
            </a:endParaRPr>
          </a:p>
          <a:p>
            <a:pPr marL="342900" lvl="0" indent="-342900" eaLnBrk="0" hangingPunct="0">
              <a:spcBef>
                <a:spcPct val="20000"/>
              </a:spcBef>
              <a:buFont typeface="Arial" pitchFamily="34" charset="0"/>
              <a:buChar char="•"/>
              <a:defRPr/>
            </a:pPr>
            <a:endParaRPr lang="en-US" sz="3200" dirty="0">
              <a:cs typeface="Arial" charset="0"/>
            </a:endParaRPr>
          </a:p>
          <a:p>
            <a:pPr eaLnBrk="0" hangingPunct="0">
              <a:spcBef>
                <a:spcPct val="20000"/>
              </a:spcBef>
              <a:defRPr/>
            </a:pPr>
            <a:endParaRPr lang="en-US" sz="3200" dirty="0">
              <a:cs typeface="Arial" charset="0"/>
            </a:endParaRPr>
          </a:p>
          <a:p>
            <a:pPr eaLnBrk="0" hangingPunct="0">
              <a:spcBef>
                <a:spcPct val="20000"/>
              </a:spcBef>
              <a:defRPr/>
            </a:pPr>
            <a:endParaRPr lang="en-US" sz="3200" dirty="0">
              <a:cs typeface="Arial" charset="0"/>
            </a:endParaRPr>
          </a:p>
        </p:txBody>
      </p:sp>
      <p:sp>
        <p:nvSpPr>
          <p:cNvPr id="2" name="Rectangle 2">
            <a:extLst>
              <a:ext uri="{FF2B5EF4-FFF2-40B4-BE49-F238E27FC236}">
                <a16:creationId xmlns:a16="http://schemas.microsoft.com/office/drawing/2014/main" id="{C529C136-C4DC-B9D8-D0C7-F8CFC7915B12}"/>
              </a:ext>
            </a:extLst>
          </p:cNvPr>
          <p:cNvSpPr txBox="1">
            <a:spLocks noChangeArrowheads="1"/>
          </p:cNvSpPr>
          <p:nvPr/>
        </p:nvSpPr>
        <p:spPr bwMode="auto">
          <a:xfrm>
            <a:off x="609600" y="228600"/>
            <a:ext cx="6248400" cy="1066800"/>
          </a:xfrm>
          <a:prstGeom prst="rect">
            <a:avLst/>
          </a:prstGeom>
          <a:noFill/>
          <a:ln w="9525">
            <a:solidFill>
              <a:srgbClr val="0000FF"/>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eaLnBrk="1" hangingPunct="1"/>
            <a:r>
              <a:rPr lang="en-US" altLang="zh-CN" sz="3600" b="1" dirty="0"/>
              <a:t>Formal and Informal Institutions</a:t>
            </a:r>
            <a:endParaRPr lang="en-US" sz="3600" b="1" dirty="0"/>
          </a:p>
        </p:txBody>
      </p:sp>
    </p:spTree>
    <p:extLst>
      <p:ext uri="{BB962C8B-B14F-4D97-AF65-F5344CB8AC3E}">
        <p14:creationId xmlns:p14="http://schemas.microsoft.com/office/powerpoint/2010/main" val="3334002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5" name="Rectangle 2"/>
          <p:cNvSpPr txBox="1">
            <a:spLocks/>
          </p:cNvSpPr>
          <p:nvPr/>
        </p:nvSpPr>
        <p:spPr bwMode="auto">
          <a:xfrm>
            <a:off x="228600" y="1371600"/>
            <a:ext cx="8736724"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r>
              <a:rPr lang="en-US" sz="2800" dirty="0"/>
              <a:t>Existing models: crowd-out, or substitutes</a:t>
            </a:r>
          </a:p>
          <a:p>
            <a:pPr marL="457200" indent="-457200">
              <a:buFont typeface="Arial"/>
              <a:buChar char="•"/>
            </a:pPr>
            <a:r>
              <a:rPr lang="en-US" sz="2400" dirty="0"/>
              <a:t>Arnott-Stiglitz91, </a:t>
            </a:r>
            <a:r>
              <a:rPr lang="en-US" sz="2400" dirty="0">
                <a:solidFill>
                  <a:srgbClr val="FF0000"/>
                </a:solidFill>
              </a:rPr>
              <a:t>Kranton96</a:t>
            </a:r>
            <a:r>
              <a:rPr lang="en-US" sz="2400" dirty="0"/>
              <a:t>, Bohnet-Frey-Huck01, </a:t>
            </a:r>
            <a:r>
              <a:rPr lang="en-US" sz="2400" dirty="0">
                <a:solidFill>
                  <a:srgbClr val="FF0000"/>
                </a:solidFill>
              </a:rPr>
              <a:t>BCDJ22</a:t>
            </a:r>
          </a:p>
          <a:p>
            <a:pPr marL="457200" indent="-457200">
              <a:buFont typeface="Arial"/>
              <a:buChar char="•"/>
            </a:pPr>
            <a:endParaRPr lang="en-US" sz="2400" dirty="0"/>
          </a:p>
          <a:p>
            <a:r>
              <a:rPr lang="en-US" sz="2800" dirty="0">
                <a:solidFill>
                  <a:srgbClr val="0432FF"/>
                </a:solidFill>
              </a:rPr>
              <a:t>However, why we often see both active? </a:t>
            </a:r>
          </a:p>
          <a:p>
            <a:endParaRPr lang="en-US" sz="2800" dirty="0"/>
          </a:p>
          <a:p>
            <a:r>
              <a:rPr lang="en-US" sz="2800" dirty="0"/>
              <a:t>Empirical/anecdotal evidence suggests beyond substitution </a:t>
            </a:r>
          </a:p>
          <a:p>
            <a:pPr marL="457200" indent="-457200">
              <a:buFont typeface="Arial"/>
              <a:buChar char="•"/>
            </a:pPr>
            <a:r>
              <a:rPr lang="en-US" sz="2400" dirty="0"/>
              <a:t>Macleod-Malcomson89, Aoki-Hayami01, Poppo-Zenger02, Lazzarini-Miller-Zenger04, Cook-Hardin-Levi05, Xu-Yao15, Banerjee-Chandrasekhar-Duflo-Jackson22 ... </a:t>
            </a:r>
          </a:p>
          <a:p>
            <a:endParaRPr lang="en-US" sz="2800" dirty="0"/>
          </a:p>
          <a:p>
            <a:r>
              <a:rPr lang="en-US" sz="2800" dirty="0"/>
              <a:t>Different implications on market participation, inequality, etc</a:t>
            </a:r>
            <a:r>
              <a:rPr lang="en-US" sz="2400" dirty="0"/>
              <a:t>. (</a:t>
            </a:r>
            <a:r>
              <a:rPr lang="en-US" sz="2400" dirty="0">
                <a:solidFill>
                  <a:srgbClr val="FF0000"/>
                </a:solidFill>
              </a:rPr>
              <a:t>Gagnon-Goyal17</a:t>
            </a:r>
            <a:r>
              <a:rPr lang="en-US" sz="2400" dirty="0"/>
              <a:t>) </a:t>
            </a:r>
            <a:endParaRPr lang="en-US" sz="2400" dirty="0">
              <a:cs typeface="Arial" charset="0"/>
            </a:endParaRPr>
          </a:p>
        </p:txBody>
      </p:sp>
      <p:sp>
        <p:nvSpPr>
          <p:cNvPr id="6" name="Rectangle 2"/>
          <p:cNvSpPr txBox="1">
            <a:spLocks noChangeArrowheads="1"/>
          </p:cNvSpPr>
          <p:nvPr/>
        </p:nvSpPr>
        <p:spPr bwMode="auto">
          <a:xfrm>
            <a:off x="609600" y="228600"/>
            <a:ext cx="6248400" cy="1066800"/>
          </a:xfrm>
          <a:prstGeom prst="rect">
            <a:avLst/>
          </a:prstGeom>
          <a:noFill/>
          <a:ln w="9525">
            <a:solidFill>
              <a:srgbClr val="0000FF"/>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b="1" dirty="0"/>
              <a:t>Relationship Between Market and Networks</a:t>
            </a:r>
            <a:endParaRPr lang="en-US" sz="3600" b="1" dirty="0">
              <a:effectLst/>
            </a:endParaRPr>
          </a:p>
        </p:txBody>
      </p:sp>
    </p:spTree>
    <p:extLst>
      <p:ext uri="{BB962C8B-B14F-4D97-AF65-F5344CB8AC3E}">
        <p14:creationId xmlns:p14="http://schemas.microsoft.com/office/powerpoint/2010/main" val="19398002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5" name="Rectangle 2"/>
          <p:cNvSpPr txBox="1">
            <a:spLocks/>
          </p:cNvSpPr>
          <p:nvPr/>
        </p:nvSpPr>
        <p:spPr bwMode="auto">
          <a:xfrm>
            <a:off x="228600" y="1905000"/>
            <a:ext cx="85344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indent="-457200">
              <a:spcBef>
                <a:spcPts val="1200"/>
              </a:spcBef>
              <a:buFont typeface="Arial"/>
              <a:buChar char="•"/>
            </a:pPr>
            <a:r>
              <a:rPr lang="en-US" sz="2800" dirty="0"/>
              <a:t>A simple model of </a:t>
            </a:r>
            <a:r>
              <a:rPr lang="en-US" sz="2800" dirty="0">
                <a:solidFill>
                  <a:srgbClr val="0432FF"/>
                </a:solidFill>
              </a:rPr>
              <a:t>complements </a:t>
            </a:r>
            <a:r>
              <a:rPr lang="en-US" altLang="zh-CN" sz="2800" dirty="0">
                <a:solidFill>
                  <a:srgbClr val="0432FF"/>
                </a:solidFill>
              </a:rPr>
              <a:t>between formal and informal institutions</a:t>
            </a:r>
          </a:p>
          <a:p>
            <a:pPr marL="457200" indent="-457200">
              <a:spcBef>
                <a:spcPts val="1200"/>
              </a:spcBef>
              <a:buFont typeface="Arial"/>
              <a:buChar char="•"/>
            </a:pPr>
            <a:endParaRPr lang="en-US" altLang="zh-CN" sz="2800" dirty="0"/>
          </a:p>
          <a:p>
            <a:pPr marL="457200" indent="-457200">
              <a:spcBef>
                <a:spcPts val="1200"/>
              </a:spcBef>
              <a:buFont typeface="Arial"/>
              <a:buChar char="•"/>
            </a:pPr>
            <a:r>
              <a:rPr lang="en-US" altLang="zh-CN" sz="2800" dirty="0"/>
              <a:t>Model predictions matches background empirical evidence</a:t>
            </a:r>
          </a:p>
          <a:p>
            <a:pPr>
              <a:spcBef>
                <a:spcPts val="1200"/>
              </a:spcBef>
            </a:pPr>
            <a:endParaRPr lang="en-US" sz="2800" dirty="0"/>
          </a:p>
          <a:p>
            <a:pPr marL="457200" indent="-457200">
              <a:spcBef>
                <a:spcPts val="1200"/>
              </a:spcBef>
              <a:buFont typeface="Arial"/>
              <a:buChar char="•"/>
            </a:pPr>
            <a:r>
              <a:rPr lang="en-US" sz="2800" dirty="0"/>
              <a:t>(No network structure by far)</a:t>
            </a:r>
          </a:p>
        </p:txBody>
      </p:sp>
      <p:sp>
        <p:nvSpPr>
          <p:cNvPr id="6" name="Rectangle 2"/>
          <p:cNvSpPr txBox="1">
            <a:spLocks noChangeArrowheads="1"/>
          </p:cNvSpPr>
          <p:nvPr/>
        </p:nvSpPr>
        <p:spPr bwMode="auto">
          <a:xfrm>
            <a:off x="325821" y="152400"/>
            <a:ext cx="6968358" cy="1066800"/>
          </a:xfrm>
          <a:prstGeom prst="rect">
            <a:avLst/>
          </a:prstGeom>
          <a:noFill/>
          <a:ln w="9525">
            <a:solidFill>
              <a:srgbClr val="0000FF"/>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3600" b="1" dirty="0"/>
              <a:t>Preview: A Theory of Complements</a:t>
            </a:r>
          </a:p>
        </p:txBody>
      </p:sp>
    </p:spTree>
    <p:extLst>
      <p:ext uri="{BB962C8B-B14F-4D97-AF65-F5344CB8AC3E}">
        <p14:creationId xmlns:p14="http://schemas.microsoft.com/office/powerpoint/2010/main" val="1477786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Market </a:t>
            </a:r>
            <a:r>
              <a:rPr lang="en-US" altLang="zh-CN" sz="4000" b="1" dirty="0" err="1">
                <a:latin typeface="+mn-lt"/>
              </a:rPr>
              <a:t>vs</a:t>
            </a:r>
            <a:r>
              <a:rPr lang="en-US" altLang="zh-CN" sz="4000" b="1" dirty="0">
                <a:latin typeface="+mn-lt"/>
              </a:rPr>
              <a:t> </a:t>
            </a:r>
            <a:r>
              <a:rPr lang="en-US" sz="4000" b="1" dirty="0">
                <a:latin typeface="+mn-lt"/>
              </a:rPr>
              <a:t>Communities</a:t>
            </a:r>
          </a:p>
        </p:txBody>
      </p:sp>
      <mc:AlternateContent xmlns:mc="http://schemas.openxmlformats.org/markup-compatibility/2006" xmlns:a14="http://schemas.microsoft.com/office/drawing/2010/main">
        <mc:Choice Requires="a14">
          <p:sp>
            <p:nvSpPr>
              <p:cNvPr id="5" name="Rectangle 2"/>
              <p:cNvSpPr txBox="1">
                <a:spLocks/>
              </p:cNvSpPr>
              <p:nvPr/>
            </p:nvSpPr>
            <p:spPr bwMode="auto">
              <a:xfrm>
                <a:off x="139510" y="1492984"/>
                <a:ext cx="8471090" cy="5041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0" hangingPunct="0">
                  <a:lnSpc>
                    <a:spcPct val="120000"/>
                  </a:lnSpc>
                  <a:spcBef>
                    <a:spcPct val="20000"/>
                  </a:spcBef>
                  <a:defRPr/>
                </a:pPr>
                <a:r>
                  <a:rPr lang="en-US" sz="3200" dirty="0">
                    <a:cs typeface="Arial" charset="0"/>
                  </a:rPr>
                  <a:t>Market: large population, anonymous </a:t>
                </a:r>
              </a:p>
              <a:p>
                <a:pPr marL="800100" lvl="1" indent="-342900" eaLnBrk="0" hangingPunct="0">
                  <a:lnSpc>
                    <a:spcPct val="120000"/>
                  </a:lnSpc>
                  <a:spcBef>
                    <a:spcPct val="20000"/>
                  </a:spcBef>
                  <a:buFont typeface="Arial" pitchFamily="34" charset="0"/>
                  <a:buChar char="•"/>
                  <a:defRPr/>
                </a:pPr>
                <a:r>
                  <a:rPr lang="en-US" sz="2800" dirty="0">
                    <a:cs typeface="Arial" charset="0"/>
                  </a:rPr>
                  <a:t>More efficient (economies of scope, scale</a:t>
                </a:r>
                <a:r>
                  <a:rPr lang="mr-IN" sz="2800" dirty="0">
                    <a:cs typeface="Arial" charset="0"/>
                  </a:rPr>
                  <a:t>…</a:t>
                </a:r>
                <a:r>
                  <a:rPr lang="en-US" sz="2800" dirty="0">
                    <a:cs typeface="Arial" charset="0"/>
                  </a:rPr>
                  <a:t>)</a:t>
                </a:r>
              </a:p>
              <a:p>
                <a:pPr marL="800100" lvl="1" indent="-342900" eaLnBrk="0" hangingPunct="0">
                  <a:lnSpc>
                    <a:spcPct val="120000"/>
                  </a:lnSpc>
                  <a:spcBef>
                    <a:spcPct val="20000"/>
                  </a:spcBef>
                  <a:buFont typeface="Arial" pitchFamily="34" charset="0"/>
                  <a:buChar char="•"/>
                  <a:defRPr/>
                </a:pPr>
                <a:r>
                  <a:rPr lang="en-US" sz="2800" dirty="0">
                    <a:cs typeface="Arial" charset="0"/>
                  </a:rPr>
                  <a:t>One-time transaction, needs costly policing</a:t>
                </a:r>
              </a:p>
              <a:p>
                <a:pPr lvl="0" eaLnBrk="0" hangingPunct="0">
                  <a:lnSpc>
                    <a:spcPct val="80000"/>
                  </a:lnSpc>
                  <a:spcBef>
                    <a:spcPct val="20000"/>
                  </a:spcBef>
                  <a:defRPr/>
                </a:pPr>
                <a:endParaRPr lang="en-US" sz="2000" dirty="0">
                  <a:cs typeface="Arial" charset="0"/>
                </a:endParaRPr>
              </a:p>
              <a:p>
                <a:pPr lvl="0" eaLnBrk="0" hangingPunct="0">
                  <a:lnSpc>
                    <a:spcPct val="120000"/>
                  </a:lnSpc>
                  <a:spcBef>
                    <a:spcPct val="20000"/>
                  </a:spcBef>
                  <a:defRPr/>
                </a:pPr>
                <a:r>
                  <a:rPr lang="en-US" sz="3200" dirty="0">
                    <a:cs typeface="Arial" charset="0"/>
                  </a:rPr>
                  <a:t>Community: limited size, non-anonymous</a:t>
                </a:r>
              </a:p>
              <a:p>
                <a:pPr marL="800100" lvl="1" indent="-342900" eaLnBrk="0" hangingPunct="0">
                  <a:lnSpc>
                    <a:spcPct val="120000"/>
                  </a:lnSpc>
                  <a:spcBef>
                    <a:spcPct val="20000"/>
                  </a:spcBef>
                  <a:buFont typeface="Arial" pitchFamily="34" charset="0"/>
                  <a:buChar char="•"/>
                  <a:defRPr/>
                </a:pPr>
                <a:r>
                  <a:rPr lang="en-US" sz="2800" dirty="0">
                    <a:cs typeface="Arial" charset="0"/>
                  </a:rPr>
                  <a:t>Less efficient, cost </a:t>
                </a:r>
                <a14:m>
                  <m:oMath xmlns:m="http://schemas.openxmlformats.org/officeDocument/2006/math">
                    <m:sSub>
                      <m:sSubPr>
                        <m:ctrlPr>
                          <a:rPr lang="en-US" sz="2800" b="0" i="1" dirty="0" smtClean="0">
                            <a:solidFill>
                              <a:srgbClr val="0432FF"/>
                            </a:solidFill>
                            <a:latin typeface="Cambria Math" panose="02040503050406030204" pitchFamily="18" charset="0"/>
                            <a:cs typeface="Arial" charset="0"/>
                          </a:rPr>
                        </m:ctrlPr>
                      </m:sSubPr>
                      <m:e>
                        <m:r>
                          <a:rPr lang="en-US" sz="2800" i="1" dirty="0" smtClean="0">
                            <a:solidFill>
                              <a:srgbClr val="0432FF"/>
                            </a:solidFill>
                            <a:latin typeface="Cambria Math" panose="02040503050406030204" pitchFamily="18" charset="0"/>
                            <a:cs typeface="Arial" charset="0"/>
                          </a:rPr>
                          <m:t>𝑡</m:t>
                        </m:r>
                      </m:e>
                      <m:sub>
                        <m:r>
                          <a:rPr lang="en-US" sz="2800" b="0" i="1" dirty="0" smtClean="0">
                            <a:solidFill>
                              <a:srgbClr val="0432FF"/>
                            </a:solidFill>
                            <a:latin typeface="Cambria Math" panose="02040503050406030204" pitchFamily="18" charset="0"/>
                            <a:cs typeface="Arial" charset="0"/>
                          </a:rPr>
                          <m:t>𝑐</m:t>
                        </m:r>
                      </m:sub>
                    </m:sSub>
                    <m:r>
                      <a:rPr lang="en-US" sz="2800" i="1" dirty="0" smtClean="0">
                        <a:solidFill>
                          <a:srgbClr val="0432FF"/>
                        </a:solidFill>
                        <a:latin typeface="Cambria Math" panose="02040503050406030204" pitchFamily="18" charset="0"/>
                        <a:cs typeface="Arial" charset="0"/>
                      </a:rPr>
                      <m:t> &gt; </m:t>
                    </m:r>
                    <m:sSub>
                      <m:sSubPr>
                        <m:ctrlPr>
                          <a:rPr lang="en-US" sz="2800" b="0" i="1" dirty="0" smtClean="0">
                            <a:solidFill>
                              <a:srgbClr val="0432FF"/>
                            </a:solidFill>
                            <a:latin typeface="Cambria Math" panose="02040503050406030204" pitchFamily="18" charset="0"/>
                            <a:cs typeface="Arial" charset="0"/>
                          </a:rPr>
                        </m:ctrlPr>
                      </m:sSubPr>
                      <m:e>
                        <m:r>
                          <a:rPr lang="en-US" sz="2800" i="1" dirty="0" smtClean="0">
                            <a:solidFill>
                              <a:srgbClr val="0432FF"/>
                            </a:solidFill>
                            <a:latin typeface="Cambria Math" panose="02040503050406030204" pitchFamily="18" charset="0"/>
                            <a:cs typeface="Arial" charset="0"/>
                          </a:rPr>
                          <m:t>𝑡</m:t>
                        </m:r>
                      </m:e>
                      <m:sub>
                        <m:r>
                          <a:rPr lang="en-US" sz="2800" i="1" dirty="0" smtClean="0">
                            <a:solidFill>
                              <a:srgbClr val="0432FF"/>
                            </a:solidFill>
                            <a:latin typeface="Cambria Math" panose="02040503050406030204" pitchFamily="18" charset="0"/>
                            <a:cs typeface="Arial" charset="0"/>
                          </a:rPr>
                          <m:t>𝑚</m:t>
                        </m:r>
                      </m:sub>
                    </m:sSub>
                  </m:oMath>
                </a14:m>
                <a:r>
                  <a:rPr lang="en-US" sz="2800" dirty="0">
                    <a:solidFill>
                      <a:srgbClr val="0432FF"/>
                    </a:solidFill>
                    <a:cs typeface="Arial" charset="0"/>
                  </a:rPr>
                  <a:t> </a:t>
                </a:r>
                <a:endParaRPr lang="en-US" sz="2800" dirty="0">
                  <a:cs typeface="Arial" charset="0"/>
                </a:endParaRPr>
              </a:p>
              <a:p>
                <a:pPr marL="800100" lvl="1" indent="-342900" eaLnBrk="0" hangingPunct="0">
                  <a:lnSpc>
                    <a:spcPct val="120000"/>
                  </a:lnSpc>
                  <a:spcBef>
                    <a:spcPct val="20000"/>
                  </a:spcBef>
                  <a:buFont typeface="Arial" pitchFamily="34" charset="0"/>
                  <a:buChar char="•"/>
                  <a:defRPr/>
                </a:pPr>
                <a:r>
                  <a:rPr lang="en-US" sz="2800" dirty="0">
                    <a:cs typeface="Arial" charset="0"/>
                  </a:rPr>
                  <a:t>Reciprocal relationship, can be self-enforcing</a:t>
                </a:r>
              </a:p>
              <a:p>
                <a:pPr lvl="0" eaLnBrk="0" hangingPunct="0">
                  <a:lnSpc>
                    <a:spcPct val="120000"/>
                  </a:lnSpc>
                  <a:spcBef>
                    <a:spcPct val="20000"/>
                  </a:spcBef>
                  <a:defRPr/>
                </a:pPr>
                <a:endParaRPr lang="en-US" sz="2000" dirty="0">
                  <a:cs typeface="Arial" charset="0"/>
                </a:endParaRPr>
              </a:p>
              <a:p>
                <a:pPr lvl="0" eaLnBrk="0" hangingPunct="0">
                  <a:lnSpc>
                    <a:spcPct val="120000"/>
                  </a:lnSpc>
                  <a:spcBef>
                    <a:spcPct val="20000"/>
                  </a:spcBef>
                  <a:defRPr/>
                </a:pPr>
                <a:r>
                  <a:rPr lang="en-US" sz="3200" i="1" dirty="0">
                    <a:cs typeface="Arial" charset="0"/>
                  </a:rPr>
                  <a:t>Question: Relationship between the two?</a:t>
                </a:r>
              </a:p>
            </p:txBody>
          </p:sp>
        </mc:Choice>
        <mc:Fallback xmlns="">
          <p:sp>
            <p:nvSpPr>
              <p:cNvPr id="5" name="Rectangle 2"/>
              <p:cNvSpPr txBox="1">
                <a:spLocks noRot="1" noChangeAspect="1" noMove="1" noResize="1" noEditPoints="1" noAdjustHandles="1" noChangeArrowheads="1" noChangeShapeType="1" noTextEdit="1"/>
              </p:cNvSpPr>
              <p:nvPr/>
            </p:nvSpPr>
            <p:spPr bwMode="auto">
              <a:xfrm>
                <a:off x="139510" y="1492984"/>
                <a:ext cx="8471090" cy="5041400"/>
              </a:xfrm>
              <a:prstGeom prst="rect">
                <a:avLst/>
              </a:prstGeom>
              <a:blipFill>
                <a:blip r:embed="rId4"/>
                <a:stretch>
                  <a:fillRect l="-1796" t="-251" b="-5528"/>
                </a:stretch>
              </a:blipFill>
              <a:ln w="9525">
                <a:noFill/>
                <a:miter lim="800000"/>
                <a:headEnd/>
                <a:tailEnd/>
              </a:ln>
            </p:spPr>
            <p:txBody>
              <a:bodyPr/>
              <a:lstStyle/>
              <a:p>
                <a:r>
                  <a:rPr lang="zh-CN" altLang="en-US">
                    <a:noFill/>
                  </a:rPr>
                  <a:t> </a:t>
                </a:r>
              </a:p>
            </p:txBody>
          </p:sp>
        </mc:Fallback>
      </mc:AlternateContent>
    </p:spTree>
    <p:extLst>
      <p:ext uri="{BB962C8B-B14F-4D97-AF65-F5344CB8AC3E}">
        <p14:creationId xmlns:p14="http://schemas.microsoft.com/office/powerpoint/2010/main" val="37759090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Complements</a:t>
            </a:r>
          </a:p>
        </p:txBody>
      </p:sp>
      <p:sp>
        <p:nvSpPr>
          <p:cNvPr id="5" name="Rectangle 2"/>
          <p:cNvSpPr txBox="1">
            <a:spLocks/>
          </p:cNvSpPr>
          <p:nvPr/>
        </p:nvSpPr>
        <p:spPr bwMode="auto">
          <a:xfrm>
            <a:off x="174780" y="1554174"/>
            <a:ext cx="8507392" cy="48909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 typeface="Arial" pitchFamily="34" charset="0"/>
              <a:buChar char="•"/>
              <a:defRPr/>
            </a:pPr>
            <a:r>
              <a:rPr lang="en-US" sz="3200" dirty="0">
                <a:solidFill>
                  <a:srgbClr val="0000FF"/>
                </a:solidFill>
                <a:cs typeface="Arial" charset="0"/>
              </a:rPr>
              <a:t>Reputation as good citizen </a:t>
            </a:r>
            <a:r>
              <a:rPr lang="en-US" sz="3200" dirty="0">
                <a:cs typeface="Arial" charset="0"/>
              </a:rPr>
              <a:t>in a community is valuable:  provides reciprocal help</a:t>
            </a:r>
          </a:p>
          <a:p>
            <a:pPr marL="342900" lvl="0" indent="-342900" eaLnBrk="0" hangingPunct="0">
              <a:spcBef>
                <a:spcPct val="20000"/>
              </a:spcBef>
              <a:buFont typeface="Arial" pitchFamily="34" charset="0"/>
              <a:buChar char="•"/>
              <a:defRPr/>
            </a:pPr>
            <a:endParaRPr lang="en-US" sz="2000" dirty="0">
              <a:cs typeface="Arial" charset="0"/>
            </a:endParaRPr>
          </a:p>
          <a:p>
            <a:pPr marL="342900" lvl="0" indent="-342900" eaLnBrk="0" hangingPunct="0">
              <a:spcBef>
                <a:spcPct val="20000"/>
              </a:spcBef>
              <a:buFont typeface="Arial" pitchFamily="34" charset="0"/>
              <a:buChar char="•"/>
              <a:defRPr/>
            </a:pPr>
            <a:r>
              <a:rPr lang="en-US" sz="3200" dirty="0">
                <a:cs typeface="Arial" charset="0"/>
              </a:rPr>
              <a:t>Risk of losing it provides incentives </a:t>
            </a:r>
          </a:p>
          <a:p>
            <a:pPr marL="800100" lvl="1" indent="-342900" eaLnBrk="0" hangingPunct="0">
              <a:spcBef>
                <a:spcPct val="20000"/>
              </a:spcBef>
              <a:buFont typeface="Arial" pitchFamily="34" charset="0"/>
              <a:buChar char="•"/>
              <a:defRPr/>
            </a:pPr>
            <a:r>
              <a:rPr lang="en-US" sz="3200" dirty="0">
                <a:cs typeface="Arial" charset="0"/>
              </a:rPr>
              <a:t>not just inside, but also outside</a:t>
            </a:r>
          </a:p>
          <a:p>
            <a:pPr marL="342900" lvl="0" indent="-342900" eaLnBrk="0" hangingPunct="0">
              <a:spcBef>
                <a:spcPct val="20000"/>
              </a:spcBef>
              <a:buFont typeface="Arial" pitchFamily="34" charset="0"/>
              <a:buChar char="•"/>
              <a:defRPr/>
            </a:pPr>
            <a:endParaRPr lang="en-US" sz="2000" dirty="0">
              <a:cs typeface="Arial" charset="0"/>
            </a:endParaRPr>
          </a:p>
          <a:p>
            <a:pPr marL="342900" lvl="0" indent="-342900" eaLnBrk="0" hangingPunct="0">
              <a:spcBef>
                <a:spcPct val="20000"/>
              </a:spcBef>
              <a:buFont typeface="Arial" pitchFamily="34" charset="0"/>
              <a:buChar char="•"/>
              <a:defRPr/>
            </a:pPr>
            <a:r>
              <a:rPr lang="en-US" sz="3200" dirty="0">
                <a:cs typeface="Arial" charset="0"/>
              </a:rPr>
              <a:t>Complementarity of community and formal policing</a:t>
            </a:r>
          </a:p>
          <a:p>
            <a:pPr marL="342900" lvl="0" indent="-342900" eaLnBrk="0" hangingPunct="0">
              <a:spcBef>
                <a:spcPct val="20000"/>
              </a:spcBef>
              <a:buFont typeface="Arial" pitchFamily="34" charset="0"/>
              <a:buChar char="•"/>
              <a:defRPr/>
            </a:pPr>
            <a:endParaRPr lang="en-US" sz="2000" dirty="0">
              <a:cs typeface="Arial" charset="0"/>
            </a:endParaRPr>
          </a:p>
          <a:p>
            <a:pPr marL="342900" indent="-342900" eaLnBrk="0" hangingPunct="0">
              <a:spcBef>
                <a:spcPct val="20000"/>
              </a:spcBef>
              <a:buFont typeface="Arial" pitchFamily="34" charset="0"/>
              <a:buChar char="•"/>
              <a:defRPr/>
            </a:pPr>
            <a:r>
              <a:rPr lang="en-US" sz="3200" dirty="0">
                <a:cs typeface="Arial" charset="0"/>
              </a:rPr>
              <a:t>Market and community can both be active.</a:t>
            </a:r>
          </a:p>
          <a:p>
            <a:pPr eaLnBrk="0" hangingPunct="0">
              <a:spcBef>
                <a:spcPct val="20000"/>
              </a:spcBef>
              <a:defRPr/>
            </a:pPr>
            <a:endParaRPr lang="en-US" sz="3200" dirty="0">
              <a:cs typeface="Arial" charset="0"/>
            </a:endParaRPr>
          </a:p>
        </p:txBody>
      </p:sp>
    </p:spTree>
    <p:extLst>
      <p:ext uri="{BB962C8B-B14F-4D97-AF65-F5344CB8AC3E}">
        <p14:creationId xmlns:p14="http://schemas.microsoft.com/office/powerpoint/2010/main" val="35426088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Carrots and Sticks</a:t>
            </a:r>
          </a:p>
        </p:txBody>
      </p:sp>
      <mc:AlternateContent xmlns:mc="http://schemas.openxmlformats.org/markup-compatibility/2006" xmlns:a14="http://schemas.microsoft.com/office/drawing/2010/main">
        <mc:Choice Requires="a14">
          <p:sp>
            <p:nvSpPr>
              <p:cNvPr id="5" name="Rectangle 2"/>
              <p:cNvSpPr txBox="1">
                <a:spLocks/>
              </p:cNvSpPr>
              <p:nvPr/>
            </p:nvSpPr>
            <p:spPr bwMode="auto">
              <a:xfrm>
                <a:off x="139509" y="1492984"/>
                <a:ext cx="8693405" cy="5041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0" hangingPunct="0">
                  <a:lnSpc>
                    <a:spcPct val="120000"/>
                  </a:lnSpc>
                  <a:spcBef>
                    <a:spcPct val="20000"/>
                  </a:spcBef>
                  <a:defRPr/>
                </a:pPr>
                <a:r>
                  <a:rPr lang="en-US" sz="3200" dirty="0">
                    <a:cs typeface="Arial" charset="0"/>
                  </a:rPr>
                  <a:t>What happens when one deviates in…</a:t>
                </a:r>
              </a:p>
              <a:p>
                <a:pPr lvl="0" eaLnBrk="0" hangingPunct="0">
                  <a:lnSpc>
                    <a:spcPct val="120000"/>
                  </a:lnSpc>
                  <a:spcBef>
                    <a:spcPct val="20000"/>
                  </a:spcBef>
                  <a:defRPr/>
                </a:pPr>
                <a:r>
                  <a:rPr lang="en-US" sz="3200" dirty="0">
                    <a:cs typeface="Arial" charset="0"/>
                  </a:rPr>
                  <a:t>Market: anonymous – </a:t>
                </a:r>
                <a:r>
                  <a:rPr lang="en-US" sz="3200" dirty="0">
                    <a:solidFill>
                      <a:srgbClr val="FF0000"/>
                    </a:solidFill>
                    <a:cs typeface="Arial" charset="0"/>
                  </a:rPr>
                  <a:t>sticks</a:t>
                </a:r>
              </a:p>
              <a:p>
                <a:pPr marL="457200" indent="-457200" eaLnBrk="0" hangingPunct="0">
                  <a:spcBef>
                    <a:spcPct val="20000"/>
                  </a:spcBef>
                  <a:buFont typeface="Arial" panose="020B0604020202020204" pitchFamily="34" charset="0"/>
                  <a:buChar char="•"/>
                  <a:defRPr/>
                </a:pPr>
                <a14:m>
                  <m:oMath xmlns:m="http://schemas.openxmlformats.org/officeDocument/2006/math">
                    <m:r>
                      <a:rPr lang="en-US" altLang="zh-CN" sz="2800" b="0" i="1" smtClean="0">
                        <a:latin typeface="Cambria Math" panose="02040503050406030204" pitchFamily="18" charset="0"/>
                      </a:rPr>
                      <m:t>𝜙</m:t>
                    </m:r>
                  </m:oMath>
                </a14:m>
                <a:r>
                  <a:rPr lang="en-US" altLang="zh-CN" sz="2800" i="1" dirty="0"/>
                  <a:t>  </a:t>
                </a:r>
                <a:r>
                  <a:rPr lang="en-US" altLang="zh-CN" sz="2800" dirty="0"/>
                  <a:t>probability of being found guilty/fined</a:t>
                </a:r>
              </a:p>
              <a:p>
                <a:pPr marL="457200" indent="-457200" eaLnBrk="0" hangingPunct="0">
                  <a:spcBef>
                    <a:spcPct val="20000"/>
                  </a:spcBef>
                  <a:buFont typeface="Arial" panose="020B0604020202020204" pitchFamily="34" charset="0"/>
                  <a:buChar char="•"/>
                  <a:defRPr/>
                </a:pPr>
                <a14:m>
                  <m:oMath xmlns:m="http://schemas.openxmlformats.org/officeDocument/2006/math">
                    <m:r>
                      <a:rPr lang="en-US" altLang="zh-CN" sz="2800" i="1" dirty="0" smtClean="0">
                        <a:latin typeface="Cambria Math" panose="02040503050406030204" pitchFamily="18" charset="0"/>
                      </a:rPr>
                      <m:t>𝑓</m:t>
                    </m:r>
                  </m:oMath>
                </a14:m>
                <a:r>
                  <a:rPr lang="en-US" altLang="zh-CN" sz="2800" dirty="0"/>
                  <a:t>   fine, imposed by formal enforcer</a:t>
                </a:r>
              </a:p>
              <a:p>
                <a:pPr marL="457200" indent="-457200" eaLnBrk="0" hangingPunct="0">
                  <a:spcBef>
                    <a:spcPct val="20000"/>
                  </a:spcBef>
                  <a:buFont typeface="Arial" panose="020B0604020202020204" pitchFamily="34" charset="0"/>
                  <a:buChar char="•"/>
                  <a:defRPr/>
                </a:pPr>
                <a14:m>
                  <m:oMath xmlns:m="http://schemas.openxmlformats.org/officeDocument/2006/math">
                    <m:r>
                      <a:rPr lang="el-GR" altLang="zh-CN" sz="2800" i="1" dirty="0" smtClean="0">
                        <a:latin typeface="Cambria Math" panose="02040503050406030204" pitchFamily="18" charset="0"/>
                      </a:rPr>
                      <m:t>𝜓</m:t>
                    </m:r>
                  </m:oMath>
                </a14:m>
                <a:r>
                  <a:rPr lang="en-US" altLang="zh-CN" sz="2800" dirty="0"/>
                  <a:t>  chance that own community learns of guilt</a:t>
                </a:r>
              </a:p>
              <a:p>
                <a:pPr lvl="0" eaLnBrk="0" hangingPunct="0">
                  <a:lnSpc>
                    <a:spcPct val="80000"/>
                  </a:lnSpc>
                  <a:spcBef>
                    <a:spcPct val="20000"/>
                  </a:spcBef>
                  <a:defRPr/>
                </a:pPr>
                <a:endParaRPr lang="en-US" sz="2000" dirty="0">
                  <a:cs typeface="Arial" charset="0"/>
                </a:endParaRPr>
              </a:p>
              <a:p>
                <a:pPr lvl="0" eaLnBrk="0" hangingPunct="0">
                  <a:lnSpc>
                    <a:spcPct val="120000"/>
                  </a:lnSpc>
                  <a:spcBef>
                    <a:spcPct val="20000"/>
                  </a:spcBef>
                  <a:defRPr/>
                </a:pPr>
                <a:r>
                  <a:rPr lang="en-US" sz="3200" dirty="0">
                    <a:cs typeface="Arial" charset="0"/>
                  </a:rPr>
                  <a:t>Community: future/reputation matters -- </a:t>
                </a:r>
                <a:r>
                  <a:rPr lang="en-US" sz="3200" dirty="0">
                    <a:solidFill>
                      <a:srgbClr val="FF0000"/>
                    </a:solidFill>
                    <a:cs typeface="Arial" charset="0"/>
                  </a:rPr>
                  <a:t>carrots</a:t>
                </a:r>
              </a:p>
              <a:p>
                <a:pPr marL="457200" lvl="0" indent="-457200" eaLnBrk="0" hangingPunct="0">
                  <a:spcBef>
                    <a:spcPct val="20000"/>
                  </a:spcBef>
                  <a:buFont typeface="Arial" panose="020B0604020202020204" pitchFamily="34" charset="0"/>
                  <a:buChar char="•"/>
                  <a:defRPr/>
                </a:pPr>
                <a14:m>
                  <m:oMath xmlns:m="http://schemas.openxmlformats.org/officeDocument/2006/math">
                    <m:r>
                      <a:rPr lang="en-US" altLang="zh-CN" sz="2800" b="0" i="1" smtClean="0">
                        <a:solidFill>
                          <a:prstClr val="black"/>
                        </a:solidFill>
                        <a:latin typeface="Cambria Math" panose="02040503050406030204" pitchFamily="18" charset="0"/>
                      </a:rPr>
                      <m:t>𝑉</m:t>
                    </m:r>
                  </m:oMath>
                </a14:m>
                <a:r>
                  <a:rPr lang="en-US" altLang="zh-CN" sz="2800" i="1" dirty="0">
                    <a:solidFill>
                      <a:prstClr val="black"/>
                    </a:solidFill>
                  </a:rPr>
                  <a:t>  </a:t>
                </a:r>
                <a:r>
                  <a:rPr lang="en-US" altLang="zh-CN" sz="2800" dirty="0">
                    <a:solidFill>
                      <a:prstClr val="black"/>
                    </a:solidFill>
                  </a:rPr>
                  <a:t>value/benefit in community; from future interactions</a:t>
                </a:r>
              </a:p>
              <a:p>
                <a:pPr marL="457200" lvl="0" indent="-457200" eaLnBrk="0" hangingPunct="0">
                  <a:spcBef>
                    <a:spcPct val="20000"/>
                  </a:spcBef>
                  <a:buFont typeface="Arial" panose="020B0604020202020204" pitchFamily="34" charset="0"/>
                  <a:buChar char="•"/>
                  <a:defRPr/>
                </a:pPr>
                <a:r>
                  <a:rPr lang="en-US" altLang="zh-CN" sz="2800" dirty="0">
                    <a:solidFill>
                      <a:prstClr val="black"/>
                    </a:solidFill>
                  </a:rPr>
                  <a:t>deviations lead to ostracism (losing the value, V)</a:t>
                </a:r>
              </a:p>
              <a:p>
                <a:pPr lvl="0" eaLnBrk="0" hangingPunct="0">
                  <a:spcBef>
                    <a:spcPct val="20000"/>
                  </a:spcBef>
                  <a:defRPr/>
                </a:pPr>
                <a:endParaRPr lang="en-US" altLang="zh-CN" sz="2000" dirty="0">
                  <a:solidFill>
                    <a:prstClr val="black"/>
                  </a:solidFill>
                  <a:cs typeface="Arial" charset="0"/>
                </a:endParaRPr>
              </a:p>
            </p:txBody>
          </p:sp>
        </mc:Choice>
        <mc:Fallback xmlns="">
          <p:sp>
            <p:nvSpPr>
              <p:cNvPr id="5" name="Rectangle 2"/>
              <p:cNvSpPr txBox="1">
                <a:spLocks noRot="1" noChangeAspect="1" noMove="1" noResize="1" noEditPoints="1" noAdjustHandles="1" noChangeArrowheads="1" noChangeShapeType="1" noTextEdit="1"/>
              </p:cNvSpPr>
              <p:nvPr/>
            </p:nvSpPr>
            <p:spPr bwMode="auto">
              <a:xfrm>
                <a:off x="139509" y="1492984"/>
                <a:ext cx="8693405" cy="5041400"/>
              </a:xfrm>
              <a:prstGeom prst="rect">
                <a:avLst/>
              </a:prstGeom>
              <a:blipFill>
                <a:blip r:embed="rId4"/>
                <a:stretch>
                  <a:fillRect l="-1752" t="-251" r="-1314" b="-754"/>
                </a:stretch>
              </a:blipFill>
              <a:ln w="9525">
                <a:noFill/>
                <a:miter lim="800000"/>
                <a:headEnd/>
                <a:tailEnd/>
              </a:ln>
            </p:spPr>
            <p:txBody>
              <a:bodyPr/>
              <a:lstStyle/>
              <a:p>
                <a:r>
                  <a:rPr lang="zh-CN" altLang="en-US">
                    <a:noFill/>
                  </a:rPr>
                  <a:t> </a:t>
                </a:r>
              </a:p>
            </p:txBody>
          </p:sp>
        </mc:Fallback>
      </mc:AlternateContent>
    </p:spTree>
    <p:extLst>
      <p:ext uri="{BB962C8B-B14F-4D97-AF65-F5344CB8AC3E}">
        <p14:creationId xmlns:p14="http://schemas.microsoft.com/office/powerpoint/2010/main" val="11341358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8947" name="Picture 5" descr="euler-tour2"/>
          <p:cNvPicPr>
            <a:picLocks noChangeAspect="1" noChangeArrowheads="1"/>
          </p:cNvPicPr>
          <p:nvPr/>
        </p:nvPicPr>
        <p:blipFill>
          <a:blip r:embed="rId3" cstate="print"/>
          <a:srcRect/>
          <a:stretch>
            <a:fillRect/>
          </a:stretch>
        </p:blipFill>
        <p:spPr bwMode="auto">
          <a:xfrm>
            <a:off x="7518400" y="0"/>
            <a:ext cx="1600200" cy="1371600"/>
          </a:xfrm>
          <a:prstGeom prst="rect">
            <a:avLst/>
          </a:prstGeom>
          <a:noFill/>
          <a:ln w="9525">
            <a:noFill/>
            <a:miter lim="800000"/>
            <a:headEnd/>
            <a:tailEnd/>
          </a:ln>
        </p:spPr>
      </p:pic>
      <p:sp>
        <p:nvSpPr>
          <p:cNvPr id="978948" name="Rectangle 2"/>
          <p:cNvSpPr>
            <a:spLocks noGrp="1" noChangeArrowheads="1"/>
          </p:cNvSpPr>
          <p:nvPr>
            <p:ph type="title"/>
          </p:nvPr>
        </p:nvSpPr>
        <p:spPr>
          <a:xfrm>
            <a:off x="609600" y="152400"/>
            <a:ext cx="6369934" cy="914400"/>
          </a:xfrm>
          <a:noFill/>
          <a:ln>
            <a:solidFill>
              <a:srgbClr val="0000FF"/>
            </a:solidFill>
          </a:ln>
        </p:spPr>
        <p:txBody>
          <a:bodyPr/>
          <a:lstStyle/>
          <a:p>
            <a:pPr algn="ctr" eaLnBrk="1" hangingPunct="1"/>
            <a:r>
              <a:rPr lang="en-US" sz="4000" b="1" dirty="0">
                <a:latin typeface="+mn-lt"/>
              </a:rPr>
              <a:t>Incentive Constraints</a:t>
            </a:r>
          </a:p>
        </p:txBody>
      </p:sp>
      <mc:AlternateContent xmlns:mc="http://schemas.openxmlformats.org/markup-compatibility/2006" xmlns:a14="http://schemas.microsoft.com/office/drawing/2010/main">
        <mc:Choice Requires="a14">
          <p:sp>
            <p:nvSpPr>
              <p:cNvPr id="5" name="Rectangle 2"/>
              <p:cNvSpPr txBox="1">
                <a:spLocks/>
              </p:cNvSpPr>
              <p:nvPr/>
            </p:nvSpPr>
            <p:spPr bwMode="auto">
              <a:xfrm>
                <a:off x="0" y="1263570"/>
                <a:ext cx="8507392"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eaLnBrk="0" hangingPunct="0">
                  <a:spcBef>
                    <a:spcPct val="20000"/>
                  </a:spcBef>
                  <a:defRPr/>
                </a:pPr>
                <a:r>
                  <a:rPr lang="en-US" sz="3200" dirty="0"/>
                  <a:t>Suppose a frac. </a:t>
                </a:r>
                <a:r>
                  <a:rPr lang="en-US" sz="3200" i="1" dirty="0"/>
                  <a:t>q </a:t>
                </a:r>
                <a:r>
                  <a:rPr lang="en-US" sz="3200" dirty="0"/>
                  <a:t>interacting in community</a:t>
                </a:r>
                <a:r>
                  <a:rPr lang="en-US" sz="3200" i="1" dirty="0"/>
                  <a:t>, </a:t>
                </a:r>
              </a:p>
              <a:p>
                <a:pPr eaLnBrk="0" hangingPunct="0">
                  <a:spcBef>
                    <a:spcPct val="20000"/>
                  </a:spcBef>
                  <a:defRPr/>
                </a:pPr>
                <a:r>
                  <a:rPr lang="en-US" sz="3200" i="1" dirty="0"/>
                  <a:t>					</a:t>
                </a:r>
                <a:r>
                  <a:rPr lang="en-US" sz="3200" dirty="0"/>
                  <a:t>1</a:t>
                </a:r>
                <a:r>
                  <a:rPr lang="en-US" sz="3200" i="1" dirty="0"/>
                  <a:t>-q </a:t>
                </a:r>
                <a:r>
                  <a:rPr lang="en-US" sz="3200" dirty="0"/>
                  <a:t>on the market</a:t>
                </a:r>
                <a:r>
                  <a:rPr lang="en-US" sz="3200" i="1" dirty="0"/>
                  <a:t>.</a:t>
                </a:r>
              </a:p>
              <a:p>
                <a:pPr marL="342900" indent="-342900" eaLnBrk="0" hangingPunct="0">
                  <a:spcBef>
                    <a:spcPct val="20000"/>
                  </a:spcBef>
                  <a:buFont typeface="Arial" pitchFamily="34" charset="0"/>
                  <a:buChar char="•"/>
                  <a:defRPr/>
                </a:pPr>
                <a:r>
                  <a:rPr lang="en-US" sz="3600" dirty="0"/>
                  <a:t>IC  community:   </a:t>
                </a:r>
                <a14:m>
                  <m:oMath xmlns:m="http://schemas.openxmlformats.org/officeDocument/2006/math">
                    <m:r>
                      <a:rPr lang="en-US" sz="3600" i="1" dirty="0" smtClean="0">
                        <a:latin typeface="Cambria Math" panose="02040503050406030204" pitchFamily="18" charset="0"/>
                      </a:rPr>
                      <m:t> </m:t>
                    </m:r>
                    <m:r>
                      <a:rPr lang="en-US" sz="3600" i="1" dirty="0" err="1">
                        <a:latin typeface="Cambria Math" panose="02040503050406030204" pitchFamily="18" charset="0"/>
                        <a:ea typeface="Cambria Math" panose="02040503050406030204" pitchFamily="18" charset="0"/>
                        <a:cs typeface="Times New Roman" panose="02020603050405020304" pitchFamily="18" charset="0"/>
                      </a:rPr>
                      <m:t>𝑡</m:t>
                    </m:r>
                    <m:r>
                      <a:rPr lang="en-US" sz="3600" i="1" baseline="-25000" dirty="0" err="1">
                        <a:latin typeface="Cambria Math" panose="02040503050406030204" pitchFamily="18" charset="0"/>
                        <a:ea typeface="Cambria Math" panose="02040503050406030204" pitchFamily="18" charset="0"/>
                        <a:cs typeface="Times New Roman" panose="02020603050405020304" pitchFamily="18" charset="0"/>
                      </a:rPr>
                      <m:t>𝑐</m:t>
                    </m:r>
                    <m:r>
                      <a:rPr lang="en-US" sz="3600" i="1" dirty="0">
                        <a:latin typeface="Cambria Math" panose="02040503050406030204" pitchFamily="18" charset="0"/>
                        <a:ea typeface="Cambria Math" panose="02040503050406030204" pitchFamily="18" charset="0"/>
                        <a:cs typeface="Times New Roman" panose="02020603050405020304" pitchFamily="18" charset="0"/>
                      </a:rPr>
                      <m:t> </m:t>
                    </m:r>
                    <m:r>
                      <a:rPr lang="en-US" sz="3600" b="0" i="1" dirty="0" smtClean="0">
                        <a:latin typeface="Cambria Math" panose="02040503050406030204" pitchFamily="18" charset="0"/>
                        <a:ea typeface="Cambria Math" panose="02040503050406030204" pitchFamily="18" charset="0"/>
                        <a:cs typeface="Times New Roman" panose="02020603050405020304" pitchFamily="18" charset="0"/>
                      </a:rPr>
                      <m:t> </m:t>
                    </m:r>
                    <m:r>
                      <a:rPr lang="en-US" sz="3600" i="1" dirty="0">
                        <a:latin typeface="Cambria Math" panose="02040503050406030204" pitchFamily="18" charset="0"/>
                        <a:ea typeface="Cambria Math" panose="02040503050406030204" pitchFamily="18" charset="0"/>
                        <a:cs typeface="Times New Roman" panose="02020603050405020304" pitchFamily="18" charset="0"/>
                      </a:rPr>
                      <m:t>≤</m:t>
                    </m:r>
                    <m:r>
                      <a:rPr lang="en-US" sz="3600" b="0" i="1" dirty="0" smtClean="0">
                        <a:latin typeface="Cambria Math" panose="02040503050406030204" pitchFamily="18" charset="0"/>
                        <a:ea typeface="Cambria Math" panose="02040503050406030204" pitchFamily="18" charset="0"/>
                        <a:cs typeface="Times New Roman" panose="02020603050405020304" pitchFamily="18" charset="0"/>
                      </a:rPr>
                      <m:t> </m:t>
                    </m:r>
                    <m:r>
                      <a:rPr lang="en-US" sz="3600" i="1" dirty="0">
                        <a:latin typeface="Cambria Math" panose="02040503050406030204" pitchFamily="18" charset="0"/>
                        <a:ea typeface="Cambria Math" panose="02040503050406030204" pitchFamily="18" charset="0"/>
                        <a:cs typeface="Times New Roman" panose="02020603050405020304" pitchFamily="18" charset="0"/>
                      </a:rPr>
                      <m:t>𝑞</m:t>
                    </m:r>
                    <m:r>
                      <a:rPr lang="en-US" sz="3600" b="0" i="1" dirty="0" smtClean="0">
                        <a:latin typeface="Cambria Math" panose="02040503050406030204" pitchFamily="18" charset="0"/>
                        <a:ea typeface="Cambria Math" panose="02040503050406030204" pitchFamily="18" charset="0"/>
                        <a:cs typeface="Times New Roman" panose="02020603050405020304" pitchFamily="18" charset="0"/>
                      </a:rPr>
                      <m:t> </m:t>
                    </m:r>
                    <m:r>
                      <a:rPr lang="en-US" sz="3600" i="1" dirty="0">
                        <a:latin typeface="Cambria Math" panose="02040503050406030204" pitchFamily="18" charset="0"/>
                        <a:ea typeface="Cambria Math" panose="02040503050406030204" pitchFamily="18" charset="0"/>
                        <a:cs typeface="Times New Roman" panose="02020603050405020304" pitchFamily="18" charset="0"/>
                      </a:rPr>
                      <m:t>𝑉</m:t>
                    </m:r>
                  </m:oMath>
                </a14:m>
                <a:endParaRPr lang="en-US" sz="3600" dirty="0">
                  <a:latin typeface="Cambria Math" panose="02040503050406030204" pitchFamily="18" charset="0"/>
                  <a:ea typeface="Cambria Math" panose="02040503050406030204" pitchFamily="18" charset="0"/>
                  <a:cs typeface="Times New Roman" panose="02020603050405020304" pitchFamily="18" charset="0"/>
                </a:endParaRPr>
              </a:p>
              <a:p>
                <a:pPr eaLnBrk="0" hangingPunct="0">
                  <a:spcBef>
                    <a:spcPct val="20000"/>
                  </a:spcBef>
                  <a:defRPr/>
                </a:pPr>
                <a:endParaRPr lang="en-US" sz="3600" dirty="0"/>
              </a:p>
              <a:p>
                <a:pPr eaLnBrk="0" hangingPunct="0">
                  <a:spcBef>
                    <a:spcPct val="20000"/>
                  </a:spcBef>
                  <a:defRPr/>
                </a:pPr>
                <a:r>
                  <a:rPr lang="en-US" sz="3000" dirty="0"/>
                  <a:t>                            </a:t>
                </a:r>
                <a:endParaRPr lang="en-US" sz="3000" dirty="0">
                  <a:cs typeface="Arial" charset="0"/>
                </a:endParaRPr>
              </a:p>
              <a:p>
                <a:pPr marL="342900" indent="-342900" eaLnBrk="0" hangingPunct="0">
                  <a:spcBef>
                    <a:spcPct val="20000"/>
                  </a:spcBef>
                  <a:buFont typeface="Arial" pitchFamily="34" charset="0"/>
                  <a:buChar char="•"/>
                  <a:defRPr/>
                </a:pPr>
                <a:r>
                  <a:rPr lang="en-US" sz="3600" dirty="0">
                    <a:cs typeface="Arial" charset="0"/>
                  </a:rPr>
                  <a:t>IC  market:         </a:t>
                </a:r>
                <a14:m>
                  <m:oMath xmlns:m="http://schemas.openxmlformats.org/officeDocument/2006/math">
                    <m:r>
                      <a:rPr lang="en-US" sz="3600" i="1" dirty="0" smtClean="0">
                        <a:latin typeface="Cambria Math" panose="02040503050406030204" pitchFamily="18" charset="0"/>
                        <a:ea typeface="Cambria Math" panose="02040503050406030204" pitchFamily="18" charset="0"/>
                        <a:cs typeface="Arial" charset="0"/>
                      </a:rPr>
                      <m:t> </m:t>
                    </m:r>
                    <m:r>
                      <a:rPr lang="en-US" sz="3600" i="1" dirty="0">
                        <a:latin typeface="Cambria Math" panose="02040503050406030204" pitchFamily="18" charset="0"/>
                        <a:ea typeface="Cambria Math" panose="02040503050406030204" pitchFamily="18" charset="0"/>
                      </a:rPr>
                      <m:t>𝑡</m:t>
                    </m:r>
                    <m:r>
                      <a:rPr lang="en-US" sz="3600" i="1" baseline="-25000" dirty="0">
                        <a:latin typeface="Cambria Math" panose="02040503050406030204" pitchFamily="18" charset="0"/>
                        <a:ea typeface="Cambria Math" panose="02040503050406030204" pitchFamily="18" charset="0"/>
                      </a:rPr>
                      <m:t>𝑚</m:t>
                    </m:r>
                    <m:r>
                      <a:rPr lang="en-US" sz="3600" i="1" dirty="0">
                        <a:latin typeface="Cambria Math" panose="02040503050406030204" pitchFamily="18" charset="0"/>
                        <a:ea typeface="Cambria Math" panose="02040503050406030204" pitchFamily="18" charset="0"/>
                      </a:rPr>
                      <m:t> </m:t>
                    </m:r>
                    <m:r>
                      <a:rPr lang="en-US" sz="3600" i="1" dirty="0" smtClean="0">
                        <a:latin typeface="Cambria Math" panose="02040503050406030204" pitchFamily="18" charset="0"/>
                        <a:ea typeface="Cambria Math" panose="02040503050406030204" pitchFamily="18" charset="0"/>
                      </a:rPr>
                      <m:t>≤</m:t>
                    </m:r>
                    <m:r>
                      <a:rPr lang="en-US" sz="3600" b="0" i="1" dirty="0" smtClean="0">
                        <a:latin typeface="Cambria Math" panose="02040503050406030204" pitchFamily="18" charset="0"/>
                        <a:ea typeface="Cambria Math" panose="02040503050406030204" pitchFamily="18" charset="0"/>
                      </a:rPr>
                      <m:t>𝜙</m:t>
                    </m:r>
                    <m:r>
                      <a:rPr lang="en-US" sz="3600" i="1" dirty="0">
                        <a:latin typeface="Cambria Math" panose="02040503050406030204" pitchFamily="18" charset="0"/>
                        <a:ea typeface="Cambria Math" panose="02040503050406030204" pitchFamily="18" charset="0"/>
                      </a:rPr>
                      <m:t>( </m:t>
                    </m:r>
                    <m:r>
                      <a:rPr lang="en-US" sz="3600" i="1" dirty="0">
                        <a:latin typeface="Cambria Math" panose="02040503050406030204" pitchFamily="18" charset="0"/>
                        <a:ea typeface="Cambria Math" panose="02040503050406030204" pitchFamily="18" charset="0"/>
                      </a:rPr>
                      <m:t>𝑓</m:t>
                    </m:r>
                    <m:r>
                      <a:rPr lang="en-US" sz="3600" i="1" dirty="0">
                        <a:latin typeface="Cambria Math" panose="02040503050406030204" pitchFamily="18" charset="0"/>
                        <a:ea typeface="Cambria Math" panose="02040503050406030204" pitchFamily="18" charset="0"/>
                      </a:rPr>
                      <m:t> + </m:t>
                    </m:r>
                    <m:r>
                      <a:rPr lang="el-GR" sz="3600" i="1" dirty="0">
                        <a:latin typeface="Cambria Math" panose="02040503050406030204" pitchFamily="18" charset="0"/>
                        <a:ea typeface="Cambria Math" panose="02040503050406030204" pitchFamily="18" charset="0"/>
                      </a:rPr>
                      <m:t>𝜓</m:t>
                    </m:r>
                    <m:r>
                      <a:rPr lang="en-US" sz="3600" i="1" dirty="0" err="1">
                        <a:latin typeface="Cambria Math" panose="02040503050406030204" pitchFamily="18" charset="0"/>
                        <a:ea typeface="Cambria Math" panose="02040503050406030204" pitchFamily="18" charset="0"/>
                      </a:rPr>
                      <m:t>𝑞𝑉</m:t>
                    </m:r>
                    <m:r>
                      <a:rPr lang="en-US" sz="3600" i="1" dirty="0">
                        <a:latin typeface="Cambria Math" panose="02040503050406030204" pitchFamily="18" charset="0"/>
                        <a:ea typeface="Cambria Math" panose="02040503050406030204" pitchFamily="18" charset="0"/>
                      </a:rPr>
                      <m:t>)</m:t>
                    </m:r>
                  </m:oMath>
                </a14:m>
                <a:endParaRPr lang="en-US" sz="3600" i="1" dirty="0">
                  <a:latin typeface="Cambria Math" panose="02040503050406030204" pitchFamily="18" charset="0"/>
                  <a:ea typeface="Cambria Math" panose="02040503050406030204" pitchFamily="18"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marL="342900" lvl="0" indent="-342900" eaLnBrk="0" hangingPunct="0">
                  <a:spcBef>
                    <a:spcPct val="20000"/>
                  </a:spcBef>
                  <a:buFont typeface="Arial" pitchFamily="34" charset="0"/>
                  <a:buChar char="•"/>
                  <a:defRPr/>
                </a:pPr>
                <a:endParaRPr lang="en-US" sz="3200" dirty="0">
                  <a:latin typeface="+mn-lt"/>
                  <a:cs typeface="Arial" charset="0"/>
                </a:endParaRPr>
              </a:p>
              <a:p>
                <a:pPr eaLnBrk="0" hangingPunct="0">
                  <a:spcBef>
                    <a:spcPct val="20000"/>
                  </a:spcBef>
                  <a:defRPr/>
                </a:pPr>
                <a:r>
                  <a:rPr lang="en-US" sz="3200" dirty="0">
                    <a:latin typeface="+mn-lt"/>
                    <a:cs typeface="Arial" charset="0"/>
                  </a:rPr>
                  <a:t> </a:t>
                </a:r>
              </a:p>
              <a:p>
                <a:pPr eaLnBrk="0" hangingPunct="0">
                  <a:spcBef>
                    <a:spcPct val="20000"/>
                  </a:spcBef>
                  <a:defRPr/>
                </a:pPr>
                <a:r>
                  <a:rPr lang="en-US" sz="3200" dirty="0">
                    <a:cs typeface="Arial" charset="0"/>
                  </a:rPr>
                  <a:t>    </a:t>
                </a:r>
                <a:endParaRPr lang="en-US" sz="3200" dirty="0">
                  <a:latin typeface="+mn-lt"/>
                  <a:cs typeface="Arial" charset="0"/>
                </a:endParaRPr>
              </a:p>
              <a:p>
                <a:pPr eaLnBrk="0" hangingPunct="0">
                  <a:spcBef>
                    <a:spcPct val="20000"/>
                  </a:spcBef>
                  <a:defRPr/>
                </a:pPr>
                <a:endParaRPr lang="en-US" sz="3200" dirty="0">
                  <a:latin typeface="+mn-lt"/>
                  <a:cs typeface="Arial" charset="0"/>
                </a:endParaRPr>
              </a:p>
            </p:txBody>
          </p:sp>
        </mc:Choice>
        <mc:Fallback xmlns="">
          <p:sp>
            <p:nvSpPr>
              <p:cNvPr id="5" name="Rectangle 2"/>
              <p:cNvSpPr txBox="1">
                <a:spLocks noRot="1" noChangeAspect="1" noMove="1" noResize="1" noEditPoints="1" noAdjustHandles="1" noChangeArrowheads="1" noChangeShapeType="1" noTextEdit="1"/>
              </p:cNvSpPr>
              <p:nvPr/>
            </p:nvSpPr>
            <p:spPr bwMode="auto">
              <a:xfrm>
                <a:off x="0" y="1263570"/>
                <a:ext cx="8507392" cy="5181600"/>
              </a:xfrm>
              <a:prstGeom prst="rect">
                <a:avLst/>
              </a:prstGeom>
              <a:blipFill>
                <a:blip r:embed="rId4"/>
                <a:stretch>
                  <a:fillRect l="-1937" t="-1467"/>
                </a:stretch>
              </a:blipFill>
              <a:ln w="9525">
                <a:noFill/>
                <a:miter lim="800000"/>
                <a:headEnd/>
                <a:tailEnd/>
              </a:ln>
            </p:spPr>
            <p:txBody>
              <a:bodyPr/>
              <a:lstStyle/>
              <a:p>
                <a:r>
                  <a:rPr lang="zh-CN" altLang="en-US">
                    <a:noFill/>
                  </a:rPr>
                  <a:t> </a:t>
                </a:r>
              </a:p>
            </p:txBody>
          </p:sp>
        </mc:Fallback>
      </mc:AlternateContent>
      <p:sp>
        <p:nvSpPr>
          <p:cNvPr id="6" name="Left Brace 5"/>
          <p:cNvSpPr/>
          <p:nvPr/>
        </p:nvSpPr>
        <p:spPr>
          <a:xfrm rot="16200000">
            <a:off x="5040125" y="2746959"/>
            <a:ext cx="232910" cy="678977"/>
          </a:xfrm>
          <a:prstGeom prst="leftBrace">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Left Brace 6"/>
          <p:cNvSpPr/>
          <p:nvPr/>
        </p:nvSpPr>
        <p:spPr>
          <a:xfrm rot="16200000">
            <a:off x="3620109" y="2747168"/>
            <a:ext cx="232910" cy="678977"/>
          </a:xfrm>
          <a:prstGeom prst="leftBrace">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Left Brace 7"/>
          <p:cNvSpPr/>
          <p:nvPr/>
        </p:nvSpPr>
        <p:spPr>
          <a:xfrm rot="16200000">
            <a:off x="3577712" y="4756459"/>
            <a:ext cx="232910" cy="678977"/>
          </a:xfrm>
          <a:prstGeom prst="leftBrace">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Left Brace 9"/>
          <p:cNvSpPr/>
          <p:nvPr/>
        </p:nvSpPr>
        <p:spPr>
          <a:xfrm rot="16200000">
            <a:off x="6566067" y="4632384"/>
            <a:ext cx="232910" cy="927126"/>
          </a:xfrm>
          <a:prstGeom prst="leftBrace">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Left Brace 10"/>
          <p:cNvSpPr/>
          <p:nvPr/>
        </p:nvSpPr>
        <p:spPr>
          <a:xfrm rot="16200000">
            <a:off x="5093438" y="4660750"/>
            <a:ext cx="232910" cy="870393"/>
          </a:xfrm>
          <a:prstGeom prst="leftBrace">
            <a:avLst/>
          </a:prstGeom>
          <a:ln w="2222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TextBox 1"/>
          <p:cNvSpPr txBox="1"/>
          <p:nvPr/>
        </p:nvSpPr>
        <p:spPr>
          <a:xfrm>
            <a:off x="2739061" y="3295780"/>
            <a:ext cx="1870120" cy="830997"/>
          </a:xfrm>
          <a:prstGeom prst="rect">
            <a:avLst/>
          </a:prstGeom>
          <a:noFill/>
        </p:spPr>
        <p:txBody>
          <a:bodyPr wrap="square" rtlCol="0">
            <a:spAutoFit/>
          </a:bodyPr>
          <a:lstStyle/>
          <a:p>
            <a:r>
              <a:rPr lang="en-US" sz="2400" dirty="0"/>
              <a:t>cost of doing </a:t>
            </a:r>
          </a:p>
          <a:p>
            <a:r>
              <a:rPr lang="en-US" sz="2400" dirty="0"/>
              <a:t>com task</a:t>
            </a:r>
          </a:p>
        </p:txBody>
      </p:sp>
      <p:sp>
        <p:nvSpPr>
          <p:cNvPr id="12" name="TextBox 11"/>
          <p:cNvSpPr txBox="1"/>
          <p:nvPr/>
        </p:nvSpPr>
        <p:spPr>
          <a:xfrm>
            <a:off x="4752426" y="3295779"/>
            <a:ext cx="2532755" cy="830997"/>
          </a:xfrm>
          <a:prstGeom prst="rect">
            <a:avLst/>
          </a:prstGeom>
          <a:noFill/>
        </p:spPr>
        <p:txBody>
          <a:bodyPr wrap="square" rtlCol="0">
            <a:spAutoFit/>
          </a:bodyPr>
          <a:lstStyle/>
          <a:p>
            <a:r>
              <a:rPr lang="en-US" sz="2400" dirty="0"/>
              <a:t>value of future com interactions</a:t>
            </a:r>
          </a:p>
        </p:txBody>
      </p:sp>
      <p:sp>
        <p:nvSpPr>
          <p:cNvPr id="13" name="TextBox 12"/>
          <p:cNvSpPr txBox="1"/>
          <p:nvPr/>
        </p:nvSpPr>
        <p:spPr>
          <a:xfrm>
            <a:off x="2676001" y="5409173"/>
            <a:ext cx="1870120" cy="830997"/>
          </a:xfrm>
          <a:prstGeom prst="rect">
            <a:avLst/>
          </a:prstGeom>
          <a:noFill/>
        </p:spPr>
        <p:txBody>
          <a:bodyPr wrap="square" rtlCol="0">
            <a:spAutoFit/>
          </a:bodyPr>
          <a:lstStyle/>
          <a:p>
            <a:r>
              <a:rPr lang="en-US" sz="2400" dirty="0"/>
              <a:t>cost of doing </a:t>
            </a:r>
          </a:p>
          <a:p>
            <a:r>
              <a:rPr lang="en-US" sz="2400" dirty="0"/>
              <a:t>task</a:t>
            </a:r>
          </a:p>
        </p:txBody>
      </p:sp>
      <p:sp>
        <p:nvSpPr>
          <p:cNvPr id="14" name="TextBox 13"/>
          <p:cNvSpPr txBox="1"/>
          <p:nvPr/>
        </p:nvSpPr>
        <p:spPr>
          <a:xfrm>
            <a:off x="6362891" y="5409172"/>
            <a:ext cx="2532755" cy="1200329"/>
          </a:xfrm>
          <a:prstGeom prst="rect">
            <a:avLst/>
          </a:prstGeom>
          <a:noFill/>
        </p:spPr>
        <p:txBody>
          <a:bodyPr wrap="square" rtlCol="0">
            <a:spAutoFit/>
          </a:bodyPr>
          <a:lstStyle/>
          <a:p>
            <a:r>
              <a:rPr lang="en-US" sz="2400" dirty="0"/>
              <a:t>value of future com interactions</a:t>
            </a:r>
          </a:p>
          <a:p>
            <a:r>
              <a:rPr lang="en-US" sz="2400" dirty="0"/>
              <a:t>if seen/ostracized</a:t>
            </a:r>
          </a:p>
        </p:txBody>
      </p:sp>
      <p:sp>
        <p:nvSpPr>
          <p:cNvPr id="15" name="TextBox 14"/>
          <p:cNvSpPr txBox="1"/>
          <p:nvPr/>
        </p:nvSpPr>
        <p:spPr>
          <a:xfrm>
            <a:off x="4754032" y="5409171"/>
            <a:ext cx="1220606" cy="830997"/>
          </a:xfrm>
          <a:prstGeom prst="rect">
            <a:avLst/>
          </a:prstGeom>
          <a:noFill/>
        </p:spPr>
        <p:txBody>
          <a:bodyPr wrap="square" rtlCol="0">
            <a:spAutoFit/>
          </a:bodyPr>
          <a:lstStyle/>
          <a:p>
            <a:r>
              <a:rPr lang="en-US" sz="2400" dirty="0"/>
              <a:t>fine if</a:t>
            </a:r>
          </a:p>
          <a:p>
            <a:r>
              <a:rPr lang="en-US" sz="2400" dirty="0"/>
              <a:t>caught</a:t>
            </a:r>
          </a:p>
        </p:txBody>
      </p:sp>
    </p:spTree>
    <p:extLst>
      <p:ext uri="{BB962C8B-B14F-4D97-AF65-F5344CB8AC3E}">
        <p14:creationId xmlns:p14="http://schemas.microsoft.com/office/powerpoint/2010/main" val="19836874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1080</TotalTime>
  <Words>1011</Words>
  <Application>Microsoft Macintosh PowerPoint</Application>
  <PresentationFormat>全屏显示(4:3)</PresentationFormat>
  <Paragraphs>289</Paragraphs>
  <Slides>29</Slides>
  <Notes>29</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29</vt:i4>
      </vt:variant>
    </vt:vector>
  </HeadingPairs>
  <TitlesOfParts>
    <vt:vector size="34" baseType="lpstr">
      <vt:lpstr>Times</vt:lpstr>
      <vt:lpstr>Arial</vt:lpstr>
      <vt:lpstr>Calibri</vt:lpstr>
      <vt:lpstr>Cambria Math</vt:lpstr>
      <vt:lpstr>Office Theme</vt:lpstr>
      <vt:lpstr>Interaction of Informal Relationships with Institutions</vt:lpstr>
      <vt:lpstr>PowerPoint 演示文稿</vt:lpstr>
      <vt:lpstr>PowerPoint 演示文稿</vt:lpstr>
      <vt:lpstr>PowerPoint 演示文稿</vt:lpstr>
      <vt:lpstr>PowerPoint 演示文稿</vt:lpstr>
      <vt:lpstr>Market vs Communities</vt:lpstr>
      <vt:lpstr>Complements</vt:lpstr>
      <vt:lpstr>Carrots and Sticks</vt:lpstr>
      <vt:lpstr>Incentive Constraints</vt:lpstr>
      <vt:lpstr>PowerPoint 演示文稿</vt:lpstr>
      <vt:lpstr>PowerPoint 演示文稿</vt:lpstr>
      <vt:lpstr>PowerPoint 演示文稿</vt:lpstr>
      <vt:lpstr>PowerPoint 演示文稿</vt:lpstr>
      <vt:lpstr>Welfare</vt:lpstr>
      <vt:lpstr>PowerPoint 演示文稿</vt:lpstr>
      <vt:lpstr>PowerPoint 演示文稿</vt:lpstr>
      <vt:lpstr>Development</vt:lpstr>
      <vt:lpstr>PowerPoint 演示文稿</vt:lpstr>
      <vt:lpstr>PowerPoint 演示文稿</vt:lpstr>
      <vt:lpstr>PowerPoint 演示文稿</vt:lpstr>
      <vt:lpstr>PowerPoint 演示文稿</vt:lpstr>
      <vt:lpstr>PowerPoint 演示文稿</vt:lpstr>
      <vt:lpstr>Complementarity</vt:lpstr>
      <vt:lpstr>PowerPoint 演示文稿</vt:lpstr>
      <vt:lpstr>PowerPoint 演示文稿</vt:lpstr>
      <vt:lpstr>PowerPoint 演示文稿</vt:lpstr>
      <vt:lpstr>PowerPoint 演示文稿</vt:lpstr>
      <vt:lpstr>Key Findings</vt:lpstr>
      <vt:lpstr>Implications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YQ X</dc:creator>
  <cp:keywords/>
  <dc:description/>
  <cp:lastModifiedBy>Yiqing Xing</cp:lastModifiedBy>
  <cp:revision>42</cp:revision>
  <cp:lastPrinted>2020-05-16T15:51:01Z</cp:lastPrinted>
  <dcterms:created xsi:type="dcterms:W3CDTF">2018-12-19T00:05:08Z</dcterms:created>
  <dcterms:modified xsi:type="dcterms:W3CDTF">2023-12-06T13:46:22Z</dcterms:modified>
  <cp:category/>
</cp:coreProperties>
</file>