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42" r:id="rId3"/>
    <p:sldId id="443" r:id="rId4"/>
    <p:sldId id="444" r:id="rId5"/>
    <p:sldId id="445" r:id="rId6"/>
    <p:sldId id="490" r:id="rId7"/>
    <p:sldId id="319" r:id="rId8"/>
    <p:sldId id="448" r:id="rId9"/>
    <p:sldId id="320" r:id="rId10"/>
    <p:sldId id="321" r:id="rId11"/>
    <p:sldId id="259" r:id="rId12"/>
    <p:sldId id="323" r:id="rId13"/>
    <p:sldId id="324" r:id="rId14"/>
    <p:sldId id="451" r:id="rId15"/>
    <p:sldId id="452" r:id="rId16"/>
    <p:sldId id="394" r:id="rId17"/>
    <p:sldId id="392" r:id="rId18"/>
    <p:sldId id="449" r:id="rId19"/>
    <p:sldId id="453" r:id="rId20"/>
    <p:sldId id="454" r:id="rId21"/>
    <p:sldId id="455" r:id="rId22"/>
    <p:sldId id="457" r:id="rId23"/>
    <p:sldId id="458" r:id="rId24"/>
    <p:sldId id="459" r:id="rId25"/>
    <p:sldId id="450" r:id="rId26"/>
    <p:sldId id="460" r:id="rId27"/>
    <p:sldId id="493" r:id="rId28"/>
    <p:sldId id="461" r:id="rId29"/>
    <p:sldId id="462" r:id="rId30"/>
    <p:sldId id="463" r:id="rId31"/>
    <p:sldId id="317" r:id="rId32"/>
    <p:sldId id="464" r:id="rId33"/>
    <p:sldId id="465" r:id="rId34"/>
    <p:sldId id="466" r:id="rId35"/>
    <p:sldId id="471" r:id="rId36"/>
    <p:sldId id="467" r:id="rId37"/>
    <p:sldId id="338" r:id="rId38"/>
    <p:sldId id="470" r:id="rId39"/>
    <p:sldId id="473" r:id="rId40"/>
    <p:sldId id="469" r:id="rId41"/>
    <p:sldId id="474" r:id="rId42"/>
    <p:sldId id="436" r:id="rId43"/>
    <p:sldId id="475" r:id="rId44"/>
    <p:sldId id="472" r:id="rId45"/>
    <p:sldId id="476" r:id="rId46"/>
    <p:sldId id="477" r:id="rId47"/>
    <p:sldId id="478" r:id="rId48"/>
    <p:sldId id="479" r:id="rId49"/>
    <p:sldId id="480" r:id="rId50"/>
    <p:sldId id="481" r:id="rId51"/>
    <p:sldId id="482" r:id="rId52"/>
    <p:sldId id="483" r:id="rId53"/>
    <p:sldId id="484" r:id="rId54"/>
    <p:sldId id="485" r:id="rId55"/>
    <p:sldId id="486" r:id="rId56"/>
    <p:sldId id="487" r:id="rId57"/>
    <p:sldId id="379" r:id="rId58"/>
    <p:sldId id="380" r:id="rId59"/>
    <p:sldId id="381" r:id="rId60"/>
    <p:sldId id="382" r:id="rId61"/>
    <p:sldId id="383" r:id="rId62"/>
    <p:sldId id="384" r:id="rId63"/>
    <p:sldId id="385" r:id="rId64"/>
    <p:sldId id="386" r:id="rId65"/>
    <p:sldId id="491" r:id="rId66"/>
    <p:sldId id="492" r:id="rId67"/>
    <p:sldId id="366"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uela Collis" initials="MC" lastIdx="14" clrIdx="0">
    <p:extLst>
      <p:ext uri="{19B8F6BF-5375-455C-9EA6-DF929625EA0E}">
        <p15:presenceInfo xmlns:p15="http://schemas.microsoft.com/office/powerpoint/2012/main" userId="5cd3872a90cb9da2" providerId="Windows Live"/>
      </p:ext>
    </p:extLst>
  </p:cmAuthor>
  <p:cmAuthor id="2" name="Katherine Coffman" initials="KC" lastIdx="1" clrIdx="1">
    <p:extLst>
      <p:ext uri="{19B8F6BF-5375-455C-9EA6-DF929625EA0E}">
        <p15:presenceInfo xmlns:p15="http://schemas.microsoft.com/office/powerpoint/2012/main" userId="Katherine Coff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F2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15" autoAdjust="0"/>
    <p:restoredTop sz="94660"/>
  </p:normalViewPr>
  <p:slideViewPr>
    <p:cSldViewPr snapToGrid="0">
      <p:cViewPr varScale="1">
        <p:scale>
          <a:sx n="127" d="100"/>
          <a:sy n="127" d="100"/>
        </p:scale>
        <p:origin x="1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coffman\Dropbox\Belief%20Updating\Presentations\Gender%20types%20figur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coffman\Dropbox\Belief%20Updating\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coffman\Dropbox\Belief%20Updating\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coffman\Dropbox\Belief%20Updating\Figur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coffman\Dropbox\Belief%20Updating\FiguresUpdated11.8.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I'!$B$1</c:f>
              <c:strCache>
                <c:ptCount val="1"/>
                <c:pt idx="0">
                  <c:v>Male Advantage in Average Performance</c:v>
                </c:pt>
              </c:strCache>
            </c:strRef>
          </c:tx>
          <c:spPr>
            <a:solidFill>
              <a:schemeClr val="accent1"/>
            </a:solidFill>
            <a:ln>
              <a:noFill/>
            </a:ln>
            <a:effectLst/>
          </c:spPr>
          <c:invertIfNegative val="0"/>
          <c:cat>
            <c:strRef>
              <c:f>'Figure I'!$A$2:$A$9</c:f>
              <c:strCache>
                <c:ptCount val="8"/>
                <c:pt idx="0">
                  <c:v>Kardashians</c:v>
                </c:pt>
                <c:pt idx="1">
                  <c:v>Disney Movies</c:v>
                </c:pt>
                <c:pt idx="2">
                  <c:v>Art</c:v>
                </c:pt>
                <c:pt idx="3">
                  <c:v>Verbal Skills</c:v>
                </c:pt>
                <c:pt idx="4">
                  <c:v>Business</c:v>
                </c:pt>
                <c:pt idx="5">
                  <c:v>Videogames</c:v>
                </c:pt>
                <c:pt idx="6">
                  <c:v>Sports</c:v>
                </c:pt>
                <c:pt idx="7">
                  <c:v>Cars</c:v>
                </c:pt>
              </c:strCache>
            </c:strRef>
          </c:cat>
          <c:val>
            <c:numRef>
              <c:f>'Figure I'!$B$2:$B$9</c:f>
            </c:numRef>
          </c:val>
          <c:extLst>
            <c:ext xmlns:c16="http://schemas.microsoft.com/office/drawing/2014/chart" uri="{C3380CC4-5D6E-409C-BE32-E72D297353CC}">
              <c16:uniqueId val="{00000002-4A55-40F3-A12D-A5E632AB6C56}"/>
            </c:ext>
          </c:extLst>
        </c:ser>
        <c:dLbls>
          <c:showLegendKey val="0"/>
          <c:showVal val="0"/>
          <c:showCatName val="0"/>
          <c:showSerName val="0"/>
          <c:showPercent val="0"/>
          <c:showBubbleSize val="0"/>
        </c:dLbls>
        <c:gapWidth val="219"/>
        <c:overlap val="-27"/>
        <c:axId val="500525576"/>
        <c:axId val="500524592"/>
      </c:barChart>
      <c:barChart>
        <c:barDir val="col"/>
        <c:grouping val="clustered"/>
        <c:varyColors val="0"/>
        <c:ser>
          <c:idx val="2"/>
          <c:order val="2"/>
          <c:tx>
            <c:strRef>
              <c:f>'Figure I'!$D$1</c:f>
              <c:strCache>
                <c:ptCount val="1"/>
                <c:pt idx="0">
                  <c:v>Male Avg. Score</c:v>
                </c:pt>
              </c:strCache>
            </c:strRef>
          </c:tx>
          <c:spPr>
            <a:solidFill>
              <a:schemeClr val="accent1">
                <a:lumMod val="75000"/>
              </a:schemeClr>
            </a:solidFill>
            <a:ln>
              <a:noFill/>
            </a:ln>
            <a:effectLst/>
          </c:spPr>
          <c:invertIfNegative val="0"/>
          <c:errBars>
            <c:errBarType val="both"/>
            <c:errValType val="cust"/>
            <c:noEndCap val="0"/>
            <c:plus>
              <c:numRef>
                <c:f>'Figure I'!$J$2:$J$9</c:f>
                <c:numCache>
                  <c:formatCode>General</c:formatCode>
                  <c:ptCount val="8"/>
                  <c:pt idx="0">
                    <c:v>0.52</c:v>
                  </c:pt>
                  <c:pt idx="1">
                    <c:v>0.5</c:v>
                  </c:pt>
                  <c:pt idx="2">
                    <c:v>0.38</c:v>
                  </c:pt>
                  <c:pt idx="3">
                    <c:v>0.32</c:v>
                  </c:pt>
                  <c:pt idx="4">
                    <c:v>0.34</c:v>
                  </c:pt>
                  <c:pt idx="5">
                    <c:v>0.57999999999999996</c:v>
                  </c:pt>
                  <c:pt idx="6">
                    <c:v>0.36</c:v>
                  </c:pt>
                  <c:pt idx="7">
                    <c:v>0.44</c:v>
                  </c:pt>
                </c:numCache>
              </c:numRef>
            </c:plus>
            <c:minus>
              <c:numRef>
                <c:f>'Figure I'!$J$2:$J$9</c:f>
                <c:numCache>
                  <c:formatCode>General</c:formatCode>
                  <c:ptCount val="8"/>
                  <c:pt idx="0">
                    <c:v>0.52</c:v>
                  </c:pt>
                  <c:pt idx="1">
                    <c:v>0.5</c:v>
                  </c:pt>
                  <c:pt idx="2">
                    <c:v>0.38</c:v>
                  </c:pt>
                  <c:pt idx="3">
                    <c:v>0.32</c:v>
                  </c:pt>
                  <c:pt idx="4">
                    <c:v>0.34</c:v>
                  </c:pt>
                  <c:pt idx="5">
                    <c:v>0.57999999999999996</c:v>
                  </c:pt>
                  <c:pt idx="6">
                    <c:v>0.36</c:v>
                  </c:pt>
                  <c:pt idx="7">
                    <c:v>0.44</c:v>
                  </c:pt>
                </c:numCache>
              </c:numRef>
            </c:minus>
            <c:spPr>
              <a:noFill/>
              <a:ln w="9525" cap="flat" cmpd="sng" algn="ctr">
                <a:solidFill>
                  <a:schemeClr val="tx1">
                    <a:lumMod val="65000"/>
                    <a:lumOff val="35000"/>
                  </a:schemeClr>
                </a:solidFill>
                <a:round/>
              </a:ln>
              <a:effectLst/>
            </c:spPr>
          </c:errBars>
          <c:cat>
            <c:strRef>
              <c:f>'Figure I'!$A$2:$A$9</c:f>
              <c:strCache>
                <c:ptCount val="8"/>
                <c:pt idx="0">
                  <c:v>Kardashians</c:v>
                </c:pt>
                <c:pt idx="1">
                  <c:v>Disney Movies</c:v>
                </c:pt>
                <c:pt idx="2">
                  <c:v>Art</c:v>
                </c:pt>
                <c:pt idx="3">
                  <c:v>Verbal Skills</c:v>
                </c:pt>
                <c:pt idx="4">
                  <c:v>Business</c:v>
                </c:pt>
                <c:pt idx="5">
                  <c:v>Videogames</c:v>
                </c:pt>
                <c:pt idx="6">
                  <c:v>Sports</c:v>
                </c:pt>
                <c:pt idx="7">
                  <c:v>Cars</c:v>
                </c:pt>
              </c:strCache>
            </c:strRef>
          </c:cat>
          <c:val>
            <c:numRef>
              <c:f>'Figure I'!$D$2:$D$9</c:f>
              <c:numCache>
                <c:formatCode>General</c:formatCode>
                <c:ptCount val="8"/>
                <c:pt idx="0">
                  <c:v>8.27</c:v>
                </c:pt>
                <c:pt idx="1">
                  <c:v>8.16</c:v>
                </c:pt>
                <c:pt idx="2">
                  <c:v>7.35</c:v>
                </c:pt>
                <c:pt idx="3">
                  <c:v>4.5</c:v>
                </c:pt>
                <c:pt idx="4">
                  <c:v>5.64</c:v>
                </c:pt>
                <c:pt idx="5">
                  <c:v>10.93</c:v>
                </c:pt>
                <c:pt idx="6">
                  <c:v>7.93</c:v>
                </c:pt>
                <c:pt idx="7">
                  <c:v>8.39</c:v>
                </c:pt>
              </c:numCache>
            </c:numRef>
          </c:val>
          <c:extLst>
            <c:ext xmlns:c16="http://schemas.microsoft.com/office/drawing/2014/chart" uri="{C3380CC4-5D6E-409C-BE32-E72D297353CC}">
              <c16:uniqueId val="{00000000-4A55-40F3-A12D-A5E632AB6C56}"/>
            </c:ext>
          </c:extLst>
        </c:ser>
        <c:ser>
          <c:idx val="3"/>
          <c:order val="3"/>
          <c:tx>
            <c:strRef>
              <c:f>'Figure I'!$E$1</c:f>
              <c:strCache>
                <c:ptCount val="1"/>
                <c:pt idx="0">
                  <c:v>Female Avg. Score</c:v>
                </c:pt>
              </c:strCache>
            </c:strRef>
          </c:tx>
          <c:spPr>
            <a:solidFill>
              <a:srgbClr val="FF0000"/>
            </a:solidFill>
            <a:ln>
              <a:noFill/>
            </a:ln>
            <a:effectLst/>
          </c:spPr>
          <c:invertIfNegative val="0"/>
          <c:errBars>
            <c:errBarType val="both"/>
            <c:errValType val="cust"/>
            <c:noEndCap val="0"/>
            <c:plus>
              <c:numRef>
                <c:f>'Figure I'!$K$2:$K$9</c:f>
                <c:numCache>
                  <c:formatCode>General</c:formatCode>
                  <c:ptCount val="8"/>
                  <c:pt idx="0">
                    <c:v>0.48</c:v>
                  </c:pt>
                  <c:pt idx="1">
                    <c:v>0.52</c:v>
                  </c:pt>
                  <c:pt idx="2">
                    <c:v>0.3</c:v>
                  </c:pt>
                  <c:pt idx="3">
                    <c:v>0.24</c:v>
                  </c:pt>
                  <c:pt idx="4">
                    <c:v>0.24</c:v>
                  </c:pt>
                  <c:pt idx="5">
                    <c:v>0.32</c:v>
                  </c:pt>
                  <c:pt idx="6">
                    <c:v>0.26</c:v>
                  </c:pt>
                  <c:pt idx="7">
                    <c:v>0.28000000000000003</c:v>
                  </c:pt>
                </c:numCache>
              </c:numRef>
            </c:plus>
            <c:minus>
              <c:numRef>
                <c:f>'Figure I'!$K$2:$K$9</c:f>
                <c:numCache>
                  <c:formatCode>General</c:formatCode>
                  <c:ptCount val="8"/>
                  <c:pt idx="0">
                    <c:v>0.48</c:v>
                  </c:pt>
                  <c:pt idx="1">
                    <c:v>0.52</c:v>
                  </c:pt>
                  <c:pt idx="2">
                    <c:v>0.3</c:v>
                  </c:pt>
                  <c:pt idx="3">
                    <c:v>0.24</c:v>
                  </c:pt>
                  <c:pt idx="4">
                    <c:v>0.24</c:v>
                  </c:pt>
                  <c:pt idx="5">
                    <c:v>0.32</c:v>
                  </c:pt>
                  <c:pt idx="6">
                    <c:v>0.26</c:v>
                  </c:pt>
                  <c:pt idx="7">
                    <c:v>0.28000000000000003</c:v>
                  </c:pt>
                </c:numCache>
              </c:numRef>
            </c:minus>
            <c:spPr>
              <a:noFill/>
              <a:ln w="9525" cap="flat" cmpd="sng" algn="ctr">
                <a:solidFill>
                  <a:schemeClr val="tx1">
                    <a:lumMod val="65000"/>
                    <a:lumOff val="35000"/>
                  </a:schemeClr>
                </a:solidFill>
                <a:round/>
              </a:ln>
              <a:effectLst/>
            </c:spPr>
          </c:errBars>
          <c:cat>
            <c:strRef>
              <c:f>'Figure I'!$A$2:$A$9</c:f>
              <c:strCache>
                <c:ptCount val="8"/>
                <c:pt idx="0">
                  <c:v>Kardashians</c:v>
                </c:pt>
                <c:pt idx="1">
                  <c:v>Disney Movies</c:v>
                </c:pt>
                <c:pt idx="2">
                  <c:v>Art</c:v>
                </c:pt>
                <c:pt idx="3">
                  <c:v>Verbal Skills</c:v>
                </c:pt>
                <c:pt idx="4">
                  <c:v>Business</c:v>
                </c:pt>
                <c:pt idx="5">
                  <c:v>Videogames</c:v>
                </c:pt>
                <c:pt idx="6">
                  <c:v>Sports</c:v>
                </c:pt>
                <c:pt idx="7">
                  <c:v>Cars</c:v>
                </c:pt>
              </c:strCache>
            </c:strRef>
          </c:cat>
          <c:val>
            <c:numRef>
              <c:f>'Figure I'!$E$2:$E$9</c:f>
              <c:numCache>
                <c:formatCode>General</c:formatCode>
                <c:ptCount val="8"/>
                <c:pt idx="0">
                  <c:v>10.6</c:v>
                </c:pt>
                <c:pt idx="1">
                  <c:v>11.45</c:v>
                </c:pt>
                <c:pt idx="2">
                  <c:v>7.66</c:v>
                </c:pt>
                <c:pt idx="3">
                  <c:v>4.16</c:v>
                </c:pt>
                <c:pt idx="4">
                  <c:v>4.72</c:v>
                </c:pt>
                <c:pt idx="5">
                  <c:v>8.14</c:v>
                </c:pt>
                <c:pt idx="6">
                  <c:v>6.16</c:v>
                </c:pt>
                <c:pt idx="7">
                  <c:v>7.48</c:v>
                </c:pt>
              </c:numCache>
            </c:numRef>
          </c:val>
          <c:extLst>
            <c:ext xmlns:c16="http://schemas.microsoft.com/office/drawing/2014/chart" uri="{C3380CC4-5D6E-409C-BE32-E72D297353CC}">
              <c16:uniqueId val="{00000001-4A55-40F3-A12D-A5E632AB6C56}"/>
            </c:ext>
          </c:extLst>
        </c:ser>
        <c:dLbls>
          <c:showLegendKey val="0"/>
          <c:showVal val="0"/>
          <c:showCatName val="0"/>
          <c:showSerName val="0"/>
          <c:showPercent val="0"/>
          <c:showBubbleSize val="0"/>
        </c:dLbls>
        <c:gapWidth val="219"/>
        <c:axId val="500525576"/>
        <c:axId val="500524592"/>
      </c:barChart>
      <c:lineChart>
        <c:grouping val="standard"/>
        <c:varyColors val="0"/>
        <c:ser>
          <c:idx val="1"/>
          <c:order val="1"/>
          <c:tx>
            <c:strRef>
              <c:f>'Figure I'!$C$1</c:f>
              <c:strCache>
                <c:ptCount val="1"/>
                <c:pt idx="0">
                  <c:v>Slider Scale Ranking</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'Figure I'!$A$2:$A$9</c:f>
              <c:strCache>
                <c:ptCount val="8"/>
                <c:pt idx="0">
                  <c:v>Kardashians</c:v>
                </c:pt>
                <c:pt idx="1">
                  <c:v>Disney Movies</c:v>
                </c:pt>
                <c:pt idx="2">
                  <c:v>Art</c:v>
                </c:pt>
                <c:pt idx="3">
                  <c:v>Verbal Skills</c:v>
                </c:pt>
                <c:pt idx="4">
                  <c:v>Business</c:v>
                </c:pt>
                <c:pt idx="5">
                  <c:v>Videogames</c:v>
                </c:pt>
                <c:pt idx="6">
                  <c:v>Sports</c:v>
                </c:pt>
                <c:pt idx="7">
                  <c:v>Cars</c:v>
                </c:pt>
              </c:strCache>
            </c:strRef>
          </c:cat>
          <c:val>
            <c:numRef>
              <c:f>'Figure I'!$C$2:$C$9</c:f>
              <c:numCache>
                <c:formatCode>General</c:formatCode>
                <c:ptCount val="8"/>
                <c:pt idx="0">
                  <c:v>-0.59</c:v>
                </c:pt>
                <c:pt idx="1">
                  <c:v>-0.43</c:v>
                </c:pt>
                <c:pt idx="2">
                  <c:v>-0.21</c:v>
                </c:pt>
                <c:pt idx="3">
                  <c:v>-0.21</c:v>
                </c:pt>
                <c:pt idx="4">
                  <c:v>0.18</c:v>
                </c:pt>
                <c:pt idx="5">
                  <c:v>0.44</c:v>
                </c:pt>
                <c:pt idx="6">
                  <c:v>0.48</c:v>
                </c:pt>
                <c:pt idx="7">
                  <c:v>0.52</c:v>
                </c:pt>
              </c:numCache>
            </c:numRef>
          </c:val>
          <c:smooth val="0"/>
          <c:extLst>
            <c:ext xmlns:c16="http://schemas.microsoft.com/office/drawing/2014/chart" uri="{C3380CC4-5D6E-409C-BE32-E72D297353CC}">
              <c16:uniqueId val="{00000003-4A55-40F3-A12D-A5E632AB6C56}"/>
            </c:ext>
          </c:extLst>
        </c:ser>
        <c:dLbls>
          <c:showLegendKey val="0"/>
          <c:showVal val="0"/>
          <c:showCatName val="0"/>
          <c:showSerName val="0"/>
          <c:showPercent val="0"/>
          <c:showBubbleSize val="0"/>
        </c:dLbls>
        <c:marker val="1"/>
        <c:smooth val="0"/>
        <c:axId val="209513208"/>
        <c:axId val="209514848"/>
      </c:lineChart>
      <c:catAx>
        <c:axId val="500525576"/>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Domain</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500524592"/>
        <c:crosses val="autoZero"/>
        <c:auto val="1"/>
        <c:lblAlgn val="ctr"/>
        <c:lblOffset val="100"/>
        <c:noMultiLvlLbl val="0"/>
      </c:catAx>
      <c:valAx>
        <c:axId val="50052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Average Score in Domain</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500525576"/>
        <c:crosses val="autoZero"/>
        <c:crossBetween val="between"/>
      </c:valAx>
      <c:valAx>
        <c:axId val="209514848"/>
        <c:scaling>
          <c:orientation val="minMax"/>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Average Slider Scale Ranking</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209513208"/>
        <c:crosses val="max"/>
        <c:crossBetween val="between"/>
      </c:valAx>
      <c:catAx>
        <c:axId val="209513208"/>
        <c:scaling>
          <c:orientation val="minMax"/>
        </c:scaling>
        <c:delete val="1"/>
        <c:axPos val="b"/>
        <c:numFmt formatCode="General" sourceLinked="1"/>
        <c:majorTickMark val="out"/>
        <c:minorTickMark val="none"/>
        <c:tickLblPos val="nextTo"/>
        <c:crossAx val="2095148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latin typeface="+mn-lt"/>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Sheet3!$A$4</c:f>
              <c:strCache>
                <c:ptCount val="1"/>
                <c:pt idx="0">
                  <c:v>Men</c:v>
                </c:pt>
              </c:strCache>
            </c:strRef>
          </c:tx>
          <c:spPr>
            <a:solidFill>
              <a:schemeClr val="accent1"/>
            </a:solidFill>
            <a:ln>
              <a:noFill/>
            </a:ln>
            <a:effectLst/>
          </c:spPr>
          <c:invertIfNegative val="0"/>
          <c:errBars>
            <c:errBarType val="both"/>
            <c:errValType val="cust"/>
            <c:noEndCap val="0"/>
            <c:plus>
              <c:numRef>
                <c:f>Sheet3!$J$4:$K$4</c:f>
                <c:numCache>
                  <c:formatCode>General</c:formatCode>
                  <c:ptCount val="2"/>
                  <c:pt idx="0">
                    <c:v>0.14799999999999999</c:v>
                  </c:pt>
                  <c:pt idx="1">
                    <c:v>0.13600000000000001</c:v>
                  </c:pt>
                </c:numCache>
              </c:numRef>
            </c:plus>
            <c:minus>
              <c:numRef>
                <c:f>Sheet3!$J$4:$K$4</c:f>
                <c:numCache>
                  <c:formatCode>General</c:formatCode>
                  <c:ptCount val="2"/>
                  <c:pt idx="0">
                    <c:v>0.14799999999999999</c:v>
                  </c:pt>
                  <c:pt idx="1">
                    <c:v>0.13600000000000001</c:v>
                  </c:pt>
                </c:numCache>
              </c:numRef>
            </c:minus>
            <c:spPr>
              <a:noFill/>
              <a:ln w="9525" cap="flat" cmpd="sng" algn="ctr">
                <a:solidFill>
                  <a:schemeClr val="tx1">
                    <a:lumMod val="65000"/>
                    <a:lumOff val="35000"/>
                  </a:schemeClr>
                </a:solidFill>
                <a:round/>
              </a:ln>
              <a:effectLst/>
            </c:spPr>
          </c:errBars>
          <c:cat>
            <c:strRef>
              <c:f>Sheet3!$B$3:$C$3</c:f>
              <c:strCache>
                <c:ptCount val="2"/>
                <c:pt idx="0">
                  <c:v>Male-Typed</c:v>
                </c:pt>
                <c:pt idx="1">
                  <c:v>Female-Typed</c:v>
                </c:pt>
              </c:strCache>
            </c:strRef>
          </c:cat>
          <c:val>
            <c:numRef>
              <c:f>Sheet3!$B$4:$C$4</c:f>
              <c:numCache>
                <c:formatCode>General</c:formatCode>
                <c:ptCount val="2"/>
                <c:pt idx="0">
                  <c:v>0.76</c:v>
                </c:pt>
                <c:pt idx="1">
                  <c:v>0.56000000000000005</c:v>
                </c:pt>
              </c:numCache>
            </c:numRef>
          </c:val>
          <c:extLst>
            <c:ext xmlns:c16="http://schemas.microsoft.com/office/drawing/2014/chart" uri="{C3380CC4-5D6E-409C-BE32-E72D297353CC}">
              <c16:uniqueId val="{00000000-A692-4742-9723-CB3D2FFEED1A}"/>
            </c:ext>
          </c:extLst>
        </c:ser>
        <c:ser>
          <c:idx val="1"/>
          <c:order val="1"/>
          <c:tx>
            <c:strRef>
              <c:f>Sheet3!$A$5</c:f>
              <c:strCache>
                <c:ptCount val="1"/>
                <c:pt idx="0">
                  <c:v>Women</c:v>
                </c:pt>
              </c:strCache>
            </c:strRef>
          </c:tx>
          <c:spPr>
            <a:solidFill>
              <a:schemeClr val="accent2"/>
            </a:solidFill>
            <a:ln>
              <a:noFill/>
            </a:ln>
            <a:effectLst/>
          </c:spPr>
          <c:invertIfNegative val="0"/>
          <c:errBars>
            <c:errBarType val="both"/>
            <c:errValType val="cust"/>
            <c:noEndCap val="0"/>
            <c:plus>
              <c:numRef>
                <c:f>Sheet3!$J$5:$K$5</c:f>
                <c:numCache>
                  <c:formatCode>General</c:formatCode>
                  <c:ptCount val="2"/>
                  <c:pt idx="0">
                    <c:v>9.8000000000000004E-2</c:v>
                  </c:pt>
                  <c:pt idx="1">
                    <c:v>0.124</c:v>
                  </c:pt>
                </c:numCache>
              </c:numRef>
            </c:plus>
            <c:minus>
              <c:numRef>
                <c:f>Sheet3!$J$5:$K$5</c:f>
                <c:numCache>
                  <c:formatCode>General</c:formatCode>
                  <c:ptCount val="2"/>
                  <c:pt idx="0">
                    <c:v>9.8000000000000004E-2</c:v>
                  </c:pt>
                  <c:pt idx="1">
                    <c:v>0.124</c:v>
                  </c:pt>
                </c:numCache>
              </c:numRef>
            </c:minus>
            <c:spPr>
              <a:noFill/>
              <a:ln w="9525" cap="flat" cmpd="sng" algn="ctr">
                <a:solidFill>
                  <a:schemeClr val="tx1">
                    <a:lumMod val="65000"/>
                    <a:lumOff val="35000"/>
                  </a:schemeClr>
                </a:solidFill>
                <a:round/>
              </a:ln>
              <a:effectLst/>
            </c:spPr>
          </c:errBars>
          <c:cat>
            <c:strRef>
              <c:f>Sheet3!$B$3:$C$3</c:f>
              <c:strCache>
                <c:ptCount val="2"/>
                <c:pt idx="0">
                  <c:v>Male-Typed</c:v>
                </c:pt>
                <c:pt idx="1">
                  <c:v>Female-Typed</c:v>
                </c:pt>
              </c:strCache>
            </c:strRef>
          </c:cat>
          <c:val>
            <c:numRef>
              <c:f>Sheet3!$B$5:$C$5</c:f>
              <c:numCache>
                <c:formatCode>General</c:formatCode>
                <c:ptCount val="2"/>
                <c:pt idx="0">
                  <c:v>0.61</c:v>
                </c:pt>
                <c:pt idx="1">
                  <c:v>0.93</c:v>
                </c:pt>
              </c:numCache>
            </c:numRef>
          </c:val>
          <c:extLst>
            <c:ext xmlns:c16="http://schemas.microsoft.com/office/drawing/2014/chart" uri="{C3380CC4-5D6E-409C-BE32-E72D297353CC}">
              <c16:uniqueId val="{00000001-A692-4742-9723-CB3D2FFEED1A}"/>
            </c:ext>
          </c:extLst>
        </c:ser>
        <c:dLbls>
          <c:showLegendKey val="0"/>
          <c:showVal val="0"/>
          <c:showCatName val="0"/>
          <c:showSerName val="0"/>
          <c:showPercent val="0"/>
          <c:showBubbleSize val="0"/>
        </c:dLbls>
        <c:gapWidth val="219"/>
        <c:overlap val="-27"/>
        <c:axId val="613579272"/>
        <c:axId val="613579928"/>
      </c:barChart>
      <c:catAx>
        <c:axId val="61357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579928"/>
        <c:crosses val="autoZero"/>
        <c:auto val="1"/>
        <c:lblAlgn val="ctr"/>
        <c:lblOffset val="100"/>
        <c:noMultiLvlLbl val="0"/>
      </c:catAx>
      <c:valAx>
        <c:axId val="613579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Posterior - Prior</a:t>
                </a:r>
              </a:p>
            </c:rich>
          </c:tx>
          <c:layout>
            <c:manualLayout>
              <c:xMode val="edge"/>
              <c:yMode val="edge"/>
              <c:x val="0"/>
              <c:y val="0.22440017300425757"/>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579272"/>
        <c:crosses val="autoZero"/>
        <c:crossBetween val="between"/>
      </c:valAx>
      <c:spPr>
        <a:noFill/>
        <a:ln>
          <a:noFill/>
        </a:ln>
        <a:effectLst/>
      </c:spPr>
    </c:plotArea>
    <c:legend>
      <c:legendPos val="b"/>
      <c:layout>
        <c:manualLayout>
          <c:xMode val="edge"/>
          <c:yMode val="edge"/>
          <c:x val="0.4183729436566424"/>
          <c:y val="0.88100487439070108"/>
          <c:w val="0.23037844525727191"/>
          <c:h val="8.634206438480904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000">
          <a:latin typeface="+mn-lt"/>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Times New Roman" panose="02020603050405020304" pitchFamily="18" charset="0"/>
              </a:defRPr>
            </a:pPr>
            <a:r>
              <a:rPr lang="en-US"/>
              <a:t>Proportion that Report Prior Guess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Sheet3!$A$10</c:f>
              <c:strCache>
                <c:ptCount val="1"/>
                <c:pt idx="0">
                  <c:v>Men</c:v>
                </c:pt>
              </c:strCache>
            </c:strRef>
          </c:tx>
          <c:spPr>
            <a:solidFill>
              <a:schemeClr val="accent1"/>
            </a:solidFill>
            <a:ln>
              <a:noFill/>
            </a:ln>
            <a:effectLst/>
          </c:spPr>
          <c:invertIfNegative val="0"/>
          <c:errBars>
            <c:errBarType val="both"/>
            <c:errValType val="cust"/>
            <c:noEndCap val="0"/>
            <c:plus>
              <c:numRef>
                <c:f>Sheet3!$J$10:$K$10</c:f>
                <c:numCache>
                  <c:formatCode>General</c:formatCode>
                  <c:ptCount val="2"/>
                  <c:pt idx="0">
                    <c:v>2.8000000000000001E-2</c:v>
                  </c:pt>
                  <c:pt idx="1">
                    <c:v>2.8000000000000001E-2</c:v>
                  </c:pt>
                </c:numCache>
              </c:numRef>
            </c:plus>
            <c:minus>
              <c:numRef>
                <c:f>Sheet3!$J$10:$K$10</c:f>
                <c:numCache>
                  <c:formatCode>General</c:formatCode>
                  <c:ptCount val="2"/>
                  <c:pt idx="0">
                    <c:v>2.8000000000000001E-2</c:v>
                  </c:pt>
                  <c:pt idx="1">
                    <c:v>2.8000000000000001E-2</c:v>
                  </c:pt>
                </c:numCache>
              </c:numRef>
            </c:minus>
            <c:spPr>
              <a:noFill/>
              <a:ln w="9525" cap="flat" cmpd="sng" algn="ctr">
                <a:solidFill>
                  <a:schemeClr val="tx1">
                    <a:lumMod val="65000"/>
                    <a:lumOff val="35000"/>
                  </a:schemeClr>
                </a:solidFill>
                <a:round/>
              </a:ln>
              <a:effectLst/>
            </c:spPr>
          </c:errBars>
          <c:cat>
            <c:strRef>
              <c:f>Sheet3!$B$9:$C$9</c:f>
              <c:strCache>
                <c:ptCount val="2"/>
                <c:pt idx="0">
                  <c:v>Male-Typed</c:v>
                </c:pt>
                <c:pt idx="1">
                  <c:v>Female-Typed</c:v>
                </c:pt>
              </c:strCache>
            </c:strRef>
          </c:cat>
          <c:val>
            <c:numRef>
              <c:f>Sheet3!$B$10:$C$10</c:f>
              <c:numCache>
                <c:formatCode>General</c:formatCode>
                <c:ptCount val="2"/>
                <c:pt idx="0">
                  <c:v>0.36</c:v>
                </c:pt>
                <c:pt idx="1">
                  <c:v>0.4</c:v>
                </c:pt>
              </c:numCache>
            </c:numRef>
          </c:val>
          <c:extLst>
            <c:ext xmlns:c16="http://schemas.microsoft.com/office/drawing/2014/chart" uri="{C3380CC4-5D6E-409C-BE32-E72D297353CC}">
              <c16:uniqueId val="{00000000-363D-4D97-93B9-C653494DB796}"/>
            </c:ext>
          </c:extLst>
        </c:ser>
        <c:ser>
          <c:idx val="1"/>
          <c:order val="1"/>
          <c:tx>
            <c:strRef>
              <c:f>Sheet3!$A$11</c:f>
              <c:strCache>
                <c:ptCount val="1"/>
                <c:pt idx="0">
                  <c:v>Women</c:v>
                </c:pt>
              </c:strCache>
            </c:strRef>
          </c:tx>
          <c:spPr>
            <a:solidFill>
              <a:schemeClr val="accent2"/>
            </a:solidFill>
            <a:ln>
              <a:noFill/>
            </a:ln>
            <a:effectLst/>
          </c:spPr>
          <c:invertIfNegative val="0"/>
          <c:errBars>
            <c:errBarType val="both"/>
            <c:errValType val="cust"/>
            <c:noEndCap val="0"/>
            <c:plus>
              <c:numRef>
                <c:f>Sheet3!$J$11:$K$11</c:f>
                <c:numCache>
                  <c:formatCode>General</c:formatCode>
                  <c:ptCount val="2"/>
                  <c:pt idx="0">
                    <c:v>2.4E-2</c:v>
                  </c:pt>
                  <c:pt idx="1">
                    <c:v>2.1999999999999999E-2</c:v>
                  </c:pt>
                </c:numCache>
              </c:numRef>
            </c:plus>
            <c:minus>
              <c:numRef>
                <c:f>Sheet3!$J$11:$K$11</c:f>
                <c:numCache>
                  <c:formatCode>General</c:formatCode>
                  <c:ptCount val="2"/>
                  <c:pt idx="0">
                    <c:v>2.4E-2</c:v>
                  </c:pt>
                  <c:pt idx="1">
                    <c:v>2.1999999999999999E-2</c:v>
                  </c:pt>
                </c:numCache>
              </c:numRef>
            </c:minus>
            <c:spPr>
              <a:noFill/>
              <a:ln w="9525" cap="flat" cmpd="sng" algn="ctr">
                <a:solidFill>
                  <a:schemeClr val="tx1">
                    <a:lumMod val="65000"/>
                    <a:lumOff val="35000"/>
                  </a:schemeClr>
                </a:solidFill>
                <a:round/>
              </a:ln>
              <a:effectLst/>
            </c:spPr>
          </c:errBars>
          <c:cat>
            <c:strRef>
              <c:f>Sheet3!$B$9:$C$9</c:f>
              <c:strCache>
                <c:ptCount val="2"/>
                <c:pt idx="0">
                  <c:v>Male-Typed</c:v>
                </c:pt>
                <c:pt idx="1">
                  <c:v>Female-Typed</c:v>
                </c:pt>
              </c:strCache>
            </c:strRef>
          </c:cat>
          <c:val>
            <c:numRef>
              <c:f>Sheet3!$B$11:$C$11</c:f>
              <c:numCache>
                <c:formatCode>General</c:formatCode>
                <c:ptCount val="2"/>
                <c:pt idx="0">
                  <c:v>0.38</c:v>
                </c:pt>
                <c:pt idx="1">
                  <c:v>0.34</c:v>
                </c:pt>
              </c:numCache>
            </c:numRef>
          </c:val>
          <c:extLst>
            <c:ext xmlns:c16="http://schemas.microsoft.com/office/drawing/2014/chart" uri="{C3380CC4-5D6E-409C-BE32-E72D297353CC}">
              <c16:uniqueId val="{00000001-363D-4D97-93B9-C653494DB796}"/>
            </c:ext>
          </c:extLst>
        </c:ser>
        <c:dLbls>
          <c:showLegendKey val="0"/>
          <c:showVal val="0"/>
          <c:showCatName val="0"/>
          <c:showSerName val="0"/>
          <c:showPercent val="0"/>
          <c:showBubbleSize val="0"/>
        </c:dLbls>
        <c:gapWidth val="219"/>
        <c:overlap val="-27"/>
        <c:axId val="613602232"/>
        <c:axId val="613599936"/>
      </c:barChart>
      <c:catAx>
        <c:axId val="61360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599936"/>
        <c:crosses val="autoZero"/>
        <c:auto val="1"/>
        <c:lblAlgn val="ctr"/>
        <c:lblOffset val="100"/>
        <c:noMultiLvlLbl val="0"/>
      </c:catAx>
      <c:valAx>
        <c:axId val="613599936"/>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Proportion that report prior</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60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latin typeface="+mn-lt"/>
          <a:cs typeface="Times New Roman" panose="020206030504050203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Times New Roman" panose="02020603050405020304" pitchFamily="18" charset="0"/>
              </a:defRPr>
            </a:pPr>
            <a:r>
              <a:rPr lang="en-US"/>
              <a:t>Proportion that Report Signal</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Sheet3!$A$16</c:f>
              <c:strCache>
                <c:ptCount val="1"/>
                <c:pt idx="0">
                  <c:v>Men</c:v>
                </c:pt>
              </c:strCache>
            </c:strRef>
          </c:tx>
          <c:spPr>
            <a:solidFill>
              <a:schemeClr val="accent1"/>
            </a:solidFill>
            <a:ln>
              <a:noFill/>
            </a:ln>
            <a:effectLst/>
          </c:spPr>
          <c:invertIfNegative val="0"/>
          <c:errBars>
            <c:errBarType val="both"/>
            <c:errValType val="cust"/>
            <c:noEndCap val="0"/>
            <c:plus>
              <c:numRef>
                <c:f>Sheet3!$J$16:$K$16</c:f>
                <c:numCache>
                  <c:formatCode>General</c:formatCode>
                  <c:ptCount val="2"/>
                  <c:pt idx="0">
                    <c:v>2.8000000000000001E-2</c:v>
                  </c:pt>
                  <c:pt idx="1">
                    <c:v>2.8000000000000001E-2</c:v>
                  </c:pt>
                </c:numCache>
              </c:numRef>
            </c:plus>
            <c:minus>
              <c:numRef>
                <c:f>Sheet3!$J$16:$K$16</c:f>
                <c:numCache>
                  <c:formatCode>General</c:formatCode>
                  <c:ptCount val="2"/>
                  <c:pt idx="0">
                    <c:v>2.8000000000000001E-2</c:v>
                  </c:pt>
                  <c:pt idx="1">
                    <c:v>2.8000000000000001E-2</c:v>
                  </c:pt>
                </c:numCache>
              </c:numRef>
            </c:minus>
            <c:spPr>
              <a:noFill/>
              <a:ln w="9525" cap="flat" cmpd="sng" algn="ctr">
                <a:solidFill>
                  <a:schemeClr val="tx1">
                    <a:lumMod val="65000"/>
                    <a:lumOff val="35000"/>
                  </a:schemeClr>
                </a:solidFill>
                <a:round/>
              </a:ln>
              <a:effectLst/>
            </c:spPr>
          </c:errBars>
          <c:cat>
            <c:strRef>
              <c:f>Sheet3!$B$15:$C$15</c:f>
              <c:strCache>
                <c:ptCount val="2"/>
                <c:pt idx="0">
                  <c:v>Male-Typed</c:v>
                </c:pt>
                <c:pt idx="1">
                  <c:v>Female-Typed</c:v>
                </c:pt>
              </c:strCache>
            </c:strRef>
          </c:cat>
          <c:val>
            <c:numRef>
              <c:f>Sheet3!$B$16:$C$16</c:f>
              <c:numCache>
                <c:formatCode>General</c:formatCode>
                <c:ptCount val="2"/>
                <c:pt idx="0">
                  <c:v>0.45</c:v>
                </c:pt>
                <c:pt idx="1">
                  <c:v>0.43</c:v>
                </c:pt>
              </c:numCache>
            </c:numRef>
          </c:val>
          <c:extLst>
            <c:ext xmlns:c16="http://schemas.microsoft.com/office/drawing/2014/chart" uri="{C3380CC4-5D6E-409C-BE32-E72D297353CC}">
              <c16:uniqueId val="{00000000-D8B7-465E-9824-04B3E486F598}"/>
            </c:ext>
          </c:extLst>
        </c:ser>
        <c:ser>
          <c:idx val="1"/>
          <c:order val="1"/>
          <c:tx>
            <c:strRef>
              <c:f>Sheet3!$A$17</c:f>
              <c:strCache>
                <c:ptCount val="1"/>
                <c:pt idx="0">
                  <c:v>Women</c:v>
                </c:pt>
              </c:strCache>
            </c:strRef>
          </c:tx>
          <c:spPr>
            <a:solidFill>
              <a:schemeClr val="accent2"/>
            </a:solidFill>
            <a:ln>
              <a:noFill/>
            </a:ln>
            <a:effectLst/>
          </c:spPr>
          <c:invertIfNegative val="0"/>
          <c:errBars>
            <c:errBarType val="both"/>
            <c:errValType val="cust"/>
            <c:noEndCap val="0"/>
            <c:plus>
              <c:numRef>
                <c:f>Sheet3!$J$17:$K$17</c:f>
                <c:numCache>
                  <c:formatCode>General</c:formatCode>
                  <c:ptCount val="2"/>
                  <c:pt idx="0">
                    <c:v>2.1999999999999999E-2</c:v>
                  </c:pt>
                  <c:pt idx="1">
                    <c:v>2.1999999999999999E-2</c:v>
                  </c:pt>
                </c:numCache>
              </c:numRef>
            </c:plus>
            <c:minus>
              <c:numRef>
                <c:f>Sheet3!$J$17:$K$17</c:f>
                <c:numCache>
                  <c:formatCode>General</c:formatCode>
                  <c:ptCount val="2"/>
                  <c:pt idx="0">
                    <c:v>2.1999999999999999E-2</c:v>
                  </c:pt>
                  <c:pt idx="1">
                    <c:v>2.1999999999999999E-2</c:v>
                  </c:pt>
                </c:numCache>
              </c:numRef>
            </c:minus>
            <c:spPr>
              <a:noFill/>
              <a:ln w="9525" cap="flat" cmpd="sng" algn="ctr">
                <a:solidFill>
                  <a:schemeClr val="tx1">
                    <a:lumMod val="65000"/>
                    <a:lumOff val="35000"/>
                  </a:schemeClr>
                </a:solidFill>
                <a:round/>
              </a:ln>
              <a:effectLst/>
            </c:spPr>
          </c:errBars>
          <c:cat>
            <c:strRef>
              <c:f>Sheet3!$B$15:$C$15</c:f>
              <c:strCache>
                <c:ptCount val="2"/>
                <c:pt idx="0">
                  <c:v>Male-Typed</c:v>
                </c:pt>
                <c:pt idx="1">
                  <c:v>Female-Typed</c:v>
                </c:pt>
              </c:strCache>
            </c:strRef>
          </c:cat>
          <c:val>
            <c:numRef>
              <c:f>Sheet3!$B$17:$C$17</c:f>
              <c:numCache>
                <c:formatCode>General</c:formatCode>
                <c:ptCount val="2"/>
                <c:pt idx="0">
                  <c:v>0.38</c:v>
                </c:pt>
                <c:pt idx="1">
                  <c:v>0.4</c:v>
                </c:pt>
              </c:numCache>
            </c:numRef>
          </c:val>
          <c:extLst>
            <c:ext xmlns:c16="http://schemas.microsoft.com/office/drawing/2014/chart" uri="{C3380CC4-5D6E-409C-BE32-E72D297353CC}">
              <c16:uniqueId val="{00000001-D8B7-465E-9824-04B3E486F598}"/>
            </c:ext>
          </c:extLst>
        </c:ser>
        <c:dLbls>
          <c:showLegendKey val="0"/>
          <c:showVal val="0"/>
          <c:showCatName val="0"/>
          <c:showSerName val="0"/>
          <c:showPercent val="0"/>
          <c:showBubbleSize val="0"/>
        </c:dLbls>
        <c:gapWidth val="219"/>
        <c:overlap val="-27"/>
        <c:axId val="613603544"/>
        <c:axId val="613604528"/>
      </c:barChart>
      <c:catAx>
        <c:axId val="61360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604528"/>
        <c:crosses val="autoZero"/>
        <c:auto val="1"/>
        <c:lblAlgn val="ctr"/>
        <c:lblOffset val="100"/>
        <c:noMultiLvlLbl val="0"/>
      </c:catAx>
      <c:valAx>
        <c:axId val="613604528"/>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Proportion that report signal</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61360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latin typeface="+mn-lt"/>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Times New Roman" panose="02020603050405020304" pitchFamily="18" charset="0"/>
              </a:defRPr>
            </a:pPr>
            <a:r>
              <a:rPr lang="en-US" b="1" dirty="0"/>
              <a:t>Average Belief Revision</a:t>
            </a:r>
          </a:p>
        </c:rich>
      </c:tx>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Sheet3!$M$4</c:f>
              <c:strCache>
                <c:ptCount val="1"/>
                <c:pt idx="0">
                  <c:v>Men</c:v>
                </c:pt>
              </c:strCache>
            </c:strRef>
          </c:tx>
          <c:spPr>
            <a:pattFill prst="pct5">
              <a:fgClr>
                <a:sysClr val="windowText" lastClr="000000"/>
              </a:fgClr>
              <a:bgClr>
                <a:schemeClr val="accent1"/>
              </a:bgClr>
            </a:pattFill>
            <a:ln>
              <a:noFill/>
            </a:ln>
            <a:effectLst/>
          </c:spPr>
          <c:invertIfNegative val="0"/>
          <c:errBars>
            <c:errBarType val="both"/>
            <c:errValType val="cust"/>
            <c:noEndCap val="0"/>
            <c:plus>
              <c:numRef>
                <c:f>Sheet3!$X$4:$AA$4</c:f>
                <c:numCache>
                  <c:formatCode>General</c:formatCode>
                  <c:ptCount val="4"/>
                  <c:pt idx="0">
                    <c:v>0.16200000000000001</c:v>
                  </c:pt>
                  <c:pt idx="1">
                    <c:v>0.34</c:v>
                  </c:pt>
                  <c:pt idx="2">
                    <c:v>0.152</c:v>
                  </c:pt>
                  <c:pt idx="3">
                    <c:v>0.28000000000000003</c:v>
                  </c:pt>
                </c:numCache>
              </c:numRef>
            </c:plus>
            <c:minus>
              <c:numRef>
                <c:f>Sheet3!$X$4:$AA$4</c:f>
                <c:numCache>
                  <c:formatCode>General</c:formatCode>
                  <c:ptCount val="4"/>
                  <c:pt idx="0">
                    <c:v>0.16200000000000001</c:v>
                  </c:pt>
                  <c:pt idx="1">
                    <c:v>0.34</c:v>
                  </c:pt>
                  <c:pt idx="2">
                    <c:v>0.152</c:v>
                  </c:pt>
                  <c:pt idx="3">
                    <c:v>0.28000000000000003</c:v>
                  </c:pt>
                </c:numCache>
              </c:numRef>
            </c:minus>
            <c:spPr>
              <a:noFill/>
              <a:ln w="9525" cap="flat" cmpd="sng" algn="ctr">
                <a:solidFill>
                  <a:schemeClr val="tx1">
                    <a:lumMod val="65000"/>
                    <a:lumOff val="35000"/>
                  </a:schemeClr>
                </a:solidFill>
                <a:round/>
              </a:ln>
              <a:effectLst/>
            </c:spPr>
          </c:errBars>
          <c:cat>
            <c:multiLvlStrRef>
              <c:f>Sheet3!$N$2:$Q$3</c:f>
              <c:multiLvlStrCache>
                <c:ptCount val="4"/>
                <c:lvl>
                  <c:pt idx="0">
                    <c:v>Good News</c:v>
                  </c:pt>
                  <c:pt idx="1">
                    <c:v>Bad News</c:v>
                  </c:pt>
                  <c:pt idx="2">
                    <c:v>Good News</c:v>
                  </c:pt>
                  <c:pt idx="3">
                    <c:v>Bad News</c:v>
                  </c:pt>
                </c:lvl>
                <c:lvl>
                  <c:pt idx="0">
                    <c:v>Male-Typed Domains</c:v>
                  </c:pt>
                  <c:pt idx="2">
                    <c:v>Female-Typed Domains</c:v>
                  </c:pt>
                </c:lvl>
              </c:multiLvlStrCache>
            </c:multiLvlStrRef>
          </c:cat>
          <c:val>
            <c:numRef>
              <c:f>Sheet3!$N$4:$Q$4</c:f>
              <c:numCache>
                <c:formatCode>General</c:formatCode>
                <c:ptCount val="4"/>
                <c:pt idx="0">
                  <c:v>0.95</c:v>
                </c:pt>
                <c:pt idx="1">
                  <c:v>-0.11</c:v>
                </c:pt>
                <c:pt idx="2">
                  <c:v>0.74</c:v>
                </c:pt>
                <c:pt idx="3">
                  <c:v>-0.2</c:v>
                </c:pt>
              </c:numCache>
            </c:numRef>
          </c:val>
          <c:extLst>
            <c:ext xmlns:c16="http://schemas.microsoft.com/office/drawing/2014/chart" uri="{C3380CC4-5D6E-409C-BE32-E72D297353CC}">
              <c16:uniqueId val="{00000000-D9EC-4022-BC94-29F65D44C043}"/>
            </c:ext>
          </c:extLst>
        </c:ser>
        <c:ser>
          <c:idx val="1"/>
          <c:order val="1"/>
          <c:tx>
            <c:strRef>
              <c:f>Sheet3!$M$5</c:f>
              <c:strCache>
                <c:ptCount val="1"/>
                <c:pt idx="0">
                  <c:v>Women</c:v>
                </c:pt>
              </c:strCache>
            </c:strRef>
          </c:tx>
          <c:spPr>
            <a:pattFill prst="pct50">
              <a:fgClr>
                <a:sysClr val="windowText" lastClr="000000"/>
              </a:fgClr>
              <a:bgClr>
                <a:schemeClr val="accent2"/>
              </a:bgClr>
            </a:pattFill>
            <a:ln>
              <a:noFill/>
            </a:ln>
            <a:effectLst/>
          </c:spPr>
          <c:invertIfNegative val="0"/>
          <c:errBars>
            <c:errBarType val="both"/>
            <c:errValType val="cust"/>
            <c:noEndCap val="0"/>
            <c:plus>
              <c:numRef>
                <c:f>Sheet3!$X$5:$AA$5</c:f>
                <c:numCache>
                  <c:formatCode>General</c:formatCode>
                  <c:ptCount val="4"/>
                  <c:pt idx="0">
                    <c:v>0.11</c:v>
                  </c:pt>
                  <c:pt idx="1">
                    <c:v>0.186</c:v>
                  </c:pt>
                  <c:pt idx="2">
                    <c:v>0.13800000000000001</c:v>
                  </c:pt>
                  <c:pt idx="3">
                    <c:v>0.26</c:v>
                  </c:pt>
                </c:numCache>
              </c:numRef>
            </c:plus>
            <c:minus>
              <c:numRef>
                <c:f>Sheet3!$X$5:$AA$5</c:f>
                <c:numCache>
                  <c:formatCode>General</c:formatCode>
                  <c:ptCount val="4"/>
                  <c:pt idx="0">
                    <c:v>0.11</c:v>
                  </c:pt>
                  <c:pt idx="1">
                    <c:v>0.186</c:v>
                  </c:pt>
                  <c:pt idx="2">
                    <c:v>0.13800000000000001</c:v>
                  </c:pt>
                  <c:pt idx="3">
                    <c:v>0.26</c:v>
                  </c:pt>
                </c:numCache>
              </c:numRef>
            </c:minus>
            <c:spPr>
              <a:noFill/>
              <a:ln w="9525" cap="flat" cmpd="sng" algn="ctr">
                <a:solidFill>
                  <a:schemeClr val="tx1">
                    <a:lumMod val="65000"/>
                    <a:lumOff val="35000"/>
                  </a:schemeClr>
                </a:solidFill>
                <a:round/>
              </a:ln>
              <a:effectLst/>
            </c:spPr>
          </c:errBars>
          <c:cat>
            <c:multiLvlStrRef>
              <c:f>Sheet3!$N$2:$Q$3</c:f>
              <c:multiLvlStrCache>
                <c:ptCount val="4"/>
                <c:lvl>
                  <c:pt idx="0">
                    <c:v>Good News</c:v>
                  </c:pt>
                  <c:pt idx="1">
                    <c:v>Bad News</c:v>
                  </c:pt>
                  <c:pt idx="2">
                    <c:v>Good News</c:v>
                  </c:pt>
                  <c:pt idx="3">
                    <c:v>Bad News</c:v>
                  </c:pt>
                </c:lvl>
                <c:lvl>
                  <c:pt idx="0">
                    <c:v>Male-Typed Domains</c:v>
                  </c:pt>
                  <c:pt idx="2">
                    <c:v>Female-Typed Domains</c:v>
                  </c:pt>
                </c:lvl>
              </c:multiLvlStrCache>
            </c:multiLvlStrRef>
          </c:cat>
          <c:val>
            <c:numRef>
              <c:f>Sheet3!$N$5:$Q$5</c:f>
              <c:numCache>
                <c:formatCode>General</c:formatCode>
                <c:ptCount val="4"/>
                <c:pt idx="0">
                  <c:v>0.82</c:v>
                </c:pt>
                <c:pt idx="1">
                  <c:v>-0.22</c:v>
                </c:pt>
                <c:pt idx="2">
                  <c:v>1.1299999999999999</c:v>
                </c:pt>
                <c:pt idx="3">
                  <c:v>0.1</c:v>
                </c:pt>
              </c:numCache>
            </c:numRef>
          </c:val>
          <c:extLst>
            <c:ext xmlns:c16="http://schemas.microsoft.com/office/drawing/2014/chart" uri="{C3380CC4-5D6E-409C-BE32-E72D297353CC}">
              <c16:uniqueId val="{00000001-D9EC-4022-BC94-29F65D44C043}"/>
            </c:ext>
          </c:extLst>
        </c:ser>
        <c:dLbls>
          <c:showLegendKey val="0"/>
          <c:showVal val="0"/>
          <c:showCatName val="0"/>
          <c:showSerName val="0"/>
          <c:showPercent val="0"/>
          <c:showBubbleSize val="0"/>
        </c:dLbls>
        <c:gapWidth val="219"/>
        <c:overlap val="-27"/>
        <c:axId val="208123800"/>
        <c:axId val="208125768"/>
      </c:barChart>
      <c:catAx>
        <c:axId val="20812380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208125768"/>
        <c:crosses val="autoZero"/>
        <c:auto val="1"/>
        <c:lblAlgn val="ctr"/>
        <c:lblOffset val="100"/>
        <c:noMultiLvlLbl val="0"/>
      </c:catAx>
      <c:valAx>
        <c:axId val="208125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r>
                  <a:rPr lang="en-US"/>
                  <a:t>Posterior - Prior</a:t>
                </a:r>
              </a:p>
            </c:rich>
          </c:tx>
          <c:layout>
            <c:manualLayout>
              <c:xMode val="edge"/>
              <c:yMode val="edge"/>
              <c:x val="3.0555648629027755E-2"/>
              <c:y val="0.306633479325722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20812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latin typeface="+mn-lt"/>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037A93-FADE-4D15-B350-7501DDE3D5C2}" type="datetimeFigureOut">
              <a:rPr lang="en-US" smtClean="0"/>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78072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37A93-FADE-4D15-B350-7501DDE3D5C2}" type="datetimeFigureOut">
              <a:rPr lang="en-US" smtClean="0"/>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215536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037A93-FADE-4D15-B350-7501DDE3D5C2}" type="datetimeFigureOut">
              <a:rPr lang="en-US" smtClean="0"/>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1561192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037A93-FADE-4D15-B350-7501DDE3D5C2}" type="datetimeFigureOut">
              <a:rPr lang="en-US" smtClean="0"/>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3795689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037A93-FADE-4D15-B350-7501DDE3D5C2}" type="datetimeFigureOut">
              <a:rPr lang="en-US" smtClean="0"/>
              <a:t>9/14/2023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1784419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037A93-FADE-4D15-B350-7501DDE3D5C2}" type="datetimeFigureOut">
              <a:rPr lang="en-US" smtClean="0"/>
              <a:t>9/14/2023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909730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037A93-FADE-4D15-B350-7501DDE3D5C2}" type="datetimeFigureOut">
              <a:rPr lang="en-US" smtClean="0"/>
              <a:t>9/14/2023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2311392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037A93-FADE-4D15-B350-7501DDE3D5C2}" type="datetimeFigureOut">
              <a:rPr lang="en-US" smtClean="0"/>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355154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037A93-FADE-4D15-B350-7501DDE3D5C2}" type="datetimeFigureOut">
              <a:rPr lang="en-US" smtClean="0"/>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13821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37A93-FADE-4D15-B350-7501DDE3D5C2}" type="datetimeFigureOut">
              <a:rPr lang="en-US" smtClean="0"/>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1314840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37A93-FADE-4D15-B350-7501DDE3D5C2}" type="datetimeFigureOut">
              <a:rPr lang="en-US" smtClean="0"/>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189A2-F4CB-4C4E-9B88-D958F44965FB}" type="slidenum">
              <a:rPr lang="en-US" smtClean="0"/>
              <a:t>‹#›</a:t>
            </a:fld>
            <a:endParaRPr lang="en-US"/>
          </a:p>
        </p:txBody>
      </p:sp>
    </p:spTree>
    <p:extLst>
      <p:ext uri="{BB962C8B-B14F-4D97-AF65-F5344CB8AC3E}">
        <p14:creationId xmlns:p14="http://schemas.microsoft.com/office/powerpoint/2010/main" val="1622704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037A93-FADE-4D15-B350-7501DDE3D5C2}" type="datetimeFigureOut">
              <a:rPr lang="en-US" smtClean="0"/>
              <a:t>9/14/2023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F189A2-F4CB-4C4E-9B88-D958F44965FB}" type="slidenum">
              <a:rPr lang="en-US" smtClean="0"/>
              <a:t>‹#›</a:t>
            </a:fld>
            <a:endParaRPr lang="en-US"/>
          </a:p>
        </p:txBody>
      </p:sp>
    </p:spTree>
    <p:extLst>
      <p:ext uri="{BB962C8B-B14F-4D97-AF65-F5344CB8AC3E}">
        <p14:creationId xmlns:p14="http://schemas.microsoft.com/office/powerpoint/2010/main" val="1202075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59" y="1122363"/>
            <a:ext cx="11443063" cy="1294266"/>
          </a:xfrm>
        </p:spPr>
        <p:txBody>
          <a:bodyPr>
            <a:normAutofit/>
          </a:bodyPr>
          <a:lstStyle/>
          <a:p>
            <a:r>
              <a:rPr lang="en-US" dirty="0"/>
              <a:t>Stereotypes and Belief Updating</a:t>
            </a:r>
          </a:p>
        </p:txBody>
      </p:sp>
      <p:sp>
        <p:nvSpPr>
          <p:cNvPr id="3" name="Subtitle 2"/>
          <p:cNvSpPr>
            <a:spLocks noGrp="1"/>
          </p:cNvSpPr>
          <p:nvPr>
            <p:ph type="subTitle" idx="1"/>
          </p:nvPr>
        </p:nvSpPr>
        <p:spPr>
          <a:xfrm>
            <a:off x="1515290" y="3252651"/>
            <a:ext cx="9144000" cy="2847703"/>
          </a:xfrm>
        </p:spPr>
        <p:txBody>
          <a:bodyPr>
            <a:normAutofit/>
          </a:bodyPr>
          <a:lstStyle/>
          <a:p>
            <a:r>
              <a:rPr lang="en-US" dirty="0"/>
              <a:t>Katherine Coffman, Harvard Business School</a:t>
            </a:r>
          </a:p>
          <a:p>
            <a:r>
              <a:rPr lang="en-US" dirty="0"/>
              <a:t>Manuela Collis, University of Toronto</a:t>
            </a:r>
          </a:p>
          <a:p>
            <a:r>
              <a:rPr lang="en-US" dirty="0"/>
              <a:t>Leena Kulkarni, Array</a:t>
            </a:r>
          </a:p>
          <a:p>
            <a:endParaRPr lang="en-US" dirty="0"/>
          </a:p>
          <a:p>
            <a:r>
              <a:rPr lang="en-US" dirty="0"/>
              <a:t>September 2023</a:t>
            </a:r>
          </a:p>
        </p:txBody>
      </p:sp>
    </p:spTree>
    <p:extLst>
      <p:ext uri="{BB962C8B-B14F-4D97-AF65-F5344CB8AC3E}">
        <p14:creationId xmlns:p14="http://schemas.microsoft.com/office/powerpoint/2010/main" val="3992167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Beliefs of our own talents matter:</a:t>
            </a:r>
          </a:p>
          <a:p>
            <a:r>
              <a:rPr lang="en-US" dirty="0"/>
              <a:t>For willingness to compete (NV 2007)</a:t>
            </a:r>
          </a:p>
          <a:p>
            <a:r>
              <a:rPr lang="en-US" dirty="0"/>
              <a:t>For test-taking (</a:t>
            </a:r>
            <a:r>
              <a:rPr lang="en-US" dirty="0" err="1"/>
              <a:t>Baldiga</a:t>
            </a:r>
            <a:r>
              <a:rPr lang="en-US" dirty="0"/>
              <a:t> 2014)</a:t>
            </a:r>
          </a:p>
          <a:p>
            <a:r>
              <a:rPr lang="en-US" dirty="0"/>
              <a:t>For speaking up (Coffman 2014)</a:t>
            </a:r>
          </a:p>
          <a:p>
            <a:r>
              <a:rPr lang="en-US" dirty="0"/>
              <a:t>For educational decisions (Pan 2018, </a:t>
            </a:r>
            <a:r>
              <a:rPr lang="en-US" dirty="0" err="1"/>
              <a:t>Buser</a:t>
            </a:r>
            <a:r>
              <a:rPr lang="en-US" dirty="0"/>
              <a:t> et al 2014)</a:t>
            </a:r>
          </a:p>
          <a:p>
            <a:r>
              <a:rPr lang="en-US" dirty="0"/>
              <a:t>For career choices (Reuben et al 2014)</a:t>
            </a:r>
          </a:p>
          <a:p>
            <a:r>
              <a:rPr lang="en-US" dirty="0"/>
              <a:t>For financial decision-making (Barber and </a:t>
            </a:r>
            <a:r>
              <a:rPr lang="en-US" dirty="0" err="1"/>
              <a:t>Odean</a:t>
            </a:r>
            <a:r>
              <a:rPr lang="en-US" dirty="0"/>
              <a:t> 2001)</a:t>
            </a:r>
          </a:p>
          <a:p>
            <a:pPr marL="0" indent="0">
              <a:buNone/>
            </a:pPr>
            <a:endParaRPr lang="en-US" dirty="0"/>
          </a:p>
          <a:p>
            <a:pPr marL="0" indent="0">
              <a:buNone/>
            </a:pPr>
            <a:r>
              <a:rPr lang="en-US" dirty="0"/>
              <a:t>Lots of evidence for a gender gap in self-confidence, mostly in male-typed domains</a:t>
            </a:r>
          </a:p>
        </p:txBody>
      </p:sp>
    </p:spTree>
    <p:extLst>
      <p:ext uri="{BB962C8B-B14F-4D97-AF65-F5344CB8AC3E}">
        <p14:creationId xmlns:p14="http://schemas.microsoft.com/office/powerpoint/2010/main" val="2945610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a:bodyPr>
          <a:lstStyle/>
          <a:p>
            <a:pPr marL="0" indent="0">
              <a:buNone/>
            </a:pPr>
            <a:r>
              <a:rPr lang="en-US" dirty="0"/>
              <a:t>Two important open questions: </a:t>
            </a:r>
          </a:p>
          <a:p>
            <a:r>
              <a:rPr lang="en-US" dirty="0"/>
              <a:t>Why do these gaps persist? </a:t>
            </a:r>
          </a:p>
          <a:p>
            <a:r>
              <a:rPr lang="en-US" dirty="0"/>
              <a:t>How do we close them?</a:t>
            </a:r>
          </a:p>
          <a:p>
            <a:pPr marL="0" indent="0">
              <a:buNone/>
            </a:pPr>
            <a:endParaRPr lang="en-US" dirty="0"/>
          </a:p>
          <a:p>
            <a:pPr marL="0" indent="0">
              <a:buNone/>
            </a:pPr>
            <a:endParaRPr lang="en-US" dirty="0"/>
          </a:p>
          <a:p>
            <a:pPr marL="0" indent="0">
              <a:buNone/>
            </a:pPr>
            <a:r>
              <a:rPr lang="en-US" dirty="0"/>
              <a:t>Answers to both rely on understanding how people update their beliefs about themselves in response to new information</a:t>
            </a:r>
          </a:p>
        </p:txBody>
      </p:sp>
    </p:spTree>
    <p:extLst>
      <p:ext uri="{BB962C8B-B14F-4D97-AF65-F5344CB8AC3E}">
        <p14:creationId xmlns:p14="http://schemas.microsoft.com/office/powerpoint/2010/main" val="27166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fontScale="85000" lnSpcReduction="20000"/>
          </a:bodyPr>
          <a:lstStyle/>
          <a:p>
            <a:pPr marL="0" indent="0">
              <a:buNone/>
            </a:pPr>
            <a:r>
              <a:rPr lang="en-US" sz="3100" b="1" dirty="0"/>
              <a:t>Recent literature on how individuals update beliefs about themselves</a:t>
            </a:r>
          </a:p>
          <a:p>
            <a:pPr marL="0" indent="0">
              <a:buNone/>
            </a:pPr>
            <a:r>
              <a:rPr lang="en-US" sz="2200" dirty="0"/>
              <a:t>(Mobius et al 2022, Barron 2016, </a:t>
            </a:r>
            <a:r>
              <a:rPr lang="en-US" sz="2200" dirty="0" err="1"/>
              <a:t>Buser</a:t>
            </a:r>
            <a:r>
              <a:rPr lang="en-US" sz="2200" dirty="0"/>
              <a:t> et al 2016, Coutts 2018, Gotthard-Real 2017, </a:t>
            </a:r>
            <a:r>
              <a:rPr lang="en-US" sz="2200" dirty="0" err="1"/>
              <a:t>Ertac</a:t>
            </a:r>
            <a:r>
              <a:rPr lang="en-US" sz="2200" dirty="0"/>
              <a:t> 2011, </a:t>
            </a:r>
            <a:r>
              <a:rPr lang="en-US" sz="2200" dirty="0" err="1"/>
              <a:t>Eil</a:t>
            </a:r>
            <a:r>
              <a:rPr lang="en-US" sz="2200" dirty="0"/>
              <a:t> and Rao 2011, </a:t>
            </a:r>
            <a:r>
              <a:rPr lang="en-US" sz="2200" dirty="0" err="1"/>
              <a:t>Schwardmann</a:t>
            </a:r>
            <a:r>
              <a:rPr lang="en-US" sz="2200" dirty="0"/>
              <a:t> and van der </a:t>
            </a:r>
            <a:r>
              <a:rPr lang="en-US" sz="2200" dirty="0" err="1"/>
              <a:t>Weele</a:t>
            </a:r>
            <a:r>
              <a:rPr lang="en-US" sz="2200" dirty="0"/>
              <a:t> 2018, Zimmermann 2020)</a:t>
            </a:r>
          </a:p>
          <a:p>
            <a:pPr marL="0" indent="0">
              <a:buNone/>
            </a:pPr>
            <a:endParaRPr lang="en-US" sz="2200" dirty="0"/>
          </a:p>
          <a:p>
            <a:pPr marL="0" indent="0">
              <a:buNone/>
            </a:pPr>
            <a:r>
              <a:rPr lang="en-US" sz="3100" b="1" dirty="0"/>
              <a:t>Common – but not universal - findings:</a:t>
            </a:r>
          </a:p>
          <a:p>
            <a:r>
              <a:rPr lang="en-US" sz="2600" b="1" dirty="0"/>
              <a:t>Conservatism</a:t>
            </a:r>
            <a:r>
              <a:rPr lang="en-US" sz="2600" dirty="0"/>
              <a:t>: individuals don’t respond “enough” to information</a:t>
            </a:r>
          </a:p>
          <a:p>
            <a:r>
              <a:rPr lang="en-US" sz="2600" b="1" dirty="0"/>
              <a:t>Asymmetry</a:t>
            </a:r>
            <a:r>
              <a:rPr lang="en-US" sz="2600" dirty="0"/>
              <a:t>: individuals respond more to “good news” than bad</a:t>
            </a:r>
          </a:p>
          <a:p>
            <a:pPr marL="0" indent="0">
              <a:buNone/>
            </a:pPr>
            <a:endParaRPr lang="en-US" sz="2600" dirty="0"/>
          </a:p>
          <a:p>
            <a:pPr marL="0" indent="0">
              <a:buNone/>
            </a:pPr>
            <a:r>
              <a:rPr lang="en-US" b="1" dirty="0"/>
              <a:t>Less known about gender differences. Results have been mixed.</a:t>
            </a:r>
          </a:p>
          <a:p>
            <a:r>
              <a:rPr lang="en-US" sz="2600" dirty="0"/>
              <a:t>Mobius et al (2022) and Coutts (2018) find greater female conservatism than male conservatism</a:t>
            </a:r>
          </a:p>
          <a:p>
            <a:r>
              <a:rPr lang="en-US" sz="2600" dirty="0" err="1"/>
              <a:t>Ertac</a:t>
            </a:r>
            <a:r>
              <a:rPr lang="en-US" sz="2600" dirty="0"/>
              <a:t> (2011) finds mixed results on gender differences in asymmetry. No differences in asymmetry in Mobius et al (2022) and Coutts (2018).</a:t>
            </a:r>
          </a:p>
        </p:txBody>
      </p:sp>
    </p:spTree>
    <p:extLst>
      <p:ext uri="{BB962C8B-B14F-4D97-AF65-F5344CB8AC3E}">
        <p14:creationId xmlns:p14="http://schemas.microsoft.com/office/powerpoint/2010/main" val="2625100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a:t>
            </a:r>
          </a:p>
        </p:txBody>
      </p:sp>
      <p:sp>
        <p:nvSpPr>
          <p:cNvPr id="3" name="Content Placeholder 2"/>
          <p:cNvSpPr>
            <a:spLocks noGrp="1"/>
          </p:cNvSpPr>
          <p:nvPr>
            <p:ph idx="1"/>
          </p:nvPr>
        </p:nvSpPr>
        <p:spPr/>
        <p:txBody>
          <a:bodyPr>
            <a:normAutofit/>
          </a:bodyPr>
          <a:lstStyle/>
          <a:p>
            <a:pPr marL="0" indent="0">
              <a:buNone/>
            </a:pPr>
            <a:r>
              <a:rPr lang="en-US" dirty="0"/>
              <a:t>Explore gender differences in how individuals update their beliefs about themselves in response to highly informative feedback.</a:t>
            </a:r>
          </a:p>
          <a:p>
            <a:pPr lvl="1">
              <a:buFont typeface="Wingdings" panose="05000000000000000000" pitchFamily="2" charset="2"/>
              <a:buChar char="Ø"/>
            </a:pPr>
            <a:endParaRPr lang="en-US" dirty="0"/>
          </a:p>
          <a:p>
            <a:pPr marL="0" indent="0">
              <a:buNone/>
            </a:pPr>
            <a:r>
              <a:rPr lang="en-US" dirty="0"/>
              <a:t>Attempt to better understand the persistence of gender gaps in self-confidence</a:t>
            </a:r>
          </a:p>
          <a:p>
            <a:pPr marL="0" indent="0">
              <a:buNone/>
            </a:pPr>
            <a:endParaRPr lang="en-US" dirty="0"/>
          </a:p>
          <a:p>
            <a:pPr marL="0" indent="0">
              <a:buNone/>
            </a:pPr>
            <a:r>
              <a:rPr lang="en-US" dirty="0"/>
              <a:t>Focus on the role of </a:t>
            </a:r>
            <a:r>
              <a:rPr lang="en-US" b="1" dirty="0"/>
              <a:t>stereotypes</a:t>
            </a:r>
            <a:r>
              <a:rPr lang="en-US" dirty="0"/>
              <a:t> in shaping responses to information</a:t>
            </a:r>
          </a:p>
          <a:p>
            <a:pPr marL="0" indent="0">
              <a:buNone/>
            </a:pPr>
            <a:endParaRPr lang="en-US" dirty="0"/>
          </a:p>
          <a:p>
            <a:pPr lvl="1"/>
            <a:endParaRPr lang="en-US" dirty="0"/>
          </a:p>
          <a:p>
            <a:endParaRPr lang="en-US" dirty="0"/>
          </a:p>
        </p:txBody>
      </p:sp>
    </p:spTree>
    <p:extLst>
      <p:ext uri="{BB962C8B-B14F-4D97-AF65-F5344CB8AC3E}">
        <p14:creationId xmlns:p14="http://schemas.microsoft.com/office/powerpoint/2010/main" val="2561723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a:t>
            </a:r>
          </a:p>
        </p:txBody>
      </p:sp>
      <p:sp>
        <p:nvSpPr>
          <p:cNvPr id="3" name="Content Placeholder 2"/>
          <p:cNvSpPr>
            <a:spLocks noGrp="1"/>
          </p:cNvSpPr>
          <p:nvPr>
            <p:ph idx="1"/>
          </p:nvPr>
        </p:nvSpPr>
        <p:spPr/>
        <p:txBody>
          <a:bodyPr>
            <a:normAutofit/>
          </a:bodyPr>
          <a:lstStyle/>
          <a:p>
            <a:pPr marL="0" indent="0">
              <a:buNone/>
            </a:pPr>
            <a:r>
              <a:rPr lang="en-US" dirty="0"/>
              <a:t>Explore gender differences in how individuals update their beliefs about themselves in response to highly informative feedback.</a:t>
            </a:r>
          </a:p>
          <a:p>
            <a:pPr lvl="1">
              <a:buFont typeface="Wingdings" panose="05000000000000000000" pitchFamily="2" charset="2"/>
              <a:buChar char="Ø"/>
            </a:pPr>
            <a:endParaRPr lang="en-US" dirty="0"/>
          </a:p>
          <a:p>
            <a:pPr marL="0" indent="0">
              <a:buNone/>
            </a:pPr>
            <a:r>
              <a:rPr lang="en-US" dirty="0"/>
              <a:t>Attempt to better understand the persistence of gender gaps in self-confidence</a:t>
            </a:r>
          </a:p>
          <a:p>
            <a:pPr marL="0" indent="0">
              <a:buNone/>
            </a:pPr>
            <a:endParaRPr lang="en-US" dirty="0"/>
          </a:p>
          <a:p>
            <a:pPr marL="0" indent="0">
              <a:buNone/>
            </a:pPr>
            <a:r>
              <a:rPr lang="en-US" dirty="0"/>
              <a:t>Focus on the role of </a:t>
            </a:r>
            <a:r>
              <a:rPr lang="en-US" b="1" dirty="0"/>
              <a:t>stereotypes</a:t>
            </a:r>
            <a:r>
              <a:rPr lang="en-US" dirty="0"/>
              <a:t> in shaping responses to information</a:t>
            </a:r>
          </a:p>
          <a:p>
            <a:pPr marL="0" indent="0">
              <a:buNone/>
            </a:pPr>
            <a:endParaRPr lang="en-US" dirty="0"/>
          </a:p>
          <a:p>
            <a:pPr lvl="1"/>
            <a:endParaRPr lang="en-US" dirty="0"/>
          </a:p>
          <a:p>
            <a:endParaRPr lang="en-US" dirty="0"/>
          </a:p>
        </p:txBody>
      </p:sp>
      <p:sp>
        <p:nvSpPr>
          <p:cNvPr id="4" name="TextBox 3"/>
          <p:cNvSpPr txBox="1"/>
          <p:nvPr/>
        </p:nvSpPr>
        <p:spPr>
          <a:xfrm>
            <a:off x="838200" y="5447211"/>
            <a:ext cx="10826931" cy="954107"/>
          </a:xfrm>
          <a:prstGeom prst="rect">
            <a:avLst/>
          </a:prstGeom>
          <a:noFill/>
        </p:spPr>
        <p:txBody>
          <a:bodyPr wrap="square" rtlCol="0">
            <a:spAutoFit/>
          </a:bodyPr>
          <a:lstStyle/>
          <a:p>
            <a:r>
              <a:rPr lang="en-US" sz="2800" b="1" dirty="0"/>
              <a:t>The idea: gender gaps in self-confidence persist because we interpret new evidence through the lens of stereotypes</a:t>
            </a:r>
          </a:p>
        </p:txBody>
      </p:sp>
    </p:spTree>
    <p:extLst>
      <p:ext uri="{BB962C8B-B14F-4D97-AF65-F5344CB8AC3E}">
        <p14:creationId xmlns:p14="http://schemas.microsoft.com/office/powerpoint/2010/main" val="323747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a:t>
            </a:r>
          </a:p>
        </p:txBody>
      </p:sp>
      <p:sp>
        <p:nvSpPr>
          <p:cNvPr id="3" name="Content Placeholder 2"/>
          <p:cNvSpPr>
            <a:spLocks noGrp="1"/>
          </p:cNvSpPr>
          <p:nvPr>
            <p:ph idx="1"/>
          </p:nvPr>
        </p:nvSpPr>
        <p:spPr/>
        <p:txBody>
          <a:bodyPr/>
          <a:lstStyle/>
          <a:p>
            <a:pPr marL="0" indent="0">
              <a:buNone/>
            </a:pPr>
            <a:r>
              <a:rPr lang="en-US" dirty="0"/>
              <a:t>Participants complete 3 rounds of the experiment, with a different randomly-drawn domain in each round</a:t>
            </a:r>
          </a:p>
          <a:p>
            <a:pPr lvl="1"/>
            <a:endParaRPr lang="en-US" dirty="0"/>
          </a:p>
        </p:txBody>
      </p:sp>
    </p:spTree>
    <p:extLst>
      <p:ext uri="{BB962C8B-B14F-4D97-AF65-F5344CB8AC3E}">
        <p14:creationId xmlns:p14="http://schemas.microsoft.com/office/powerpoint/2010/main" val="412790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Understanding the role of stereotypes</a:t>
            </a:r>
          </a:p>
          <a:p>
            <a:r>
              <a:rPr lang="en-US" dirty="0"/>
              <a:t>Vary the gender-type of the domain (male-typed, female-typed)</a:t>
            </a:r>
          </a:p>
          <a:p>
            <a:r>
              <a:rPr lang="en-US" dirty="0"/>
              <a:t>Maintain parallelism across other aspects (difficulty, format, prestige)</a:t>
            </a:r>
          </a:p>
          <a:p>
            <a:r>
              <a:rPr lang="en-US" dirty="0"/>
              <a:t>Use a wide range of domains, generalizing beyond math versus verbal</a:t>
            </a:r>
          </a:p>
          <a:p>
            <a:endParaRPr lang="en-US" dirty="0"/>
          </a:p>
          <a:p>
            <a:pPr marL="0" indent="0">
              <a:buNone/>
            </a:pPr>
            <a:r>
              <a:rPr lang="en-US" dirty="0"/>
              <a:t>Use domains from </a:t>
            </a:r>
            <a:r>
              <a:rPr lang="en-US" dirty="0" err="1"/>
              <a:t>Bordalo</a:t>
            </a:r>
            <a:r>
              <a:rPr lang="en-US" dirty="0"/>
              <a:t> et al (2019)</a:t>
            </a:r>
          </a:p>
          <a:p>
            <a:r>
              <a:rPr lang="en-US" dirty="0"/>
              <a:t>Male-typed: Cars, Sports, Videogames, Business</a:t>
            </a:r>
          </a:p>
          <a:p>
            <a:r>
              <a:rPr lang="en-US" dirty="0"/>
              <a:t>Female-typed: Verbal Skills, Art and Literature, Disney Movies, and Kardashians</a:t>
            </a:r>
          </a:p>
          <a:p>
            <a:endParaRPr lang="en-US" dirty="0"/>
          </a:p>
          <a:p>
            <a:pPr marL="0" indent="0">
              <a:buNone/>
            </a:pPr>
            <a:r>
              <a:rPr lang="en-US" b="1" dirty="0"/>
              <a:t>Congruent</a:t>
            </a:r>
            <a:r>
              <a:rPr lang="en-US" dirty="0"/>
              <a:t>: gender-type of domain matches participant gender</a:t>
            </a:r>
          </a:p>
          <a:p>
            <a:endParaRPr lang="en-US" dirty="0"/>
          </a:p>
          <a:p>
            <a:pPr lvl="1"/>
            <a:endParaRPr lang="en-US" dirty="0"/>
          </a:p>
        </p:txBody>
      </p:sp>
    </p:spTree>
    <p:extLst>
      <p:ext uri="{BB962C8B-B14F-4D97-AF65-F5344CB8AC3E}">
        <p14:creationId xmlns:p14="http://schemas.microsoft.com/office/powerpoint/2010/main" val="1069420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 – The Test</a:t>
            </a:r>
          </a:p>
        </p:txBody>
      </p:sp>
      <p:sp>
        <p:nvSpPr>
          <p:cNvPr id="3" name="Content Placeholder 2"/>
          <p:cNvSpPr>
            <a:spLocks noGrp="1"/>
          </p:cNvSpPr>
          <p:nvPr>
            <p:ph idx="1"/>
          </p:nvPr>
        </p:nvSpPr>
        <p:spPr/>
        <p:txBody>
          <a:bodyPr/>
          <a:lstStyle/>
          <a:p>
            <a:pPr marL="0" indent="0">
              <a:buNone/>
            </a:pPr>
            <a:r>
              <a:rPr lang="en-US" dirty="0"/>
              <a:t>In each round, participants take a test of ability</a:t>
            </a:r>
          </a:p>
          <a:p>
            <a:pPr lvl="1"/>
            <a:r>
              <a:rPr lang="en-US" dirty="0"/>
              <a:t>20 multiple-choice questions from the domain</a:t>
            </a:r>
          </a:p>
          <a:p>
            <a:pPr lvl="1"/>
            <a:r>
              <a:rPr lang="en-US" dirty="0"/>
              <a:t>Timed test of 3 minutes (to discourage cheating/looking up answers)</a:t>
            </a:r>
          </a:p>
          <a:p>
            <a:pPr marL="457200" lvl="1" indent="0">
              <a:buNone/>
            </a:pPr>
            <a:endParaRPr lang="en-US" dirty="0"/>
          </a:p>
          <a:p>
            <a:pPr marL="0" indent="0">
              <a:buNone/>
            </a:pPr>
            <a:r>
              <a:rPr lang="en-US" dirty="0"/>
              <a:t>Score</a:t>
            </a:r>
            <a:r>
              <a:rPr lang="en-US" i="1" dirty="0"/>
              <a:t> </a:t>
            </a:r>
            <a:r>
              <a:rPr lang="en-US" dirty="0"/>
              <a:t>is number of correct answers</a:t>
            </a:r>
          </a:p>
          <a:p>
            <a:pPr marL="0" indent="0">
              <a:buNone/>
            </a:pPr>
            <a:endParaRPr lang="en-US" dirty="0"/>
          </a:p>
        </p:txBody>
      </p:sp>
    </p:spTree>
    <p:extLst>
      <p:ext uri="{BB962C8B-B14F-4D97-AF65-F5344CB8AC3E}">
        <p14:creationId xmlns:p14="http://schemas.microsoft.com/office/powerpoint/2010/main" val="732548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 – The Prior</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Following the test, participants are asked to:</a:t>
            </a:r>
          </a:p>
          <a:p>
            <a:pPr marL="0" indent="0">
              <a:buNone/>
            </a:pPr>
            <a:r>
              <a:rPr lang="en-US" dirty="0"/>
              <a:t>1. Provide a guess of their score</a:t>
            </a:r>
          </a:p>
          <a:p>
            <a:pPr lvl="1"/>
            <a:r>
              <a:rPr lang="en-US" dirty="0"/>
              <a:t>Receive a bonus payment if they guess their true score exactly </a:t>
            </a:r>
          </a:p>
          <a:p>
            <a:pPr marL="0" indent="0">
              <a:buNone/>
            </a:pPr>
            <a:r>
              <a:rPr lang="en-US" dirty="0"/>
              <a:t>2. Tell us how much probability mass they put on this particular score</a:t>
            </a:r>
          </a:p>
          <a:p>
            <a:pPr lvl="1"/>
            <a:r>
              <a:rPr lang="en-US" dirty="0"/>
              <a:t>“I believe there is a __% chance I earned exactly a score of X”</a:t>
            </a:r>
          </a:p>
          <a:p>
            <a:pPr lvl="1"/>
            <a:r>
              <a:rPr lang="en-US" dirty="0"/>
              <a:t>Incentivized</a:t>
            </a:r>
          </a:p>
          <a:p>
            <a:pPr marL="0" indent="0">
              <a:buNone/>
            </a:pPr>
            <a:r>
              <a:rPr lang="en-US" dirty="0"/>
              <a:t>3. Give us the complete probability distribution over all possible scores</a:t>
            </a:r>
          </a:p>
          <a:p>
            <a:pPr lvl="1"/>
            <a:r>
              <a:rPr lang="en-US" dirty="0"/>
              <a:t>Incentivized</a:t>
            </a:r>
          </a:p>
          <a:p>
            <a:pPr marL="0" indent="0">
              <a:buNone/>
            </a:pPr>
            <a:endParaRPr lang="en-US" dirty="0"/>
          </a:p>
          <a:p>
            <a:pPr marL="0" indent="0">
              <a:buNone/>
            </a:pPr>
            <a:r>
              <a:rPr lang="en-US" dirty="0"/>
              <a:t>We also ask them to make a guess about relative ability</a:t>
            </a:r>
          </a:p>
          <a:p>
            <a:pPr lvl="1"/>
            <a:r>
              <a:rPr lang="en-US" dirty="0"/>
              <a:t>Provide your rank among 100 participants who also took this test</a:t>
            </a:r>
          </a:p>
          <a:p>
            <a:pPr lvl="1"/>
            <a:r>
              <a:rPr lang="en-US" dirty="0"/>
              <a:t>Incentivized</a:t>
            </a:r>
          </a:p>
        </p:txBody>
      </p:sp>
    </p:spTree>
    <p:extLst>
      <p:ext uri="{BB962C8B-B14F-4D97-AF65-F5344CB8AC3E}">
        <p14:creationId xmlns:p14="http://schemas.microsoft.com/office/powerpoint/2010/main" val="376159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 – The Signal</a:t>
            </a:r>
          </a:p>
        </p:txBody>
      </p:sp>
      <p:sp>
        <p:nvSpPr>
          <p:cNvPr id="3" name="Content Placeholder 2"/>
          <p:cNvSpPr>
            <a:spLocks noGrp="1"/>
          </p:cNvSpPr>
          <p:nvPr>
            <p:ph idx="1"/>
          </p:nvPr>
        </p:nvSpPr>
        <p:spPr>
          <a:xfrm>
            <a:off x="838200" y="1825625"/>
            <a:ext cx="10515600" cy="4630834"/>
          </a:xfrm>
        </p:spPr>
        <p:txBody>
          <a:bodyPr>
            <a:normAutofit/>
          </a:bodyPr>
          <a:lstStyle/>
          <a:p>
            <a:pPr marL="0" indent="0">
              <a:buNone/>
            </a:pPr>
            <a:r>
              <a:rPr lang="en-US" dirty="0"/>
              <a:t>Participants then receive a noisy signal of their score</a:t>
            </a:r>
          </a:p>
          <a:p>
            <a:pPr lvl="1"/>
            <a:r>
              <a:rPr lang="en-US" dirty="0"/>
              <a:t>With probability </a:t>
            </a:r>
            <a:r>
              <a:rPr lang="en-US" i="1" dirty="0"/>
              <a:t>q</a:t>
            </a:r>
            <a:r>
              <a:rPr lang="en-US" dirty="0"/>
              <a:t>, participants are shown their true score </a:t>
            </a:r>
          </a:p>
          <a:p>
            <a:pPr lvl="1"/>
            <a:r>
              <a:rPr lang="en-US" dirty="0"/>
              <a:t>With probability </a:t>
            </a:r>
            <a:r>
              <a:rPr lang="en-US" i="1" dirty="0"/>
              <a:t>(1-q), </a:t>
            </a:r>
            <a:r>
              <a:rPr lang="en-US" dirty="0"/>
              <a:t>participants are shown their true score plus “noise” drawn from a uniform distribution over {-5,-4,-3,-2,-1,1,2,3,4,5}</a:t>
            </a:r>
          </a:p>
          <a:p>
            <a:pPr lvl="1"/>
            <a:endParaRPr lang="en-US" dirty="0"/>
          </a:p>
          <a:p>
            <a:pPr marL="0" indent="0">
              <a:buNone/>
            </a:pPr>
            <a:r>
              <a:rPr lang="en-US" dirty="0"/>
              <a:t>Probability </a:t>
            </a:r>
            <a:r>
              <a:rPr lang="en-US" i="1" dirty="0"/>
              <a:t>q </a:t>
            </a:r>
            <a:r>
              <a:rPr lang="en-US" dirty="0"/>
              <a:t>varies by treatment:</a:t>
            </a:r>
          </a:p>
          <a:p>
            <a:pPr lvl="1"/>
            <a:r>
              <a:rPr lang="en-US" dirty="0"/>
              <a:t>50% Signal Accuracy Treatment: </a:t>
            </a:r>
            <a:r>
              <a:rPr lang="en-US" i="1" dirty="0"/>
              <a:t>q=0.5</a:t>
            </a:r>
          </a:p>
          <a:p>
            <a:pPr lvl="1"/>
            <a:r>
              <a:rPr lang="en-US" dirty="0"/>
              <a:t>70% Signal Accuracy Treatment: </a:t>
            </a:r>
            <a:r>
              <a:rPr lang="en-US" i="1" dirty="0"/>
              <a:t>q=0.7</a:t>
            </a:r>
          </a:p>
          <a:p>
            <a:pPr lvl="1"/>
            <a:endParaRPr lang="en-US" i="1" dirty="0"/>
          </a:p>
          <a:p>
            <a:pPr marL="0" indent="0">
              <a:buNone/>
            </a:pPr>
            <a:r>
              <a:rPr lang="en-US" dirty="0"/>
              <a:t>Process explained with numbered balls, brief understanding question they have to answer correctly to proceed</a:t>
            </a:r>
          </a:p>
        </p:txBody>
      </p:sp>
    </p:spTree>
    <p:extLst>
      <p:ext uri="{BB962C8B-B14F-4D97-AF65-F5344CB8AC3E}">
        <p14:creationId xmlns:p14="http://schemas.microsoft.com/office/powerpoint/2010/main" val="882851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 – The Posterior</a:t>
            </a:r>
          </a:p>
        </p:txBody>
      </p:sp>
      <p:sp>
        <p:nvSpPr>
          <p:cNvPr id="3" name="Content Placeholder 2"/>
          <p:cNvSpPr>
            <a:spLocks noGrp="1"/>
          </p:cNvSpPr>
          <p:nvPr>
            <p:ph idx="1"/>
          </p:nvPr>
        </p:nvSpPr>
        <p:spPr/>
        <p:txBody>
          <a:bodyPr/>
          <a:lstStyle/>
          <a:p>
            <a:pPr marL="0" indent="0">
              <a:buNone/>
            </a:pPr>
            <a:r>
              <a:rPr lang="en-US" dirty="0"/>
              <a:t>Following the signal, participants are re-asked all beliefs questions, both about absolute and relative ability</a:t>
            </a:r>
          </a:p>
        </p:txBody>
      </p:sp>
    </p:spTree>
    <p:extLst>
      <p:ext uri="{BB962C8B-B14F-4D97-AF65-F5344CB8AC3E}">
        <p14:creationId xmlns:p14="http://schemas.microsoft.com/office/powerpoint/2010/main" val="96524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 – </a:t>
            </a:r>
            <a:r>
              <a:rPr lang="en-US" sz="4000" dirty="0"/>
              <a:t>Demographics &amp; Logistics</a:t>
            </a:r>
          </a:p>
        </p:txBody>
      </p:sp>
      <p:sp>
        <p:nvSpPr>
          <p:cNvPr id="3" name="Content Placeholder 2"/>
          <p:cNvSpPr>
            <a:spLocks noGrp="1"/>
          </p:cNvSpPr>
          <p:nvPr>
            <p:ph idx="1"/>
          </p:nvPr>
        </p:nvSpPr>
        <p:spPr/>
        <p:txBody>
          <a:bodyPr>
            <a:normAutofit fontScale="92500"/>
          </a:bodyPr>
          <a:lstStyle/>
          <a:p>
            <a:pPr marL="0" indent="0">
              <a:buNone/>
            </a:pPr>
            <a:r>
              <a:rPr lang="en-US" dirty="0"/>
              <a:t>At end of experiment, we elicit:</a:t>
            </a:r>
          </a:p>
          <a:p>
            <a:pPr lvl="1"/>
            <a:r>
              <a:rPr lang="en-US" dirty="0"/>
              <a:t>Gender</a:t>
            </a:r>
          </a:p>
          <a:p>
            <a:pPr lvl="1"/>
            <a:r>
              <a:rPr lang="en-US" dirty="0"/>
              <a:t>Attended high school in US</a:t>
            </a:r>
          </a:p>
          <a:p>
            <a:pPr lvl="1"/>
            <a:r>
              <a:rPr lang="en-US" dirty="0"/>
              <a:t>Race </a:t>
            </a:r>
          </a:p>
          <a:p>
            <a:pPr lvl="1"/>
            <a:r>
              <a:rPr lang="en-US" dirty="0"/>
              <a:t>Educational attainment</a:t>
            </a:r>
          </a:p>
          <a:p>
            <a:pPr lvl="1"/>
            <a:r>
              <a:rPr lang="en-US" dirty="0"/>
              <a:t>5 </a:t>
            </a:r>
            <a:r>
              <a:rPr lang="en-US" dirty="0" err="1"/>
              <a:t>unincentivized</a:t>
            </a:r>
            <a:r>
              <a:rPr lang="en-US" dirty="0"/>
              <a:t> ASVAB questions as proxy for cognitive ability</a:t>
            </a:r>
          </a:p>
          <a:p>
            <a:pPr lvl="1"/>
            <a:r>
              <a:rPr lang="en-US" dirty="0"/>
              <a:t>Slider scale ranking of each of the eight categories measuring perceived gender-type</a:t>
            </a:r>
          </a:p>
          <a:p>
            <a:pPr lvl="1"/>
            <a:endParaRPr lang="en-US" dirty="0"/>
          </a:p>
          <a:p>
            <a:pPr marL="0" indent="0">
              <a:buNone/>
            </a:pPr>
            <a:r>
              <a:rPr lang="en-US" dirty="0"/>
              <a:t>Experiment was run on Amazon Mechanical Turk in October 2018 with 1,989 participants. Advertised as 30-minute study, guaranteed payment of $2.00 plus incentive pay.</a:t>
            </a:r>
          </a:p>
          <a:p>
            <a:pPr lvl="1"/>
            <a:endParaRPr lang="en-US" dirty="0"/>
          </a:p>
          <a:p>
            <a:pPr marL="0" indent="0">
              <a:buNone/>
            </a:pPr>
            <a:endParaRPr lang="en-US" dirty="0"/>
          </a:p>
        </p:txBody>
      </p:sp>
    </p:spTree>
    <p:extLst>
      <p:ext uri="{BB962C8B-B14F-4D97-AF65-F5344CB8AC3E}">
        <p14:creationId xmlns:p14="http://schemas.microsoft.com/office/powerpoint/2010/main" val="1249740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736" y="2193925"/>
            <a:ext cx="10515600" cy="1325563"/>
          </a:xfrm>
        </p:spPr>
        <p:txBody>
          <a:bodyPr/>
          <a:lstStyle/>
          <a:p>
            <a:r>
              <a:rPr lang="en-US" dirty="0"/>
              <a:t>Empirical Approach</a:t>
            </a:r>
          </a:p>
        </p:txBody>
      </p:sp>
    </p:spTree>
    <p:extLst>
      <p:ext uri="{BB962C8B-B14F-4D97-AF65-F5344CB8AC3E}">
        <p14:creationId xmlns:p14="http://schemas.microsoft.com/office/powerpoint/2010/main" val="348014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838200" y="2625633"/>
            <a:ext cx="10515600" cy="1123407"/>
          </a:xfrm>
        </p:spPr>
        <p:txBody>
          <a:bodyPr/>
          <a:lstStyle/>
          <a:p>
            <a:pPr marL="0" indent="0" algn="ctr">
              <a:buNone/>
            </a:pPr>
            <a:r>
              <a:rPr lang="en-US" sz="3000" i="1" dirty="0"/>
              <a:t>Do gender stereotypes predict beliefs - even after the provision of noisy feedback? </a:t>
            </a:r>
            <a:endParaRPr lang="en-US" sz="3000" dirty="0"/>
          </a:p>
          <a:p>
            <a:endParaRPr lang="en-US" dirty="0"/>
          </a:p>
        </p:txBody>
      </p:sp>
    </p:spTree>
    <p:extLst>
      <p:ext uri="{BB962C8B-B14F-4D97-AF65-F5344CB8AC3E}">
        <p14:creationId xmlns:p14="http://schemas.microsoft.com/office/powerpoint/2010/main" val="1374886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to studying the role of stereotypes</a:t>
            </a:r>
          </a:p>
        </p:txBody>
      </p:sp>
      <p:sp>
        <p:nvSpPr>
          <p:cNvPr id="3" name="Content Placeholder 2"/>
          <p:cNvSpPr>
            <a:spLocks noGrp="1"/>
          </p:cNvSpPr>
          <p:nvPr>
            <p:ph idx="1"/>
          </p:nvPr>
        </p:nvSpPr>
        <p:spPr/>
        <p:txBody>
          <a:bodyPr/>
          <a:lstStyle/>
          <a:p>
            <a:r>
              <a:rPr lang="en-US" dirty="0"/>
              <a:t>Follow </a:t>
            </a:r>
            <a:r>
              <a:rPr lang="en-US" dirty="0" err="1"/>
              <a:t>Bordalo</a:t>
            </a:r>
            <a:r>
              <a:rPr lang="en-US" dirty="0"/>
              <a:t> et al (2016, 2019): model an individual’s belief of own ability as dependent on the gender gap in performance in the domain</a:t>
            </a:r>
          </a:p>
          <a:p>
            <a:endParaRPr lang="en-US" dirty="0"/>
          </a:p>
          <a:p>
            <a:r>
              <a:rPr lang="en-US" dirty="0"/>
              <a:t>Hypothesis: holding own ability fixed, </a:t>
            </a:r>
            <a:r>
              <a:rPr lang="en-US" b="1" dirty="0"/>
              <a:t>beliefs about self grow more optimistic as own gender advantage in a category increases</a:t>
            </a:r>
          </a:p>
          <a:p>
            <a:pPr lvl="1"/>
            <a:r>
              <a:rPr lang="en-US" dirty="0"/>
              <a:t>Results are similar if you instead use the approach of Coffman (2014) and measure the impact of stereotypes by showing responsiveness to the slider scale rating of the category</a:t>
            </a:r>
          </a:p>
          <a:p>
            <a:endParaRPr lang="en-US" dirty="0"/>
          </a:p>
        </p:txBody>
      </p:sp>
    </p:spTree>
    <p:extLst>
      <p:ext uri="{BB962C8B-B14F-4D97-AF65-F5344CB8AC3E}">
        <p14:creationId xmlns:p14="http://schemas.microsoft.com/office/powerpoint/2010/main" val="628206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082887583"/>
              </p:ext>
            </p:extLst>
          </p:nvPr>
        </p:nvGraphicFramePr>
        <p:xfrm>
          <a:off x="756458" y="1404851"/>
          <a:ext cx="10681855" cy="5328458"/>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838200" y="365125"/>
            <a:ext cx="10515600" cy="1325563"/>
          </a:xfrm>
        </p:spPr>
        <p:txBody>
          <a:bodyPr/>
          <a:lstStyle/>
          <a:p>
            <a:r>
              <a:rPr lang="en-US" dirty="0"/>
              <a:t>The domains do vary in gender-type</a:t>
            </a:r>
          </a:p>
        </p:txBody>
      </p:sp>
    </p:spTree>
    <p:extLst>
      <p:ext uri="{BB962C8B-B14F-4D97-AF65-F5344CB8AC3E}">
        <p14:creationId xmlns:p14="http://schemas.microsoft.com/office/powerpoint/2010/main" val="3912891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to studying the role of stereotypes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pPr marL="0" lv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𝐵𝑒𝑙𝑖𝑒𝑓</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𝑡</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0</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𝐹𝑒𝑚𝑎𝑙𝑒</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2</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𝐺</m:t>
                              </m:r>
                            </m:sub>
                          </m:sSub>
                          <m:r>
                            <a:rPr lang="en-US" i="1">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𝐺</m:t>
                              </m:r>
                            </m:sub>
                          </m:sSub>
                        </m:e>
                      </m: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𝑆𝑐𝑜𝑟𝑒</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rPr>
                        <m:t>)</m:t>
                      </m:r>
                    </m:oMath>
                  </m:oMathPara>
                </a14:m>
                <a:endParaRPr lang="en-US" dirty="0"/>
              </a:p>
              <a:p>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𝐵𝑒𝑙𝑖𝑒𝑓</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𝑡</m:t>
                        </m:r>
                      </m:sub>
                    </m:sSub>
                  </m:oMath>
                </a14:m>
                <a:r>
                  <a:rPr lang="en-US" dirty="0"/>
                  <a:t> is belief of individual </a:t>
                </a:r>
                <a:r>
                  <a:rPr lang="en-US" i="1" dirty="0" err="1"/>
                  <a:t>i</a:t>
                </a:r>
                <a:r>
                  <a:rPr lang="en-US" i="1" dirty="0"/>
                  <a:t> </a:t>
                </a:r>
                <a:r>
                  <a:rPr lang="en-US" dirty="0"/>
                  <a:t>in category </a:t>
                </a:r>
                <a:r>
                  <a:rPr lang="en-US" i="1" dirty="0"/>
                  <a:t>j</a:t>
                </a:r>
                <a:r>
                  <a:rPr lang="en-US" dirty="0"/>
                  <a:t> at time </a:t>
                </a:r>
                <a:r>
                  <a:rPr lang="en-US" i="1" dirty="0"/>
                  <a:t>t</a:t>
                </a:r>
                <a:r>
                  <a:rPr lang="en-US" dirty="0"/>
                  <a:t> (prior or posterior)</a:t>
                </a:r>
              </a:p>
              <a:p>
                <a:r>
                  <a:rPr lang="en-US" i="1" dirty="0"/>
                  <a:t>Female </a:t>
                </a:r>
                <a:r>
                  <a:rPr lang="en-US" dirty="0"/>
                  <a:t>is gender indicator for participant</a:t>
                </a:r>
              </a:p>
              <a:p>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m:t>
                                </m:r>
                                <m:r>
                                  <a:rPr lang="en-US" b="0" i="1" smtClean="0">
                                    <a:latin typeface="Cambria Math" panose="02040503050406030204" pitchFamily="18" charset="0"/>
                                  </a:rPr>
                                  <m:t>𝑐</m:t>
                                </m:r>
                                <m:r>
                                  <a:rPr lang="en-US" i="1">
                                    <a:latin typeface="Cambria Math" panose="02040503050406030204" pitchFamily="18" charset="0"/>
                                  </a:rPr>
                                  <m:t>𝑜𝑟𝑒</m:t>
                                </m:r>
                              </m:e>
                            </m:acc>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𝐺</m:t>
                            </m:r>
                          </m:sub>
                        </m:sSub>
                        <m:r>
                          <a:rPr lang="en-US" i="1">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𝐺</m:t>
                            </m:r>
                          </m:sub>
                        </m:sSub>
                      </m:e>
                    </m:d>
                  </m:oMath>
                </a14:m>
                <a:r>
                  <a:rPr lang="en-US" dirty="0"/>
                  <a:t> is difference in average scores in category </a:t>
                </a:r>
                <a:r>
                  <a:rPr lang="en-US" i="1" dirty="0"/>
                  <a:t>j</a:t>
                </a:r>
                <a:r>
                  <a:rPr lang="en-US" dirty="0"/>
                  <a:t> between members of the participant’s own gender, </a:t>
                </a:r>
                <a:r>
                  <a:rPr lang="en-US" i="1" dirty="0"/>
                  <a:t>G</a:t>
                </a:r>
                <a:r>
                  <a:rPr lang="en-US" dirty="0"/>
                  <a:t>, and the opposite gender, </a:t>
                </a:r>
                <a:r>
                  <a:rPr lang="en-US" i="1" dirty="0"/>
                  <a:t>-G</a:t>
                </a:r>
                <a:r>
                  <a:rPr lang="en-US" dirty="0"/>
                  <a:t> </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𝑆𝑐𝑜𝑟𝑒</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oMath>
                </a14:m>
                <a:r>
                  <a:rPr lang="en-US" dirty="0"/>
                  <a:t> represents the score of individual </a:t>
                </a:r>
                <a:r>
                  <a:rPr lang="en-US" i="1" dirty="0" err="1"/>
                  <a:t>i</a:t>
                </a:r>
                <a:r>
                  <a:rPr lang="en-US" i="1" dirty="0"/>
                  <a:t> </a:t>
                </a:r>
                <a:r>
                  <a:rPr lang="en-US" dirty="0"/>
                  <a:t>in category </a:t>
                </a:r>
                <a:r>
                  <a:rPr lang="en-US" i="1" dirty="0"/>
                  <a:t>j</a:t>
                </a:r>
                <a:r>
                  <a:rPr lang="en-US" dirty="0"/>
                  <a:t> </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928"/>
                </a:stretch>
              </a:blipFill>
            </p:spPr>
            <p:txBody>
              <a:bodyPr/>
              <a:lstStyle/>
              <a:p>
                <a:r>
                  <a:rPr lang="en-US">
                    <a:noFill/>
                  </a:rPr>
                  <a:t> </a:t>
                </a:r>
              </a:p>
            </p:txBody>
          </p:sp>
        </mc:Fallback>
      </mc:AlternateContent>
    </p:spTree>
    <p:extLst>
      <p:ext uri="{BB962C8B-B14F-4D97-AF65-F5344CB8AC3E}">
        <p14:creationId xmlns:p14="http://schemas.microsoft.com/office/powerpoint/2010/main" val="1237625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 on specifications</a:t>
            </a:r>
          </a:p>
        </p:txBody>
      </p:sp>
      <p:sp>
        <p:nvSpPr>
          <p:cNvPr id="3" name="Content Placeholder 2"/>
          <p:cNvSpPr>
            <a:spLocks noGrp="1"/>
          </p:cNvSpPr>
          <p:nvPr>
            <p:ph idx="1"/>
          </p:nvPr>
        </p:nvSpPr>
        <p:spPr/>
        <p:txBody>
          <a:bodyPr/>
          <a:lstStyle/>
          <a:p>
            <a:r>
              <a:rPr lang="en-US" b="1" dirty="0"/>
              <a:t>Beliefs</a:t>
            </a:r>
            <a:r>
              <a:rPr lang="en-US" dirty="0"/>
              <a:t>: focus on guess of score – intuitive &amp; transparent</a:t>
            </a:r>
          </a:p>
          <a:p>
            <a:pPr lvl="1"/>
            <a:r>
              <a:rPr lang="en-US" dirty="0"/>
              <a:t>Results similar if you predict mean of full distribution</a:t>
            </a:r>
          </a:p>
          <a:p>
            <a:r>
              <a:rPr lang="en-US" b="1" dirty="0"/>
              <a:t>Measurement error</a:t>
            </a:r>
            <a:r>
              <a:rPr lang="en-US" dirty="0"/>
              <a:t>: Gillen et al (2019) flag that measurement error in control variables can bias coefficients of interest</a:t>
            </a:r>
          </a:p>
          <a:p>
            <a:pPr lvl="1"/>
            <a:r>
              <a:rPr lang="en-US" dirty="0"/>
              <a:t>Concern: score is only a noisy measure of ability &amp; unobserved ability may be correlated with gender or own gender advantage</a:t>
            </a:r>
          </a:p>
          <a:p>
            <a:pPr lvl="1"/>
            <a:r>
              <a:rPr lang="en-US" dirty="0"/>
              <a:t>Solution: Add to our specifications a second proxy for individual performance, the average performance of one’s own gender in the category </a:t>
            </a:r>
          </a:p>
          <a:p>
            <a:r>
              <a:rPr lang="en-US" b="1" dirty="0"/>
              <a:t>Controls</a:t>
            </a:r>
            <a:r>
              <a:rPr lang="en-US" dirty="0"/>
              <a:t>: estimate model with demographic controls, round fixed effects</a:t>
            </a:r>
          </a:p>
          <a:p>
            <a:endParaRPr lang="en-US" dirty="0"/>
          </a:p>
        </p:txBody>
      </p:sp>
    </p:spTree>
    <p:extLst>
      <p:ext uri="{BB962C8B-B14F-4D97-AF65-F5344CB8AC3E}">
        <p14:creationId xmlns:p14="http://schemas.microsoft.com/office/powerpoint/2010/main" val="3517950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a:t>
            </a:r>
          </a:p>
        </p:txBody>
      </p:sp>
      <p:sp>
        <p:nvSpPr>
          <p:cNvPr id="3" name="Content Placeholder 2"/>
          <p:cNvSpPr>
            <a:spLocks noGrp="1"/>
          </p:cNvSpPr>
          <p:nvPr>
            <p:ph idx="1"/>
          </p:nvPr>
        </p:nvSpPr>
        <p:spPr>
          <a:xfrm>
            <a:off x="838200" y="2625633"/>
            <a:ext cx="10515600" cy="3592287"/>
          </a:xfrm>
        </p:spPr>
        <p:txBody>
          <a:bodyPr>
            <a:normAutofit/>
          </a:bodyPr>
          <a:lstStyle/>
          <a:p>
            <a:pPr marL="0" indent="0" algn="ctr">
              <a:buNone/>
            </a:pPr>
            <a:r>
              <a:rPr lang="en-US" sz="3000" i="1" dirty="0"/>
              <a:t>Do gender stereotypes predict beliefs - even after the provision of noisy feedback?</a:t>
            </a:r>
          </a:p>
          <a:p>
            <a:pPr marL="0" indent="0" algn="ctr">
              <a:buNone/>
            </a:pPr>
            <a:endParaRPr lang="en-US" sz="3000" i="1" dirty="0"/>
          </a:p>
          <a:p>
            <a:pPr marL="0" indent="0" algn="ctr">
              <a:buNone/>
            </a:pPr>
            <a:r>
              <a:rPr lang="en-US" sz="3000" b="1" i="1" dirty="0"/>
              <a:t> Does this depend on the noisiness of the signal?</a:t>
            </a:r>
            <a:endParaRPr lang="en-US" sz="3000" b="1" dirty="0"/>
          </a:p>
          <a:p>
            <a:endParaRPr lang="en-US" dirty="0"/>
          </a:p>
        </p:txBody>
      </p:sp>
    </p:spTree>
    <p:extLst>
      <p:ext uri="{BB962C8B-B14F-4D97-AF65-F5344CB8AC3E}">
        <p14:creationId xmlns:p14="http://schemas.microsoft.com/office/powerpoint/2010/main" val="3671343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838200" y="2625633"/>
            <a:ext cx="10515600" cy="3592287"/>
          </a:xfrm>
        </p:spPr>
        <p:txBody>
          <a:bodyPr>
            <a:normAutofit/>
          </a:bodyPr>
          <a:lstStyle/>
          <a:p>
            <a:pPr marL="0" indent="0" algn="ctr">
              <a:buNone/>
            </a:pPr>
            <a:r>
              <a:rPr lang="en-US" i="1" dirty="0"/>
              <a:t>Do gender stereotypes predict posterior beliefs, even conditional on the Bayesian-predicted posterior?</a:t>
            </a:r>
            <a:endParaRPr lang="en-US" dirty="0"/>
          </a:p>
          <a:p>
            <a:endParaRPr lang="en-US" dirty="0"/>
          </a:p>
        </p:txBody>
      </p:sp>
    </p:spTree>
    <p:extLst>
      <p:ext uri="{BB962C8B-B14F-4D97-AF65-F5344CB8AC3E}">
        <p14:creationId xmlns:p14="http://schemas.microsoft.com/office/powerpoint/2010/main" val="538356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Predictions</a:t>
            </a:r>
          </a:p>
        </p:txBody>
      </p:sp>
      <p:sp>
        <p:nvSpPr>
          <p:cNvPr id="3" name="Content Placeholder 2"/>
          <p:cNvSpPr>
            <a:spLocks noGrp="1"/>
          </p:cNvSpPr>
          <p:nvPr>
            <p:ph idx="1"/>
          </p:nvPr>
        </p:nvSpPr>
        <p:spPr/>
        <p:txBody>
          <a:bodyPr/>
          <a:lstStyle/>
          <a:p>
            <a:r>
              <a:rPr lang="en-US" dirty="0"/>
              <a:t>We can use Bayesian model to predict the posterior belief of each participant given </a:t>
            </a:r>
            <a:r>
              <a:rPr lang="en-US" i="1" dirty="0"/>
              <a:t>prior distribution </a:t>
            </a:r>
            <a:r>
              <a:rPr lang="en-US" dirty="0"/>
              <a:t>and </a:t>
            </a:r>
            <a:r>
              <a:rPr lang="en-US" i="1" dirty="0"/>
              <a:t>signal received</a:t>
            </a:r>
            <a:endParaRPr lang="en-US" dirty="0"/>
          </a:p>
          <a:p>
            <a:r>
              <a:rPr lang="en-US" dirty="0"/>
              <a:t>Use these predictions to ask whether the impact of stereotypes on posteriors is Bayesian</a:t>
            </a:r>
          </a:p>
          <a:p>
            <a:pPr lvl="1"/>
            <a:r>
              <a:rPr lang="en-US" dirty="0"/>
              <a:t>Bayesian channel: at least </a:t>
            </a:r>
            <a:r>
              <a:rPr lang="en-US" i="1" dirty="0"/>
              <a:t>some </a:t>
            </a:r>
            <a:r>
              <a:rPr lang="en-US" dirty="0"/>
              <a:t>of stereotype bias in priors will carry over into posteriors</a:t>
            </a:r>
          </a:p>
          <a:p>
            <a:pPr lvl="1"/>
            <a:r>
              <a:rPr lang="en-US" dirty="0"/>
              <a:t>Or, a non-Bayesian channel: even conditional on Bayesian prediction, we see some impact of stereotypes on posterior beliefs – i.e. gender-type of category matters for how participants update beliefs</a:t>
            </a:r>
          </a:p>
        </p:txBody>
      </p:sp>
    </p:spTree>
    <p:extLst>
      <p:ext uri="{BB962C8B-B14F-4D97-AF65-F5344CB8AC3E}">
        <p14:creationId xmlns:p14="http://schemas.microsoft.com/office/powerpoint/2010/main" val="1716212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Predictions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With our signal structure, the BP for most participants is either: </a:t>
            </a:r>
          </a:p>
          <a:p>
            <a:r>
              <a:rPr lang="en-US" dirty="0"/>
              <a:t>Guess of score should be the signal she observed</a:t>
            </a:r>
          </a:p>
          <a:p>
            <a:r>
              <a:rPr lang="en-US" dirty="0"/>
              <a:t>Guess of score should be the same as her prior guess </a:t>
            </a:r>
          </a:p>
          <a:p>
            <a:pPr marL="0" indent="0">
              <a:buNone/>
            </a:pPr>
            <a:endParaRPr lang="en-US" dirty="0"/>
          </a:p>
          <a:p>
            <a:pPr marL="0" indent="0">
              <a:buNone/>
            </a:pPr>
            <a:r>
              <a:rPr lang="en-US" b="1" dirty="0"/>
              <a:t>Oversimplifying – either believe the signal or ignore it</a:t>
            </a:r>
          </a:p>
          <a:p>
            <a:pPr marL="0" indent="0">
              <a:buNone/>
            </a:pPr>
            <a:endParaRPr lang="en-US" dirty="0"/>
          </a:p>
          <a:p>
            <a:pPr marL="0" indent="0">
              <a:buNone/>
            </a:pPr>
            <a:r>
              <a:rPr lang="en-US" dirty="0"/>
              <a:t>Signals are accurate enough that…</a:t>
            </a:r>
          </a:p>
          <a:p>
            <a:r>
              <a:rPr lang="en-US" dirty="0"/>
              <a:t>If a participant assigned sufficient probability to the signal in her prior, she should update her guess of her score to that signal after observing it</a:t>
            </a:r>
          </a:p>
          <a:p>
            <a:r>
              <a:rPr lang="en-US" dirty="0"/>
              <a:t>If she did not put sufficient weight on the signal ex ante, then she should continue to report her prior guess as her posterior guess </a:t>
            </a:r>
          </a:p>
        </p:txBody>
      </p:sp>
    </p:spTree>
    <p:extLst>
      <p:ext uri="{BB962C8B-B14F-4D97-AF65-F5344CB8AC3E}">
        <p14:creationId xmlns:p14="http://schemas.microsoft.com/office/powerpoint/2010/main" val="4098895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Incorporating Bayesian Predictions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𝐵𝑒𝑙𝑖𝑒𝑓</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𝑡</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0</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1</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𝐹𝑒𝑚𝑎𝑙𝑒</m:t>
                              </m:r>
                            </m:e>
                            <m:sub>
                              <m:r>
                                <a:rPr lang="en-US" i="1">
                                  <a:latin typeface="Cambria Math" panose="02040503050406030204" pitchFamily="18" charset="0"/>
                                </a:rPr>
                                <m:t>𝑖</m:t>
                              </m:r>
                            </m:sub>
                          </m:sSub>
                        </m:e>
                      </m:d>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2</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𝐺</m:t>
                              </m:r>
                            </m:sub>
                          </m:sSub>
                          <m:r>
                            <a:rPr lang="en-US" i="1">
                              <a:latin typeface="Cambria Math" panose="02040503050406030204" pitchFamily="18" charset="0"/>
                            </a:rPr>
                            <m:t>−</m:t>
                          </m:r>
                          <m:r>
                            <a:rPr lang="en-US">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m:t>
                              </m:r>
                              <m:r>
                                <a:rPr lang="en-US" i="1">
                                  <a:latin typeface="Cambria Math" panose="02040503050406030204" pitchFamily="18" charset="0"/>
                                </a:rPr>
                                <m:t>𝐺</m:t>
                              </m:r>
                            </m:sub>
                          </m:sSub>
                        </m:e>
                      </m:d>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3</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𝑆𝑐𝑜𝑟𝑒</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e>
                      </m:d>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4</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𝑆𝑐𝑜𝑟𝑒</m:t>
                                  </m:r>
                                </m:e>
                              </m:acc>
                            </m:e>
                            <m:sub>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𝐺</m:t>
                              </m:r>
                            </m:sub>
                          </m:sSub>
                        </m:e>
                      </m:d>
                      <m:r>
                        <a:rPr lang="en-US">
                          <a:latin typeface="Cambria Math" panose="02040503050406030204" pitchFamily="18" charset="0"/>
                        </a:rPr>
                        <m:t>+ </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𝐵</m:t>
                          </m:r>
                        </m:e>
                        <m:sub>
                          <m:r>
                            <a:rPr lang="en-US">
                              <a:solidFill>
                                <a:srgbClr val="FF0000"/>
                              </a:solidFill>
                              <a:latin typeface="Cambria Math" panose="02040503050406030204" pitchFamily="18" charset="0"/>
                            </a:rPr>
                            <m:t>5</m:t>
                          </m:r>
                        </m:sub>
                      </m:sSub>
                      <m:r>
                        <a:rPr lang="en-US">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𝐵𝑎𝑦𝑒𝑠</m:t>
                          </m:r>
                        </m:e>
                        <m:sub>
                          <m:r>
                            <a:rPr lang="en-US" i="1">
                              <a:solidFill>
                                <a:srgbClr val="FF0000"/>
                              </a:solidFill>
                              <a:latin typeface="Cambria Math" panose="02040503050406030204" pitchFamily="18" charset="0"/>
                            </a:rPr>
                            <m:t>𝑖</m:t>
                          </m:r>
                          <m:r>
                            <a:rPr lang="en-US">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𝑗</m:t>
                          </m:r>
                        </m:sub>
                      </m:sSub>
                      <m:r>
                        <a:rPr lang="en-US">
                          <a:solidFill>
                            <a:srgbClr val="FF0000"/>
                          </a:solidFill>
                          <a:latin typeface="Cambria Math" panose="02040503050406030204" pitchFamily="18" charset="0"/>
                        </a:rPr>
                        <m:t>)</m:t>
                      </m:r>
                    </m:oMath>
                  </m:oMathPara>
                </a14:m>
                <a:endParaRPr lang="en-US" dirty="0">
                  <a:solidFill>
                    <a:srgbClr val="FF0000"/>
                  </a:solidFill>
                </a:endParaRPr>
              </a:p>
              <a:p>
                <a:pPr marL="0" indent="0">
                  <a:buNone/>
                </a:pPr>
                <a:endParaRPr lang="en-US" dirty="0"/>
              </a:p>
              <a:p>
                <a:pPr marL="0" indent="0">
                  <a:buNone/>
                </a:pPr>
                <a:endParaRPr lang="en-US" dirty="0"/>
              </a:p>
              <a:p>
                <a:pPr marL="0" indent="0">
                  <a:buNone/>
                </a:pPr>
                <a:r>
                  <a:rPr lang="en-US" b="1" dirty="0"/>
                  <a:t>How does controlling for Bayesian prediction change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2</m:t>
                        </m:r>
                      </m:sub>
                    </m:sSub>
                  </m:oMath>
                </a14:m>
                <a:r>
                  <a:rPr lang="en-US" b="1" dirty="0"/>
                  <a:t> ? </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17"/>
                </a:stretch>
              </a:blipFill>
            </p:spPr>
            <p:txBody>
              <a:bodyPr/>
              <a:lstStyle/>
              <a:p>
                <a:r>
                  <a:rPr lang="en-US">
                    <a:noFill/>
                  </a:rPr>
                  <a:t> </a:t>
                </a:r>
              </a:p>
            </p:txBody>
          </p:sp>
        </mc:Fallback>
      </mc:AlternateContent>
    </p:spTree>
    <p:extLst>
      <p:ext uri="{BB962C8B-B14F-4D97-AF65-F5344CB8AC3E}">
        <p14:creationId xmlns:p14="http://schemas.microsoft.com/office/powerpoint/2010/main" val="3340785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838200" y="2730137"/>
            <a:ext cx="10515600" cy="3446826"/>
          </a:xfrm>
        </p:spPr>
        <p:txBody>
          <a:bodyPr/>
          <a:lstStyle/>
          <a:p>
            <a:pPr marL="0" indent="0" algn="ctr">
              <a:buNone/>
            </a:pPr>
            <a:r>
              <a:rPr lang="en-US" i="1" dirty="0"/>
              <a:t>Are there gender differences in conservatism? </a:t>
            </a:r>
          </a:p>
          <a:p>
            <a:pPr marL="0" indent="0" algn="ctr">
              <a:buNone/>
            </a:pPr>
            <a:r>
              <a:rPr lang="en-US" i="1" dirty="0"/>
              <a:t>How do these differences depend upon the gender-type of the domain? </a:t>
            </a:r>
            <a:endParaRPr lang="en-US" dirty="0"/>
          </a:p>
          <a:p>
            <a:pPr marL="0" indent="0">
              <a:buNone/>
            </a:pPr>
            <a:endParaRPr lang="en-US" dirty="0"/>
          </a:p>
        </p:txBody>
      </p:sp>
    </p:spTree>
    <p:extLst>
      <p:ext uri="{BB962C8B-B14F-4D97-AF65-F5344CB8AC3E}">
        <p14:creationId xmlns:p14="http://schemas.microsoft.com/office/powerpoint/2010/main" val="3607439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Conservatism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Previous approach was geared toward isolating the role of gender stereotypes, accounting for any potential confounds</a:t>
                </a:r>
              </a:p>
              <a:p>
                <a:r>
                  <a:rPr lang="en-US" dirty="0"/>
                  <a:t>Now: goal is to produce easily interpretable estimates of conservatism and asymmetry to compare across gender and domain</a:t>
                </a:r>
              </a:p>
              <a:p>
                <a:pPr marL="0" indent="0">
                  <a:buNone/>
                </a:pPr>
                <a:endParaRPr lang="en-US" i="1"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𝐵𝑒𝑙𝑖𝑒𝑓</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𝑡</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0</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5</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𝐵𝑎𝑦𝑒𝑠</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r>
                        <a:rPr lang="en-US">
                          <a:latin typeface="Cambria Math" panose="02040503050406030204" pitchFamily="18" charset="0"/>
                        </a:rPr>
                        <m:t>)</m:t>
                      </m:r>
                    </m:oMath>
                  </m:oMathPara>
                </a14:m>
                <a:endParaRPr lang="en-US" dirty="0"/>
              </a:p>
              <a:p>
                <a:pPr marL="0" indent="0">
                  <a:buNone/>
                </a:pPr>
                <a:r>
                  <a:rPr lang="en-US" dirty="0"/>
                  <a:t>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5</m:t>
                        </m:r>
                      </m:sub>
                    </m:sSub>
                    <m:r>
                      <a:rPr lang="en-US" i="1">
                        <a:latin typeface="Cambria Math" panose="02040503050406030204" pitchFamily="18" charset="0"/>
                      </a:rPr>
                      <m:t>&lt;1</m:t>
                    </m:r>
                  </m:oMath>
                </a14:m>
                <a:r>
                  <a:rPr lang="en-US" dirty="0"/>
                  <a:t> reveals conservatism  </a:t>
                </a:r>
              </a:p>
              <a:p>
                <a:pPr marL="0" indent="0">
                  <a:buNone/>
                </a:pPr>
                <a:endParaRPr lang="en-US" dirty="0"/>
              </a:p>
              <a:p>
                <a:pPr marL="0" indent="0">
                  <a:buNone/>
                </a:pPr>
                <a:r>
                  <a:rPr lang="en-US" dirty="0"/>
                  <a:t>Estimate this model separately for men and women and separately for male and female-typed domains</a:t>
                </a:r>
              </a:p>
              <a:p>
                <a:r>
                  <a:rPr lang="en-US" b="1" dirty="0"/>
                  <a:t> Does conservatism vary by gender and/or gender-type of the domain</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t="-3501" r="-522"/>
                </a:stretch>
              </a:blipFill>
            </p:spPr>
            <p:txBody>
              <a:bodyPr/>
              <a:lstStyle/>
              <a:p>
                <a:r>
                  <a:rPr lang="en-US">
                    <a:noFill/>
                  </a:rPr>
                  <a:t> </a:t>
                </a:r>
              </a:p>
            </p:txBody>
          </p:sp>
        </mc:Fallback>
      </mc:AlternateContent>
    </p:spTree>
    <p:extLst>
      <p:ext uri="{BB962C8B-B14F-4D97-AF65-F5344CB8AC3E}">
        <p14:creationId xmlns:p14="http://schemas.microsoft.com/office/powerpoint/2010/main" val="3290487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Stereotype-Consistent News</a:t>
            </a:r>
          </a:p>
        </p:txBody>
      </p:sp>
      <p:sp>
        <p:nvSpPr>
          <p:cNvPr id="3" name="Content Placeholder 2"/>
          <p:cNvSpPr>
            <a:spLocks noGrp="1"/>
          </p:cNvSpPr>
          <p:nvPr>
            <p:ph idx="1"/>
          </p:nvPr>
        </p:nvSpPr>
        <p:spPr/>
        <p:txBody>
          <a:bodyPr>
            <a:normAutofit/>
          </a:bodyPr>
          <a:lstStyle/>
          <a:p>
            <a:r>
              <a:rPr lang="en-US" dirty="0"/>
              <a:t>Hypothesis on conservatism should be more nuanced:</a:t>
            </a:r>
          </a:p>
          <a:p>
            <a:pPr lvl="1"/>
            <a:r>
              <a:rPr lang="en-US" dirty="0"/>
              <a:t>Individuals should be </a:t>
            </a:r>
            <a:r>
              <a:rPr lang="en-US" b="1" dirty="0"/>
              <a:t>more </a:t>
            </a:r>
            <a:r>
              <a:rPr lang="en-US" dirty="0"/>
              <a:t>responsive to </a:t>
            </a:r>
            <a:r>
              <a:rPr lang="en-US" b="1" dirty="0"/>
              <a:t>good news </a:t>
            </a:r>
            <a:r>
              <a:rPr lang="en-US" dirty="0"/>
              <a:t>in congruent domains</a:t>
            </a:r>
          </a:p>
          <a:p>
            <a:pPr lvl="1"/>
            <a:r>
              <a:rPr lang="en-US" i="1" dirty="0"/>
              <a:t>But, </a:t>
            </a:r>
            <a:r>
              <a:rPr lang="en-US" b="1" dirty="0"/>
              <a:t>less </a:t>
            </a:r>
            <a:r>
              <a:rPr lang="en-US" dirty="0"/>
              <a:t>responsive to </a:t>
            </a:r>
            <a:r>
              <a:rPr lang="en-US" b="1" dirty="0"/>
              <a:t>bad news </a:t>
            </a:r>
            <a:r>
              <a:rPr lang="en-US" dirty="0"/>
              <a:t>in those same domains</a:t>
            </a:r>
          </a:p>
          <a:p>
            <a:pPr lvl="1"/>
            <a:endParaRPr lang="en-US" dirty="0"/>
          </a:p>
          <a:p>
            <a:r>
              <a:rPr lang="en-US" dirty="0"/>
              <a:t>Idea: individuals should respond more to “stereotype-consistent” news</a:t>
            </a:r>
          </a:p>
          <a:p>
            <a:r>
              <a:rPr lang="en-US" dirty="0"/>
              <a:t>Suggests a need to consider the type of news received </a:t>
            </a:r>
            <a:endParaRPr lang="en-US" b="1" dirty="0"/>
          </a:p>
          <a:p>
            <a:endParaRPr lang="en-US" dirty="0"/>
          </a:p>
        </p:txBody>
      </p:sp>
    </p:spTree>
    <p:extLst>
      <p:ext uri="{BB962C8B-B14F-4D97-AF65-F5344CB8AC3E}">
        <p14:creationId xmlns:p14="http://schemas.microsoft.com/office/powerpoint/2010/main" val="309527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4</a:t>
            </a:r>
          </a:p>
        </p:txBody>
      </p:sp>
      <p:sp>
        <p:nvSpPr>
          <p:cNvPr id="3" name="Content Placeholder 2"/>
          <p:cNvSpPr>
            <a:spLocks noGrp="1"/>
          </p:cNvSpPr>
          <p:nvPr>
            <p:ph idx="1"/>
          </p:nvPr>
        </p:nvSpPr>
        <p:spPr>
          <a:xfrm>
            <a:off x="838200" y="2377440"/>
            <a:ext cx="10515600" cy="3799523"/>
          </a:xfrm>
        </p:spPr>
        <p:txBody>
          <a:bodyPr/>
          <a:lstStyle/>
          <a:p>
            <a:pPr marL="0" indent="0" algn="ctr">
              <a:buNone/>
            </a:pPr>
            <a:r>
              <a:rPr lang="en-US" i="1" dirty="0"/>
              <a:t>Are there gender differences in responses to good news? Do these differences depend upon the gender-type of the domain? </a:t>
            </a:r>
            <a:endParaRPr lang="en-US" dirty="0"/>
          </a:p>
          <a:p>
            <a:pPr marL="0" indent="0" algn="ctr">
              <a:buNone/>
            </a:pPr>
            <a:endParaRPr lang="en-US" i="1" dirty="0"/>
          </a:p>
          <a:p>
            <a:pPr marL="0" indent="0" algn="ctr">
              <a:buNone/>
            </a:pPr>
            <a:r>
              <a:rPr lang="en-US" i="1" dirty="0"/>
              <a:t>Are there gender differences in responses to bad news? Do these differences depend upon the gender-type of the domain?</a:t>
            </a:r>
            <a:endParaRPr lang="en-US" dirty="0"/>
          </a:p>
          <a:p>
            <a:pPr marL="0" indent="0">
              <a:buNone/>
            </a:pPr>
            <a:endParaRPr lang="en-US" dirty="0"/>
          </a:p>
        </p:txBody>
      </p:sp>
    </p:spTree>
    <p:extLst>
      <p:ext uri="{BB962C8B-B14F-4D97-AF65-F5344CB8AC3E}">
        <p14:creationId xmlns:p14="http://schemas.microsoft.com/office/powerpoint/2010/main" val="3983094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Asymmetry</a:t>
            </a:r>
          </a:p>
        </p:txBody>
      </p:sp>
      <p:sp>
        <p:nvSpPr>
          <p:cNvPr id="3" name="Content Placeholder 2"/>
          <p:cNvSpPr>
            <a:spLocks noGrp="1"/>
          </p:cNvSpPr>
          <p:nvPr>
            <p:ph idx="1"/>
          </p:nvPr>
        </p:nvSpPr>
        <p:spPr/>
        <p:txBody>
          <a:bodyPr/>
          <a:lstStyle/>
          <a:p>
            <a:r>
              <a:rPr lang="en-US" dirty="0"/>
              <a:t>Define good news as signal equal to or above true score; bad news is signal below true score</a:t>
            </a:r>
          </a:p>
          <a:p>
            <a:pPr lvl="1"/>
            <a:r>
              <a:rPr lang="en-US" dirty="0"/>
              <a:t>Choose to include truthful news as “good news” since it is more likely that a truthful draw is greater than a participant’s prior guess (61% of cases) then below a participant’s prior guess (26% of cases). </a:t>
            </a:r>
          </a:p>
          <a:p>
            <a:r>
              <a:rPr lang="en-US" dirty="0"/>
              <a:t>Signal displayed is exogenous conditional on performance,</a:t>
            </a:r>
          </a:p>
          <a:p>
            <a:pPr lvl="1"/>
            <a:r>
              <a:rPr lang="en-US" dirty="0"/>
              <a:t>No selection on priors or performance</a:t>
            </a:r>
          </a:p>
          <a:p>
            <a:r>
              <a:rPr lang="en-US" dirty="0"/>
              <a:t>Results similar if you define news relative to priors</a:t>
            </a:r>
          </a:p>
        </p:txBody>
      </p:sp>
    </p:spTree>
    <p:extLst>
      <p:ext uri="{BB962C8B-B14F-4D97-AF65-F5344CB8AC3E}">
        <p14:creationId xmlns:p14="http://schemas.microsoft.com/office/powerpoint/2010/main" val="3288727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Asymmetry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lv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𝐵𝑒𝑙𝑖𝑒𝑓</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r>
                            <a:rPr lang="en-US">
                              <a:latin typeface="Cambria Math" panose="02040503050406030204" pitchFamily="18" charset="0"/>
                            </a:rPr>
                            <m:t>,</m:t>
                          </m:r>
                          <m:r>
                            <a:rPr lang="en-US" i="1">
                              <a:latin typeface="Cambria Math" panose="02040503050406030204" pitchFamily="18" charset="0"/>
                            </a:rPr>
                            <m:t>𝑡</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0</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5</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𝐵𝑎𝑦𝑒𝑠</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e>
                      </m:d>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6</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𝐺𝑜𝑜𝑑𝑁𝑒𝑤𝑠</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e>
                      </m:d>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a:latin typeface="Cambria Math" panose="02040503050406030204" pitchFamily="18" charset="0"/>
                            </a:rPr>
                            <m:t>7</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𝐵𝑎𝑦𝑒𝑠</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r>
                            <a:rPr lang="en-US">
                              <a:latin typeface="Cambria Math" panose="02040503050406030204" pitchFamily="18" charset="0"/>
                            </a:rPr>
                            <m:t> </m:t>
                          </m:r>
                          <m:r>
                            <a:rPr lang="en-US" i="1">
                              <a:latin typeface="Cambria Math" panose="02040503050406030204" pitchFamily="18" charset="0"/>
                            </a:rPr>
                            <m:t>𝑥</m:t>
                          </m:r>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𝐺𝑜𝑜𝑑𝑁𝑒𝑤𝑠</m:t>
                              </m:r>
                            </m:e>
                            <m:sub>
                              <m:r>
                                <a:rPr lang="en-US" i="1">
                                  <a:latin typeface="Cambria Math" panose="02040503050406030204" pitchFamily="18" charset="0"/>
                                </a:rPr>
                                <m:t>𝑖</m:t>
                              </m:r>
                              <m:r>
                                <a:rPr lang="en-US">
                                  <a:latin typeface="Cambria Math" panose="02040503050406030204" pitchFamily="18" charset="0"/>
                                </a:rPr>
                                <m:t>,</m:t>
                              </m:r>
                              <m:r>
                                <a:rPr lang="en-US" i="1">
                                  <a:latin typeface="Cambria Math" panose="02040503050406030204" pitchFamily="18" charset="0"/>
                                </a:rPr>
                                <m:t>𝑗</m:t>
                              </m:r>
                            </m:sub>
                          </m:sSub>
                        </m:e>
                      </m:d>
                      <m:r>
                        <a:rPr lang="en-US">
                          <a:latin typeface="Cambria Math" panose="02040503050406030204" pitchFamily="18" charset="0"/>
                        </a:rPr>
                        <m:t> </m:t>
                      </m:r>
                    </m:oMath>
                  </m:oMathPara>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6</m:t>
                        </m:r>
                      </m:sub>
                    </m:sSub>
                    <m:r>
                      <a:rPr lang="en-US" i="1">
                        <a:latin typeface="Cambria Math" panose="02040503050406030204" pitchFamily="18" charset="0"/>
                      </a:rPr>
                      <m:t>&gt;0 </m:t>
                    </m:r>
                  </m:oMath>
                </a14:m>
                <a:r>
                  <a:rPr lang="en-US" dirty="0"/>
                  <a:t> “generalized optimism” (</a:t>
                </a:r>
                <a:r>
                  <a:rPr lang="en-US" dirty="0" err="1"/>
                  <a:t>Eil</a:t>
                </a:r>
                <a:r>
                  <a:rPr lang="en-US" dirty="0"/>
                  <a:t> and Rao 2011) </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7</m:t>
                        </m:r>
                      </m:sub>
                    </m:sSub>
                    <m:r>
                      <a:rPr lang="en-US" i="1">
                        <a:latin typeface="Cambria Math" panose="02040503050406030204" pitchFamily="18" charset="0"/>
                      </a:rPr>
                      <m:t>&gt;0</m:t>
                    </m:r>
                  </m:oMath>
                </a14:m>
                <a:r>
                  <a:rPr lang="en-US" dirty="0"/>
                  <a:t> reveals greater responsiveness to good news relative to bad </a:t>
                </a:r>
              </a:p>
              <a:p>
                <a:pPr marL="0" indent="0">
                  <a:buNone/>
                </a:pPr>
                <a:endParaRPr lang="en-US" dirty="0"/>
              </a:p>
              <a:p>
                <a:pPr marL="0" indent="0">
                  <a:buNone/>
                </a:pPr>
                <a:r>
                  <a:rPr lang="en-US" dirty="0"/>
                  <a:t>Estimate separately by gender and gender-type of the domain</a:t>
                </a:r>
              </a:p>
              <a:p>
                <a:r>
                  <a:rPr lang="en-US" dirty="0"/>
                  <a:t>How does responsiveness to good and bad news depend upon gender and gender stereotypes</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17" r="-1855" b="-3922"/>
                </a:stretch>
              </a:blipFill>
            </p:spPr>
            <p:txBody>
              <a:bodyPr/>
              <a:lstStyle/>
              <a:p>
                <a:r>
                  <a:rPr lang="en-US">
                    <a:noFill/>
                  </a:rPr>
                  <a:t> </a:t>
                </a:r>
              </a:p>
            </p:txBody>
          </p:sp>
        </mc:Fallback>
      </mc:AlternateContent>
    </p:spTree>
    <p:extLst>
      <p:ext uri="{BB962C8B-B14F-4D97-AF65-F5344CB8AC3E}">
        <p14:creationId xmlns:p14="http://schemas.microsoft.com/office/powerpoint/2010/main" val="3508844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736" y="2193925"/>
            <a:ext cx="10515600" cy="1325563"/>
          </a:xfrm>
        </p:spPr>
        <p:txBody>
          <a:bodyPr/>
          <a:lstStyle/>
          <a:p>
            <a:r>
              <a:rPr lang="en-US" dirty="0"/>
              <a:t>Results</a:t>
            </a:r>
          </a:p>
        </p:txBody>
      </p:sp>
    </p:spTree>
    <p:extLst>
      <p:ext uri="{BB962C8B-B14F-4D97-AF65-F5344CB8AC3E}">
        <p14:creationId xmlns:p14="http://schemas.microsoft.com/office/powerpoint/2010/main" val="3490501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211705" y="111941"/>
            <a:ext cx="6919232" cy="6615429"/>
          </a:xfrm>
          <a:prstGeom prst="rect">
            <a:avLst/>
          </a:prstGeom>
          <a:noFill/>
          <a:ln>
            <a:noFill/>
          </a:ln>
        </p:spPr>
      </p:pic>
    </p:spTree>
    <p:extLst>
      <p:ext uri="{BB962C8B-B14F-4D97-AF65-F5344CB8AC3E}">
        <p14:creationId xmlns:p14="http://schemas.microsoft.com/office/powerpoint/2010/main" val="1079919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442753" y="0"/>
            <a:ext cx="6831875" cy="6714309"/>
          </a:xfrm>
          <a:prstGeom prst="rect">
            <a:avLst/>
          </a:prstGeom>
          <a:noFill/>
          <a:ln>
            <a:noFill/>
          </a:ln>
        </p:spPr>
      </p:pic>
    </p:spTree>
    <p:extLst>
      <p:ext uri="{BB962C8B-B14F-4D97-AF65-F5344CB8AC3E}">
        <p14:creationId xmlns:p14="http://schemas.microsoft.com/office/powerpoint/2010/main" val="3655815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a:t>Beliefs track true scores, suggesting attentiveness and understanding </a:t>
            </a:r>
          </a:p>
          <a:p>
            <a:pPr marL="514350" indent="-514350">
              <a:buFont typeface="+mj-lt"/>
              <a:buAutoNum type="arabicPeriod"/>
            </a:pPr>
            <a:r>
              <a:rPr lang="en-US" dirty="0"/>
              <a:t>Individuals under-estimate their scores on average, with the extent of this under-confidence increasing in observed performance</a:t>
            </a:r>
          </a:p>
          <a:p>
            <a:pPr marL="514350" indent="-514350">
              <a:buFont typeface="+mj-lt"/>
              <a:buAutoNum type="arabicPeriod"/>
            </a:pPr>
            <a:r>
              <a:rPr lang="en-US" dirty="0"/>
              <a:t>Before feedback, individuals (both men and women) more confident in gender congruent than gender incongruent categories, conditional on observed performance</a:t>
            </a:r>
          </a:p>
          <a:p>
            <a:pPr lvl="1"/>
            <a:r>
              <a:rPr lang="en-US" dirty="0"/>
              <a:t>Consistent with Coffman (2014) and </a:t>
            </a:r>
            <a:r>
              <a:rPr lang="en-US" dirty="0" err="1"/>
              <a:t>Bordalo</a:t>
            </a:r>
            <a:r>
              <a:rPr lang="en-US" dirty="0"/>
              <a:t> et al (2019) </a:t>
            </a:r>
          </a:p>
          <a:p>
            <a:pPr marL="514350" indent="-514350">
              <a:buFont typeface="+mj-lt"/>
              <a:buAutoNum type="arabicPeriod"/>
            </a:pPr>
            <a:r>
              <a:rPr lang="en-US" dirty="0"/>
              <a:t>Feedback seems to help move people in the direction of the truth</a:t>
            </a:r>
          </a:p>
          <a:p>
            <a:pPr lvl="1"/>
            <a:r>
              <a:rPr lang="en-US" dirty="0"/>
              <a:t>Shape of the distributions illustrate more “bunching” on accurate beliefs</a:t>
            </a:r>
          </a:p>
          <a:p>
            <a:pPr marL="514350" indent="-514350">
              <a:buFont typeface="+mj-lt"/>
              <a:buAutoNum type="arabicPeriod"/>
            </a:pPr>
            <a:r>
              <a:rPr lang="en-US" dirty="0"/>
              <a:t>But, feedback does not seem to close the gaps between beliefs in congruent and incongruent categories</a:t>
            </a:r>
          </a:p>
        </p:txBody>
      </p:sp>
    </p:spTree>
    <p:extLst>
      <p:ext uri="{BB962C8B-B14F-4D97-AF65-F5344CB8AC3E}">
        <p14:creationId xmlns:p14="http://schemas.microsoft.com/office/powerpoint/2010/main" val="1308949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838200" y="2625633"/>
            <a:ext cx="10515600" cy="3592287"/>
          </a:xfrm>
        </p:spPr>
        <p:txBody>
          <a:bodyPr>
            <a:normAutofit/>
          </a:bodyPr>
          <a:lstStyle/>
          <a:p>
            <a:pPr marL="0" indent="0" algn="ctr">
              <a:buNone/>
            </a:pPr>
            <a:r>
              <a:rPr lang="en-US" sz="3000" i="1" dirty="0"/>
              <a:t>Do gender stereotypes predict beliefs - even after the provision of noisy feedback?</a:t>
            </a:r>
          </a:p>
          <a:p>
            <a:pPr marL="0" indent="0" algn="ctr">
              <a:buNone/>
            </a:pPr>
            <a:endParaRPr lang="en-US" sz="3000" i="1" dirty="0"/>
          </a:p>
          <a:p>
            <a:pPr marL="0" indent="0">
              <a:buNone/>
            </a:pPr>
            <a:endParaRPr lang="en-US" dirty="0"/>
          </a:p>
        </p:txBody>
      </p:sp>
    </p:spTree>
    <p:extLst>
      <p:ext uri="{BB962C8B-B14F-4D97-AF65-F5344CB8AC3E}">
        <p14:creationId xmlns:p14="http://schemas.microsoft.com/office/powerpoint/2010/main" val="1356139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1650743881"/>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effectLst/>
                            </a:rPr>
                            <a:t>Prior Belief</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𝐹𝑒𝑚𝑎𝑙𝑒</m:t>
                                    </m:r>
                                  </m:e>
                                  <m:sub>
                                    <m:r>
                                      <a:rPr lang="en-US" sz="1600">
                                        <a:effectLst/>
                                        <a:latin typeface="Cambria Math" panose="02040503050406030204" pitchFamily="18" charset="0"/>
                                      </a:rPr>
                                      <m:t>𝑖</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pPr marL="0" marR="0" algn="ctr">
                            <a:lnSpc>
                              <a:spcPct val="107000"/>
                            </a:lnSpc>
                            <a:spcBef>
                              <a:spcPts val="0"/>
                            </a:spcBef>
                            <a:spcAft>
                              <a:spcPts val="0"/>
                            </a:spcAft>
                          </a:pPr>
                          <a:r>
                            <a:rPr lang="en-US" sz="1600" b="1" dirty="0">
                              <a:solidFill>
                                <a:srgbClr val="FF0000"/>
                              </a:solidFill>
                              <a:effectLst/>
                            </a:rPr>
                            <a:t>Own Gender Advantage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600" b="1" i="1">
                                        <a:solidFill>
                                          <a:srgbClr val="FF0000"/>
                                        </a:solidFill>
                                        <a:effectLst/>
                                        <a:latin typeface="Cambria Math" panose="02040503050406030204" pitchFamily="18" charset="0"/>
                                      </a:rPr>
                                    </m:ctrlPr>
                                  </m:dPr>
                                  <m:e>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r>
                                      <a:rPr lang="en-US" sz="1600" b="1">
                                        <a:solidFill>
                                          <a:srgbClr val="FF0000"/>
                                        </a:solidFill>
                                        <a:effectLst/>
                                        <a:latin typeface="Cambria Math" panose="02040503050406030204" pitchFamily="18" charset="0"/>
                                      </a:rPr>
                                      <m:t>− </m:t>
                                    </m:r>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e>
                                </m:d>
                              </m:oMath>
                            </m:oMathPara>
                          </a14:m>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0.29***</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𝑆𝑐𝑜𝑟𝑒</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1650743881"/>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endParaRPr lang="en-US"/>
                        </a:p>
                      </a:txBody>
                      <a:tcPr marL="68580" marR="68580" marT="0" marB="0" anchor="ctr">
                        <a:blipFill>
                          <a:blip r:embed="rId2"/>
                          <a:stretch>
                            <a:fillRect l="-36342" t="-8791" r="-392" b="-984615"/>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effectLst/>
                            </a:rPr>
                            <a:t>Prior Belief</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endParaRPr lang="en-US"/>
                        </a:p>
                      </a:txBody>
                      <a:tcPr marL="68580" marR="68580" marT="0" marB="0" anchor="ctr">
                        <a:blipFill>
                          <a:blip r:embed="rId2"/>
                          <a:stretch>
                            <a:fillRect l="-216" t="-332941" r="-276840" b="-737647"/>
                          </a:stretch>
                        </a:blipFill>
                      </a:tcP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endParaRPr lang="en-US"/>
                        </a:p>
                      </a:txBody>
                      <a:tcPr marL="68580" marR="68580" marT="0" marB="0" anchor="ctr">
                        <a:blipFill>
                          <a:blip r:embed="rId2"/>
                          <a:stretch>
                            <a:fillRect l="-216" t="-480851" r="-276840" b="-477660"/>
                          </a:stretch>
                        </a:blipFill>
                      </a:tcPr>
                    </a:tc>
                    <a:tc>
                      <a:txBody>
                        <a:bodyPr/>
                        <a:lstStyle/>
                        <a:p>
                          <a:pPr marL="0" marR="0" algn="ctr">
                            <a:lnSpc>
                              <a:spcPct val="107000"/>
                            </a:lnSpc>
                            <a:spcBef>
                              <a:spcPts val="0"/>
                            </a:spcBef>
                            <a:spcAft>
                              <a:spcPts val="0"/>
                            </a:spcAft>
                          </a:pPr>
                          <a:r>
                            <a:rPr lang="en-US" sz="1600" b="1" dirty="0">
                              <a:solidFill>
                                <a:srgbClr val="FF0000"/>
                              </a:solidFill>
                              <a:effectLst/>
                            </a:rPr>
                            <a:t>0.29***</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endParaRPr lang="en-US"/>
                        </a:p>
                      </a:txBody>
                      <a:tcPr marL="68580" marR="68580" marT="0" marB="0" anchor="ctr">
                        <a:blipFill>
                          <a:blip r:embed="rId2"/>
                          <a:stretch>
                            <a:fillRect l="-216" t="-750000" r="-276840" b="-334524"/>
                          </a:stretch>
                        </a:blipFill>
                      </a:tcP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Fallback>
      </mc:AlternateContent>
      <p:sp>
        <p:nvSpPr>
          <p:cNvPr id="3" name="Rectangle 1"/>
          <p:cNvSpPr>
            <a:spLocks noChangeArrowheads="1"/>
          </p:cNvSpPr>
          <p:nvPr/>
        </p:nvSpPr>
        <p:spPr bwMode="auto">
          <a:xfrm>
            <a:off x="2853242" y="6185542"/>
            <a:ext cx="60488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Notes: * indicates significance at p&lt;0.10, ** at p&lt;0.05, *** at p&lt;0.01, and **** at p&lt;0.001. Controls are a dummy for whether participant attended high school in the United States, dummies for each race category, dummies for each education category, fixed effects for round, average score in the category for the participant's own gender, and number of ASVAB questions answered correctly.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5656217" y="679269"/>
            <a:ext cx="5865223" cy="53688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259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aside on shape of priors</a:t>
            </a:r>
          </a:p>
        </p:txBody>
      </p:sp>
      <p:sp>
        <p:nvSpPr>
          <p:cNvPr id="3" name="Content Placeholder 2"/>
          <p:cNvSpPr>
            <a:spLocks noGrp="1"/>
          </p:cNvSpPr>
          <p:nvPr>
            <p:ph idx="1"/>
          </p:nvPr>
        </p:nvSpPr>
        <p:spPr>
          <a:xfrm>
            <a:off x="838200" y="1825624"/>
            <a:ext cx="10515600" cy="4731929"/>
          </a:xfrm>
        </p:spPr>
        <p:txBody>
          <a:bodyPr>
            <a:normAutofit lnSpcReduction="10000"/>
          </a:bodyPr>
          <a:lstStyle/>
          <a:p>
            <a:r>
              <a:rPr lang="en-US" dirty="0"/>
              <a:t>Have just shown you results in terms of guesses of score, but we do have full distributions</a:t>
            </a:r>
          </a:p>
          <a:p>
            <a:pPr lvl="1"/>
            <a:r>
              <a:rPr lang="en-US" dirty="0"/>
              <a:t>Results look nearly identical if you compute the means from the distribution provided</a:t>
            </a:r>
          </a:p>
          <a:p>
            <a:endParaRPr lang="en-US" dirty="0"/>
          </a:p>
          <a:p>
            <a:r>
              <a:rPr lang="en-US" dirty="0"/>
              <a:t>Some </a:t>
            </a:r>
            <a:r>
              <a:rPr lang="en-US" dirty="0" err="1"/>
              <a:t>descriptives</a:t>
            </a:r>
            <a:r>
              <a:rPr lang="en-US" dirty="0"/>
              <a:t> on shapes of priors</a:t>
            </a:r>
          </a:p>
          <a:p>
            <a:pPr lvl="1"/>
            <a:r>
              <a:rPr lang="en-US" dirty="0"/>
              <a:t>Overall: Median range of prior is 4 points; 21% of distributions are symmetric; 39% left-skewed (mean&lt;median); 40% right-skewed</a:t>
            </a:r>
          </a:p>
          <a:p>
            <a:pPr lvl="1"/>
            <a:r>
              <a:rPr lang="en-US" dirty="0"/>
              <a:t>Gender differences: women report narrower, less variant, slightly more right-skewed priors</a:t>
            </a:r>
          </a:p>
          <a:p>
            <a:pPr lvl="1"/>
            <a:r>
              <a:rPr lang="en-US" dirty="0"/>
              <a:t>Gender stereotypes: People put more mass on mode of prior in gender congruent categories; no range or symmetry differences; slightly more variance in gender congruent categories</a:t>
            </a:r>
          </a:p>
        </p:txBody>
      </p:sp>
    </p:spTree>
    <p:extLst>
      <p:ext uri="{BB962C8B-B14F-4D97-AF65-F5344CB8AC3E}">
        <p14:creationId xmlns:p14="http://schemas.microsoft.com/office/powerpoint/2010/main" val="1777660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2956630237"/>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Prior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𝐹𝑒𝑚𝑎𝑙𝑒</m:t>
                                    </m:r>
                                  </m:e>
                                  <m:sub>
                                    <m:r>
                                      <a:rPr lang="en-US" sz="1600">
                                        <a:effectLst/>
                                        <a:latin typeface="Cambria Math" panose="02040503050406030204" pitchFamily="18" charset="0"/>
                                      </a:rPr>
                                      <m:t>𝑖</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pPr marL="0" marR="0" algn="ctr">
                            <a:lnSpc>
                              <a:spcPct val="107000"/>
                            </a:lnSpc>
                            <a:spcBef>
                              <a:spcPts val="0"/>
                            </a:spcBef>
                            <a:spcAft>
                              <a:spcPts val="0"/>
                            </a:spcAft>
                          </a:pPr>
                          <a:r>
                            <a:rPr lang="en-US" sz="1600" b="1">
                              <a:solidFill>
                                <a:srgbClr val="FF0000"/>
                              </a:solidFill>
                              <a:effectLst/>
                            </a:rPr>
                            <a:t>Own Gender Advantage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600" b="1" i="1">
                                        <a:solidFill>
                                          <a:srgbClr val="FF0000"/>
                                        </a:solidFill>
                                        <a:effectLst/>
                                        <a:latin typeface="Cambria Math" panose="02040503050406030204" pitchFamily="18" charset="0"/>
                                      </a:rPr>
                                    </m:ctrlPr>
                                  </m:dPr>
                                  <m:e>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r>
                                      <a:rPr lang="en-US" sz="1600" b="1">
                                        <a:solidFill>
                                          <a:srgbClr val="FF0000"/>
                                        </a:solidFill>
                                        <a:effectLst/>
                                        <a:latin typeface="Cambria Math" panose="02040503050406030204" pitchFamily="18" charset="0"/>
                                      </a:rPr>
                                      <m:t>− </m:t>
                                    </m:r>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e>
                                </m:d>
                              </m:oMath>
                            </m:oMathPara>
                          </a14:m>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0.29***</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(0.022)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𝑆𝑐𝑜𝑟𝑒</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2956630237"/>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endParaRPr lang="en-US"/>
                        </a:p>
                      </a:txBody>
                      <a:tcPr marL="68580" marR="68580" marT="0" marB="0" anchor="ctr">
                        <a:blipFill>
                          <a:blip r:embed="rId2"/>
                          <a:stretch>
                            <a:fillRect l="-36342" t="-8791" r="-392" b="-984615"/>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Prior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endParaRPr lang="en-US"/>
                        </a:p>
                      </a:txBody>
                      <a:tcPr marL="68580" marR="68580" marT="0" marB="0" anchor="ctr">
                        <a:blipFill>
                          <a:blip r:embed="rId2"/>
                          <a:stretch>
                            <a:fillRect l="-216" t="-332941" r="-276840" b="-737647"/>
                          </a:stretch>
                        </a:blipFill>
                      </a:tcP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endParaRPr lang="en-US"/>
                        </a:p>
                      </a:txBody>
                      <a:tcPr marL="68580" marR="68580" marT="0" marB="0" anchor="ctr">
                        <a:blipFill>
                          <a:blip r:embed="rId2"/>
                          <a:stretch>
                            <a:fillRect l="-216" t="-480851" r="-276840" b="-477660"/>
                          </a:stretch>
                        </a:blipFill>
                      </a:tcPr>
                    </a:tc>
                    <a:tc>
                      <a:txBody>
                        <a:bodyPr/>
                        <a:lstStyle/>
                        <a:p>
                          <a:pPr marL="0" marR="0" algn="ctr">
                            <a:lnSpc>
                              <a:spcPct val="107000"/>
                            </a:lnSpc>
                            <a:spcBef>
                              <a:spcPts val="0"/>
                            </a:spcBef>
                            <a:spcAft>
                              <a:spcPts val="0"/>
                            </a:spcAft>
                          </a:pPr>
                          <a:r>
                            <a:rPr lang="en-US" sz="1600" b="1" dirty="0">
                              <a:solidFill>
                                <a:srgbClr val="FF0000"/>
                              </a:solidFill>
                              <a:effectLst/>
                            </a:rPr>
                            <a:t>0.29***</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(0.022)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endParaRPr lang="en-US"/>
                        </a:p>
                      </a:txBody>
                      <a:tcPr marL="68580" marR="68580" marT="0" marB="0" anchor="ctr">
                        <a:blipFill>
                          <a:blip r:embed="rId2"/>
                          <a:stretch>
                            <a:fillRect l="-216" t="-750000" r="-276840" b="-334524"/>
                          </a:stretch>
                        </a:blipFill>
                      </a:tcP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Fallback>
      </mc:AlternateContent>
      <p:sp>
        <p:nvSpPr>
          <p:cNvPr id="3" name="Rectangle 1"/>
          <p:cNvSpPr>
            <a:spLocks noChangeArrowheads="1"/>
          </p:cNvSpPr>
          <p:nvPr/>
        </p:nvSpPr>
        <p:spPr bwMode="auto">
          <a:xfrm>
            <a:off x="2853242" y="6185542"/>
            <a:ext cx="60488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Notes: * indicates significance at p&lt;0.10, ** at p&lt;0.05, *** at p&lt;0.01, and **** at p&lt;0.001. Controls are a dummy for whether participant attended high school in the United States, dummies for each race category, dummies for each education category, fixed effects for round, average score in the category for the participant's own gender, and number of ASVAB questions answered correctly.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7628709" y="966651"/>
            <a:ext cx="3892731" cy="5081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438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a:t>
            </a:r>
          </a:p>
        </p:txBody>
      </p:sp>
      <p:sp>
        <p:nvSpPr>
          <p:cNvPr id="3" name="Content Placeholder 2"/>
          <p:cNvSpPr>
            <a:spLocks noGrp="1"/>
          </p:cNvSpPr>
          <p:nvPr>
            <p:ph idx="1"/>
          </p:nvPr>
        </p:nvSpPr>
        <p:spPr>
          <a:xfrm>
            <a:off x="838200" y="2625633"/>
            <a:ext cx="10515600" cy="3592287"/>
          </a:xfrm>
        </p:spPr>
        <p:txBody>
          <a:bodyPr>
            <a:normAutofit/>
          </a:bodyPr>
          <a:lstStyle/>
          <a:p>
            <a:pPr marL="0" indent="0" algn="ctr">
              <a:buNone/>
            </a:pPr>
            <a:r>
              <a:rPr lang="en-US" sz="3000" i="1" dirty="0"/>
              <a:t>Do gender stereotypes predict beliefs - even after the provision of noisy feedback?</a:t>
            </a:r>
          </a:p>
          <a:p>
            <a:pPr marL="0" indent="0" algn="ctr">
              <a:buNone/>
            </a:pPr>
            <a:endParaRPr lang="en-US" sz="3000" i="1" dirty="0"/>
          </a:p>
          <a:p>
            <a:pPr marL="0" indent="0" algn="ctr">
              <a:buNone/>
            </a:pPr>
            <a:r>
              <a:rPr lang="en-US" sz="3000" b="1" i="1" dirty="0"/>
              <a:t> Does this depend on the noisiness of the signal?</a:t>
            </a:r>
            <a:endParaRPr lang="en-US" sz="3000" b="1" dirty="0"/>
          </a:p>
          <a:p>
            <a:endParaRPr lang="en-US" dirty="0"/>
          </a:p>
        </p:txBody>
      </p:sp>
    </p:spTree>
    <p:extLst>
      <p:ext uri="{BB962C8B-B14F-4D97-AF65-F5344CB8AC3E}">
        <p14:creationId xmlns:p14="http://schemas.microsoft.com/office/powerpoint/2010/main" val="425389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2945902993"/>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Prior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𝐹𝑒𝑚𝑎𝑙𝑒</m:t>
                                    </m:r>
                                  </m:e>
                                  <m:sub>
                                    <m:r>
                                      <a:rPr lang="en-US" sz="1600">
                                        <a:effectLst/>
                                        <a:latin typeface="Cambria Math" panose="02040503050406030204" pitchFamily="18" charset="0"/>
                                      </a:rPr>
                                      <m:t>𝑖</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pPr marL="0" marR="0" algn="ctr">
                            <a:lnSpc>
                              <a:spcPct val="107000"/>
                            </a:lnSpc>
                            <a:spcBef>
                              <a:spcPts val="0"/>
                            </a:spcBef>
                            <a:spcAft>
                              <a:spcPts val="0"/>
                            </a:spcAft>
                          </a:pPr>
                          <a:r>
                            <a:rPr lang="en-US" sz="1600" b="1">
                              <a:solidFill>
                                <a:srgbClr val="FF0000"/>
                              </a:solidFill>
                              <a:effectLst/>
                            </a:rPr>
                            <a:t>Own Gender Advantage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600" b="1" i="1">
                                        <a:solidFill>
                                          <a:srgbClr val="FF0000"/>
                                        </a:solidFill>
                                        <a:effectLst/>
                                        <a:latin typeface="Cambria Math" panose="02040503050406030204" pitchFamily="18" charset="0"/>
                                      </a:rPr>
                                    </m:ctrlPr>
                                  </m:dPr>
                                  <m:e>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r>
                                      <a:rPr lang="en-US" sz="1600" b="1">
                                        <a:solidFill>
                                          <a:srgbClr val="FF0000"/>
                                        </a:solidFill>
                                        <a:effectLst/>
                                        <a:latin typeface="Cambria Math" panose="02040503050406030204" pitchFamily="18" charset="0"/>
                                      </a:rPr>
                                      <m:t>− </m:t>
                                    </m:r>
                                    <m:sSub>
                                      <m:sSubPr>
                                        <m:ctrlPr>
                                          <a:rPr lang="en-US" sz="1600" b="1" i="1">
                                            <a:solidFill>
                                              <a:srgbClr val="FF0000"/>
                                            </a:solidFill>
                                            <a:effectLst/>
                                            <a:latin typeface="Cambria Math" panose="02040503050406030204" pitchFamily="18" charset="0"/>
                                          </a:rPr>
                                        </m:ctrlPr>
                                      </m:sSubPr>
                                      <m:e>
                                        <m:acc>
                                          <m:accPr>
                                            <m:chr m:val="̅"/>
                                            <m:ctrlPr>
                                              <a:rPr lang="en-US" sz="1600" b="1" i="1">
                                                <a:solidFill>
                                                  <a:srgbClr val="FF0000"/>
                                                </a:solidFill>
                                                <a:effectLst/>
                                                <a:latin typeface="Cambria Math" panose="02040503050406030204" pitchFamily="18" charset="0"/>
                                              </a:rPr>
                                            </m:ctrlPr>
                                          </m:accPr>
                                          <m:e>
                                            <m:r>
                                              <a:rPr lang="en-US" sz="1600" b="1" i="1">
                                                <a:solidFill>
                                                  <a:srgbClr val="FF0000"/>
                                                </a:solidFill>
                                                <a:effectLst/>
                                                <a:latin typeface="Cambria Math" panose="02040503050406030204" pitchFamily="18" charset="0"/>
                                              </a:rPr>
                                              <m:t>𝐒𝐜𝐨𝐫𝐞</m:t>
                                            </m:r>
                                          </m:e>
                                        </m:acc>
                                      </m:e>
                                      <m:sub>
                                        <m:r>
                                          <a:rPr lang="en-US" sz="1600" b="1" i="1">
                                            <a:solidFill>
                                              <a:srgbClr val="FF0000"/>
                                            </a:solidFill>
                                            <a:effectLst/>
                                            <a:latin typeface="Cambria Math" panose="02040503050406030204" pitchFamily="18" charset="0"/>
                                          </a:rPr>
                                          <m:t>𝐣</m:t>
                                        </m:r>
                                        <m:r>
                                          <a:rPr lang="en-US" sz="1600" b="1">
                                            <a:solidFill>
                                              <a:srgbClr val="FF0000"/>
                                            </a:solidFill>
                                            <a:effectLst/>
                                            <a:latin typeface="Cambria Math" panose="02040503050406030204" pitchFamily="18" charset="0"/>
                                          </a:rPr>
                                          <m:t>,−</m:t>
                                        </m:r>
                                        <m:r>
                                          <a:rPr lang="en-US" sz="1600" b="1" i="1">
                                            <a:solidFill>
                                              <a:srgbClr val="FF0000"/>
                                            </a:solidFill>
                                            <a:effectLst/>
                                            <a:latin typeface="Cambria Math" panose="02040503050406030204" pitchFamily="18" charset="0"/>
                                          </a:rPr>
                                          <m:t>𝐆</m:t>
                                        </m:r>
                                      </m:sub>
                                    </m:sSub>
                                  </m:e>
                                </m:d>
                              </m:oMath>
                            </m:oMathPara>
                          </a14:m>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0.29***</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𝑆𝑐𝑜𝑟𝑒</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2945902993"/>
                  </p:ext>
                </p:extLst>
              </p:nvPr>
            </p:nvGraphicFramePr>
            <p:xfrm>
              <a:off x="940525" y="130631"/>
              <a:ext cx="10580915" cy="5917471"/>
            </p:xfrm>
            <a:graphic>
              <a:graphicData uri="http://schemas.openxmlformats.org/drawingml/2006/table">
                <a:tbl>
                  <a:tblPr firstRow="1" bandRow="1">
                    <a:tableStyleId>{5C22544A-7EE6-4342-B048-85BDC9FD1C3A}</a:tableStyleId>
                  </a:tblPr>
                  <a:tblGrid>
                    <a:gridCol w="2814661">
                      <a:extLst>
                        <a:ext uri="{9D8B030D-6E8A-4147-A177-3AD203B41FA5}">
                          <a16:colId xmlns:a16="http://schemas.microsoft.com/office/drawing/2014/main" val="3865417944"/>
                        </a:ext>
                      </a:extLst>
                    </a:gridCol>
                    <a:gridCol w="1931767">
                      <a:extLst>
                        <a:ext uri="{9D8B030D-6E8A-4147-A177-3AD203B41FA5}">
                          <a16:colId xmlns:a16="http://schemas.microsoft.com/office/drawing/2014/main" val="3693443887"/>
                        </a:ext>
                      </a:extLst>
                    </a:gridCol>
                    <a:gridCol w="1931767">
                      <a:extLst>
                        <a:ext uri="{9D8B030D-6E8A-4147-A177-3AD203B41FA5}">
                          <a16:colId xmlns:a16="http://schemas.microsoft.com/office/drawing/2014/main" val="2994478886"/>
                        </a:ext>
                      </a:extLst>
                    </a:gridCol>
                    <a:gridCol w="1951360">
                      <a:extLst>
                        <a:ext uri="{9D8B030D-6E8A-4147-A177-3AD203B41FA5}">
                          <a16:colId xmlns:a16="http://schemas.microsoft.com/office/drawing/2014/main" val="1163719790"/>
                        </a:ext>
                      </a:extLst>
                    </a:gridCol>
                    <a:gridCol w="1951360">
                      <a:extLst>
                        <a:ext uri="{9D8B030D-6E8A-4147-A177-3AD203B41FA5}">
                          <a16:colId xmlns:a16="http://schemas.microsoft.com/office/drawing/2014/main" val="275191382"/>
                        </a:ext>
                      </a:extLst>
                    </a:gridCol>
                  </a:tblGrid>
                  <a:tr h="554348">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endParaRPr lang="en-US"/>
                        </a:p>
                      </a:txBody>
                      <a:tcPr marL="68580" marR="68580" marT="0" marB="0" anchor="ctr">
                        <a:blipFill>
                          <a:blip r:embed="rId2"/>
                          <a:stretch>
                            <a:fillRect l="-36342" t="-8791" r="-392" b="-984615"/>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8999653"/>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Prior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3">
                      <a:txBody>
                        <a:bodyPr/>
                        <a:lstStyle/>
                        <a:p>
                          <a:pPr marL="0" marR="0" algn="ctr">
                            <a:lnSpc>
                              <a:spcPct val="107000"/>
                            </a:lnSpc>
                            <a:spcBef>
                              <a:spcPts val="0"/>
                            </a:spcBef>
                            <a:spcAft>
                              <a:spcPts val="0"/>
                            </a:spcAft>
                          </a:pPr>
                          <a:r>
                            <a:rPr lang="en-US" sz="1600">
                              <a:effectLst/>
                            </a:rPr>
                            <a:t>Posterior Belief</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5437562"/>
                      </a:ext>
                    </a:extLst>
                  </a:tr>
                  <a:tr h="517623">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Full Sample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50%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70% Signal Accuracy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38627946"/>
                      </a:ext>
                    </a:extLst>
                  </a:tr>
                  <a:tr h="30260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1577437"/>
                      </a:ext>
                    </a:extLst>
                  </a:tr>
                  <a:tr h="512469">
                    <a:tc>
                      <a:txBody>
                        <a:bodyPr/>
                        <a:lstStyle/>
                        <a:p>
                          <a:endParaRPr lang="en-US"/>
                        </a:p>
                      </a:txBody>
                      <a:tcPr marL="68580" marR="68580" marT="0" marB="0" anchor="ctr">
                        <a:blipFill>
                          <a:blip r:embed="rId2"/>
                          <a:stretch>
                            <a:fillRect l="-216" t="-332941" r="-276840" b="-737647"/>
                          </a:stretch>
                        </a:blipFill>
                      </a:tcPr>
                    </a:tc>
                    <a:tc>
                      <a:txBody>
                        <a:bodyPr/>
                        <a:lstStyle/>
                        <a:p>
                          <a:pPr marL="0" marR="0" algn="ctr">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-0.46***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8705020"/>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8489979"/>
                      </a:ext>
                    </a:extLst>
                  </a:tr>
                  <a:tr h="573366">
                    <a:tc>
                      <a:txBody>
                        <a:bodyPr/>
                        <a:lstStyle/>
                        <a:p>
                          <a:endParaRPr lang="en-US"/>
                        </a:p>
                      </a:txBody>
                      <a:tcPr marL="68580" marR="68580" marT="0" marB="0" anchor="ctr">
                        <a:blipFill>
                          <a:blip r:embed="rId2"/>
                          <a:stretch>
                            <a:fillRect l="-216" t="-480851" r="-276840" b="-477660"/>
                          </a:stretch>
                        </a:blipFill>
                      </a:tcPr>
                    </a:tc>
                    <a:tc>
                      <a:txBody>
                        <a:bodyPr/>
                        <a:lstStyle/>
                        <a:p>
                          <a:pPr marL="0" marR="0" algn="ctr">
                            <a:lnSpc>
                              <a:spcPct val="107000"/>
                            </a:lnSpc>
                            <a:spcBef>
                              <a:spcPts val="0"/>
                            </a:spcBef>
                            <a:spcAft>
                              <a:spcPts val="0"/>
                            </a:spcAft>
                          </a:pPr>
                          <a:r>
                            <a:rPr lang="en-US" sz="1600" b="1">
                              <a:solidFill>
                                <a:srgbClr val="FF0000"/>
                              </a:solidFill>
                              <a:effectLst/>
                            </a:rPr>
                            <a:t>0.29***</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0.24***</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0954757"/>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5250376"/>
                      </a:ext>
                    </a:extLst>
                  </a:tr>
                  <a:tr h="512469">
                    <a:tc>
                      <a:txBody>
                        <a:bodyPr/>
                        <a:lstStyle/>
                        <a:p>
                          <a:endParaRPr lang="en-US"/>
                        </a:p>
                      </a:txBody>
                      <a:tcPr marL="68580" marR="68580" marT="0" marB="0" anchor="ctr">
                        <a:blipFill>
                          <a:blip r:embed="rId2"/>
                          <a:stretch>
                            <a:fillRect l="-216" t="-750000" r="-276840" b="-334524"/>
                          </a:stretch>
                        </a:blipFill>
                      </a:tcPr>
                    </a:tc>
                    <a:tc>
                      <a:txBody>
                        <a:bodyPr/>
                        <a:lstStyle/>
                        <a:p>
                          <a:pPr marL="0" marR="0" algn="ctr">
                            <a:lnSpc>
                              <a:spcPct val="107000"/>
                            </a:lnSpc>
                            <a:spcBef>
                              <a:spcPts val="0"/>
                            </a:spcBef>
                            <a:spcAft>
                              <a:spcPts val="0"/>
                            </a:spcAft>
                          </a:pPr>
                          <a:r>
                            <a:rPr lang="en-US" sz="1600">
                              <a:effectLst/>
                            </a:rPr>
                            <a:t>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19294"/>
                      </a:ext>
                    </a:extLst>
                  </a:tr>
                  <a:tr h="512469">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6656760"/>
                      </a:ext>
                    </a:extLst>
                  </a:tr>
                  <a:tr h="512469">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1264990"/>
                      </a:ext>
                    </a:extLst>
                  </a:tr>
                  <a:tr h="296051">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286712"/>
                      </a:ext>
                    </a:extLst>
                  </a:tr>
                  <a:tr h="296051">
                    <a:tc>
                      <a:txBody>
                        <a:bodyPr/>
                        <a:lstStyle/>
                        <a:p>
                          <a:pPr marL="0" marR="0" algn="ctr">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992 (2976)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997 (2991)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52507998"/>
                      </a:ext>
                    </a:extLst>
                  </a:tr>
                </a:tbl>
              </a:graphicData>
            </a:graphic>
          </p:graphicFrame>
        </mc:Fallback>
      </mc:AlternateContent>
      <p:sp>
        <p:nvSpPr>
          <p:cNvPr id="3" name="Rectangle 1"/>
          <p:cNvSpPr>
            <a:spLocks noChangeArrowheads="1"/>
          </p:cNvSpPr>
          <p:nvPr/>
        </p:nvSpPr>
        <p:spPr bwMode="auto">
          <a:xfrm>
            <a:off x="2853242" y="6185542"/>
            <a:ext cx="60488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Notes: * indicates significance at p&lt;0.10, ** at p&lt;0.05, *** at p&lt;0.01, and **** at p&lt;0.001. Controls are a dummy for whether participant attended high school in the United States, dummies for each race category, dummies for each education category, fixed effects for round, average score in the category for the participant's own gender, and number of ASVAB questions answered correctly.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3923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i="1" dirty="0"/>
              <a:t>Result 1: Gender stereotypes continue to predict beliefs after the provision of noisy feedback.</a:t>
            </a:r>
            <a:endParaRPr lang="en-US" dirty="0"/>
          </a:p>
          <a:p>
            <a:endParaRPr lang="en-US" i="1" dirty="0"/>
          </a:p>
          <a:p>
            <a:r>
              <a:rPr lang="en-US" i="1" dirty="0"/>
              <a:t>Result 1a: More informative signals are no more effective in reducing the impact of stereotypes on posterior beliefs.</a:t>
            </a:r>
            <a:endParaRPr lang="en-US" dirty="0"/>
          </a:p>
          <a:p>
            <a:endParaRPr lang="en-US" dirty="0"/>
          </a:p>
        </p:txBody>
      </p:sp>
    </p:spTree>
    <p:extLst>
      <p:ext uri="{BB962C8B-B14F-4D97-AF65-F5344CB8AC3E}">
        <p14:creationId xmlns:p14="http://schemas.microsoft.com/office/powerpoint/2010/main" val="2195801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dirty="0"/>
              <a:t>Average change in beliefs</a:t>
            </a:r>
          </a:p>
        </p:txBody>
      </p:sp>
      <p:graphicFrame>
        <p:nvGraphicFramePr>
          <p:cNvPr id="11" name="Content Placeholder 10">
            <a:extLst>
              <a:ext uri="{FF2B5EF4-FFF2-40B4-BE49-F238E27FC236}">
                <a16:creationId xmlns:a16="http://schemas.microsoft.com/office/drawing/2014/main" id="{9F9086CB-E5EF-4130-A9A6-99744A44B9B5}"/>
              </a:ext>
            </a:extLst>
          </p:cNvPr>
          <p:cNvGraphicFramePr>
            <a:graphicFrameLocks noGrp="1"/>
          </p:cNvGraphicFramePr>
          <p:nvPr>
            <p:ph idx="1"/>
            <p:extLst>
              <p:ext uri="{D42A27DB-BD31-4B8C-83A1-F6EECF244321}">
                <p14:modId xmlns:p14="http://schemas.microsoft.com/office/powerpoint/2010/main" val="276156366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9643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Descriptives</a:t>
            </a:r>
            <a:r>
              <a:rPr lang="en-US" dirty="0"/>
              <a:t> on Posterior Beliefs</a:t>
            </a:r>
          </a:p>
        </p:txBody>
      </p:sp>
      <p:graphicFrame>
        <p:nvGraphicFramePr>
          <p:cNvPr id="6" name="Chart 5"/>
          <p:cNvGraphicFramePr/>
          <p:nvPr>
            <p:extLst>
              <p:ext uri="{D42A27DB-BD31-4B8C-83A1-F6EECF244321}">
                <p14:modId xmlns:p14="http://schemas.microsoft.com/office/powerpoint/2010/main" val="3021677986"/>
              </p:ext>
            </p:extLst>
          </p:nvPr>
        </p:nvGraphicFramePr>
        <p:xfrm>
          <a:off x="397626" y="1673638"/>
          <a:ext cx="5445672" cy="48763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1989564446"/>
              </p:ext>
            </p:extLst>
          </p:nvPr>
        </p:nvGraphicFramePr>
        <p:xfrm>
          <a:off x="6096000" y="1690688"/>
          <a:ext cx="5591539" cy="48593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3577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838200" y="2625633"/>
            <a:ext cx="10515600" cy="3592287"/>
          </a:xfrm>
        </p:spPr>
        <p:txBody>
          <a:bodyPr>
            <a:normAutofit/>
          </a:bodyPr>
          <a:lstStyle/>
          <a:p>
            <a:pPr marL="0" indent="0" algn="ctr">
              <a:buNone/>
            </a:pPr>
            <a:r>
              <a:rPr lang="en-US" i="1" dirty="0"/>
              <a:t>Do gender stereotypes predict posterior beliefs, even conditional on the Bayesian-predicted posterior?</a:t>
            </a:r>
            <a:endParaRPr lang="en-US" dirty="0"/>
          </a:p>
          <a:p>
            <a:endParaRPr lang="en-US" dirty="0"/>
          </a:p>
        </p:txBody>
      </p:sp>
    </p:spTree>
    <p:extLst>
      <p:ext uri="{BB962C8B-B14F-4D97-AF65-F5344CB8AC3E}">
        <p14:creationId xmlns:p14="http://schemas.microsoft.com/office/powerpoint/2010/main" val="3355128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3831708515"/>
                  </p:ext>
                </p:extLst>
              </p:nvPr>
            </p:nvGraphicFramePr>
            <p:xfrm>
              <a:off x="2717075" y="195945"/>
              <a:ext cx="5799908" cy="6505300"/>
            </p:xfrm>
            <a:graphic>
              <a:graphicData uri="http://schemas.openxmlformats.org/drawingml/2006/table">
                <a:tbl>
                  <a:tblPr firstRow="1" bandRow="1">
                    <a:tableStyleId>{5C22544A-7EE6-4342-B048-85BDC9FD1C3A}</a:tableStyleId>
                  </a:tblPr>
                  <a:tblGrid>
                    <a:gridCol w="2437339">
                      <a:extLst>
                        <a:ext uri="{9D8B030D-6E8A-4147-A177-3AD203B41FA5}">
                          <a16:colId xmlns:a16="http://schemas.microsoft.com/office/drawing/2014/main" val="1872466016"/>
                        </a:ext>
                      </a:extLst>
                    </a:gridCol>
                    <a:gridCol w="1672801">
                      <a:extLst>
                        <a:ext uri="{9D8B030D-6E8A-4147-A177-3AD203B41FA5}">
                          <a16:colId xmlns:a16="http://schemas.microsoft.com/office/drawing/2014/main" val="3384991988"/>
                        </a:ext>
                      </a:extLst>
                    </a:gridCol>
                    <a:gridCol w="1689768">
                      <a:extLst>
                        <a:ext uri="{9D8B030D-6E8A-4147-A177-3AD203B41FA5}">
                          <a16:colId xmlns:a16="http://schemas.microsoft.com/office/drawing/2014/main" val="3707016750"/>
                        </a:ext>
                      </a:extLst>
                    </a:gridCol>
                  </a:tblGrid>
                  <a:tr h="561295">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760266178"/>
                      </a:ext>
                    </a:extLst>
                  </a:tr>
                  <a:tr h="306402">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4271283143"/>
                      </a:ext>
                    </a:extLst>
                  </a:tr>
                  <a:tr h="30640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40778798"/>
                      </a:ext>
                    </a:extLst>
                  </a:tr>
                  <a:tr h="518891">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𝐹𝑒𝑚𝑎𝑙𝑒</m:t>
                                    </m:r>
                                  </m:e>
                                  <m:sub>
                                    <m:r>
                                      <a:rPr lang="en-US" sz="1600">
                                        <a:effectLst/>
                                        <a:latin typeface="Cambria Math" panose="02040503050406030204" pitchFamily="18" charset="0"/>
                                      </a:rPr>
                                      <m:t>𝑖</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-0.29***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9243843"/>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(0.083)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896507"/>
                      </a:ext>
                    </a:extLst>
                  </a:tr>
                  <a:tr h="580551">
                    <a:tc>
                      <a:txBody>
                        <a:bodyPr/>
                        <a:lstStyle/>
                        <a:p>
                          <a:pPr marL="0" marR="0" algn="ctr">
                            <a:lnSpc>
                              <a:spcPct val="107000"/>
                            </a:lnSpc>
                            <a:spcBef>
                              <a:spcPts val="0"/>
                            </a:spcBef>
                            <a:spcAft>
                              <a:spcPts val="0"/>
                            </a:spcAft>
                          </a:pPr>
                          <a:r>
                            <a:rPr lang="en-US" sz="1600">
                              <a:effectLst/>
                            </a:rPr>
                            <a:t>Own Gender Advantage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600" i="1">
                                        <a:effectLst/>
                                        <a:latin typeface="Cambria Math" panose="02040503050406030204" pitchFamily="18" charset="0"/>
                                      </a:rPr>
                                    </m:ctrlPr>
                                  </m:dPr>
                                  <m:e>
                                    <m:sSub>
                                      <m:sSubPr>
                                        <m:ctrlPr>
                                          <a:rPr lang="en-US" sz="1600" i="1">
                                            <a:effectLst/>
                                            <a:latin typeface="Cambria Math" panose="02040503050406030204" pitchFamily="18" charset="0"/>
                                          </a:rPr>
                                        </m:ctrlPr>
                                      </m:sSubPr>
                                      <m:e>
                                        <m:acc>
                                          <m:accPr>
                                            <m:chr m:val="̅"/>
                                            <m:ctrlPr>
                                              <a:rPr lang="en-US" sz="1600" i="1">
                                                <a:effectLst/>
                                                <a:latin typeface="Cambria Math" panose="02040503050406030204" pitchFamily="18" charset="0"/>
                                              </a:rPr>
                                            </m:ctrlPr>
                                          </m:accPr>
                                          <m:e>
                                            <m:r>
                                              <a:rPr lang="en-US" sz="1600">
                                                <a:effectLst/>
                                                <a:latin typeface="Cambria Math" panose="02040503050406030204" pitchFamily="18" charset="0"/>
                                              </a:rPr>
                                              <m:t>𝑆𝑐𝑜𝑟𝑒</m:t>
                                            </m:r>
                                          </m:e>
                                        </m:acc>
                                      </m:e>
                                      <m:sub>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𝐺</m:t>
                                        </m:r>
                                      </m:sub>
                                    </m:sSub>
                                    <m:r>
                                      <a:rPr lang="en-US" sz="1600">
                                        <a:effectLst/>
                                        <a:latin typeface="Cambria Math" panose="02040503050406030204" pitchFamily="18" charset="0"/>
                                      </a:rPr>
                                      <m:t>− </m:t>
                                    </m:r>
                                    <m:sSub>
                                      <m:sSubPr>
                                        <m:ctrlPr>
                                          <a:rPr lang="en-US" sz="1600" i="1">
                                            <a:effectLst/>
                                            <a:latin typeface="Cambria Math" panose="02040503050406030204" pitchFamily="18" charset="0"/>
                                          </a:rPr>
                                        </m:ctrlPr>
                                      </m:sSubPr>
                                      <m:e>
                                        <m:acc>
                                          <m:accPr>
                                            <m:chr m:val="̅"/>
                                            <m:ctrlPr>
                                              <a:rPr lang="en-US" sz="1600" i="1">
                                                <a:effectLst/>
                                                <a:latin typeface="Cambria Math" panose="02040503050406030204" pitchFamily="18" charset="0"/>
                                              </a:rPr>
                                            </m:ctrlPr>
                                          </m:accPr>
                                          <m:e>
                                            <m:r>
                                              <a:rPr lang="en-US" sz="1600">
                                                <a:effectLst/>
                                                <a:latin typeface="Cambria Math" panose="02040503050406030204" pitchFamily="18" charset="0"/>
                                              </a:rPr>
                                              <m:t>𝑆𝑐𝑜𝑟𝑒</m:t>
                                            </m:r>
                                          </m:e>
                                        </m:acc>
                                      </m:e>
                                      <m:sub>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𝐺</m:t>
                                        </m:r>
                                      </m:sub>
                                    </m:sSub>
                                  </m:e>
                                </m:d>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0.24***</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0.15***</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326569"/>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(0.022)</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(0.021)</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80068398"/>
                      </a:ext>
                    </a:extLst>
                  </a:tr>
                  <a:tr h="518891">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𝑆𝑐𝑜𝑟𝑒</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24740813"/>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69067958"/>
                      </a:ext>
                    </a:extLst>
                  </a:tr>
                  <a:tr h="518891">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𝐵𝑎𝑦𝑒𝑠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15531025"/>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(0.016)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9837299"/>
                      </a:ext>
                    </a:extLst>
                  </a:tr>
                  <a:tr h="518891">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60662117"/>
                      </a:ext>
                    </a:extLst>
                  </a:tr>
                  <a:tr h="299761">
                    <a:tc>
                      <a:txBody>
                        <a:bodyPr/>
                        <a:lstStyle/>
                        <a:p>
                          <a:pPr marL="0" marR="0">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0.681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32991397"/>
                      </a:ext>
                    </a:extLst>
                  </a:tr>
                  <a:tr h="299761">
                    <a:tc>
                      <a:txBody>
                        <a:bodyPr/>
                        <a:lstStyle/>
                        <a:p>
                          <a:pPr marL="0" marR="0">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1989 (5967)</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8791573"/>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3831708515"/>
                  </p:ext>
                </p:extLst>
              </p:nvPr>
            </p:nvGraphicFramePr>
            <p:xfrm>
              <a:off x="2717075" y="195945"/>
              <a:ext cx="5799908" cy="6505300"/>
            </p:xfrm>
            <a:graphic>
              <a:graphicData uri="http://schemas.openxmlformats.org/drawingml/2006/table">
                <a:tbl>
                  <a:tblPr firstRow="1" bandRow="1">
                    <a:tableStyleId>{5C22544A-7EE6-4342-B048-85BDC9FD1C3A}</a:tableStyleId>
                  </a:tblPr>
                  <a:tblGrid>
                    <a:gridCol w="2437339">
                      <a:extLst>
                        <a:ext uri="{9D8B030D-6E8A-4147-A177-3AD203B41FA5}">
                          <a16:colId xmlns:a16="http://schemas.microsoft.com/office/drawing/2014/main" val="1872466016"/>
                        </a:ext>
                      </a:extLst>
                    </a:gridCol>
                    <a:gridCol w="1672801">
                      <a:extLst>
                        <a:ext uri="{9D8B030D-6E8A-4147-A177-3AD203B41FA5}">
                          <a16:colId xmlns:a16="http://schemas.microsoft.com/office/drawing/2014/main" val="3384991988"/>
                        </a:ext>
                      </a:extLst>
                    </a:gridCol>
                    <a:gridCol w="1689768">
                      <a:extLst>
                        <a:ext uri="{9D8B030D-6E8A-4147-A177-3AD203B41FA5}">
                          <a16:colId xmlns:a16="http://schemas.microsoft.com/office/drawing/2014/main" val="3707016750"/>
                        </a:ext>
                      </a:extLst>
                    </a:gridCol>
                  </a:tblGrid>
                  <a:tr h="561295">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endParaRPr lang="en-US"/>
                        </a:p>
                      </a:txBody>
                      <a:tcPr marL="68580" marR="68580" marT="0" marB="0" anchor="ctr">
                        <a:blipFill>
                          <a:blip r:embed="rId2"/>
                          <a:stretch>
                            <a:fillRect l="-72514" t="-8696" r="-723" b="-1077174"/>
                          </a:stretch>
                        </a:blipFill>
                      </a:tcPr>
                    </a:tc>
                    <a:tc hMerge="1">
                      <a:txBody>
                        <a:bodyPr/>
                        <a:lstStyle/>
                        <a:p>
                          <a:endParaRPr lang="en-US"/>
                        </a:p>
                      </a:txBody>
                      <a:tcPr/>
                    </a:tc>
                    <a:extLst>
                      <a:ext uri="{0D108BD9-81ED-4DB2-BD59-A6C34878D82A}">
                        <a16:rowId xmlns:a16="http://schemas.microsoft.com/office/drawing/2014/main" val="760266178"/>
                      </a:ext>
                    </a:extLst>
                  </a:tr>
                  <a:tr h="306402">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4271283143"/>
                      </a:ext>
                    </a:extLst>
                  </a:tr>
                  <a:tr h="30640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II</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40778798"/>
                      </a:ext>
                    </a:extLst>
                  </a:tr>
                  <a:tr h="518891">
                    <a:tc>
                      <a:txBody>
                        <a:bodyPr/>
                        <a:lstStyle/>
                        <a:p>
                          <a:endParaRPr lang="en-US"/>
                        </a:p>
                      </a:txBody>
                      <a:tcPr marL="68580" marR="68580" marT="0" marB="0" anchor="ctr">
                        <a:blipFill>
                          <a:blip r:embed="rId2"/>
                          <a:stretch>
                            <a:fillRect l="-250" t="-236471" r="-139250" b="-947059"/>
                          </a:stretch>
                        </a:blipFill>
                      </a:tcPr>
                    </a:tc>
                    <a:tc>
                      <a:txBody>
                        <a:bodyPr/>
                        <a:lstStyle/>
                        <a:p>
                          <a:pPr marL="0" marR="0" algn="ctr">
                            <a:spcBef>
                              <a:spcPts val="0"/>
                            </a:spcBef>
                            <a:spcAft>
                              <a:spcPts val="0"/>
                            </a:spcAft>
                          </a:pPr>
                          <a:r>
                            <a:rPr lang="en-US" sz="1600">
                              <a:effectLst/>
                            </a:rPr>
                            <a:t>-0.33***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rPr>
                            <a:t>-0.29***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9243843"/>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(0.083)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896507"/>
                      </a:ext>
                    </a:extLst>
                  </a:tr>
                  <a:tr h="580551">
                    <a:tc>
                      <a:txBody>
                        <a:bodyPr/>
                        <a:lstStyle/>
                        <a:p>
                          <a:endParaRPr lang="en-US"/>
                        </a:p>
                      </a:txBody>
                      <a:tcPr marL="68580" marR="68580" marT="0" marB="0" anchor="ctr">
                        <a:blipFill>
                          <a:blip r:embed="rId2"/>
                          <a:stretch>
                            <a:fillRect l="-250" t="-390526" r="-139250" b="-657895"/>
                          </a:stretch>
                        </a:blipFill>
                      </a:tcPr>
                    </a:tc>
                    <a:tc>
                      <a:txBody>
                        <a:bodyPr/>
                        <a:lstStyle/>
                        <a:p>
                          <a:pPr marL="0" marR="0" algn="ctr">
                            <a:lnSpc>
                              <a:spcPct val="107000"/>
                            </a:lnSpc>
                            <a:spcBef>
                              <a:spcPts val="0"/>
                            </a:spcBef>
                            <a:spcAft>
                              <a:spcPts val="0"/>
                            </a:spcAft>
                          </a:pPr>
                          <a:r>
                            <a:rPr lang="en-US" sz="1600" b="1">
                              <a:solidFill>
                                <a:srgbClr val="FF0000"/>
                              </a:solidFill>
                              <a:effectLst/>
                            </a:rPr>
                            <a:t>0.24***</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0.15***</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14326569"/>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(0.022)</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(0.021)</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80068398"/>
                      </a:ext>
                    </a:extLst>
                  </a:tr>
                  <a:tr h="518891">
                    <a:tc>
                      <a:txBody>
                        <a:bodyPr/>
                        <a:lstStyle/>
                        <a:p>
                          <a:endParaRPr lang="en-US"/>
                        </a:p>
                      </a:txBody>
                      <a:tcPr marL="68580" marR="68580" marT="0" marB="0" anchor="ctr">
                        <a:blipFill>
                          <a:blip r:embed="rId2"/>
                          <a:stretch>
                            <a:fillRect l="-250" t="-649412" r="-139250" b="-534118"/>
                          </a:stretch>
                        </a:blipFill>
                      </a:tcP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24740813"/>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69067958"/>
                      </a:ext>
                    </a:extLst>
                  </a:tr>
                  <a:tr h="518891">
                    <a:tc>
                      <a:txBody>
                        <a:bodyPr/>
                        <a:lstStyle/>
                        <a:p>
                          <a:endParaRPr lang="en-US"/>
                        </a:p>
                      </a:txBody>
                      <a:tcPr marL="68580" marR="68580" marT="0" marB="0" anchor="ctr">
                        <a:blipFill>
                          <a:blip r:embed="rId2"/>
                          <a:stretch>
                            <a:fillRect l="-250" t="-849412" r="-139250" b="-334118"/>
                          </a:stretch>
                        </a:blipFill>
                      </a:tcPr>
                    </a:tc>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15531025"/>
                      </a:ext>
                    </a:extLst>
                  </a:tr>
                  <a:tr h="518891">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(0.016)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9837299"/>
                      </a:ext>
                    </a:extLst>
                  </a:tr>
                  <a:tr h="518891">
                    <a:tc>
                      <a:txBody>
                        <a:bodyPr/>
                        <a:lstStyle/>
                        <a:p>
                          <a:pPr marL="0" marR="0" algn="ctr">
                            <a:lnSpc>
                              <a:spcPct val="107000"/>
                            </a:lnSpc>
                            <a:spcBef>
                              <a:spcPts val="0"/>
                            </a:spcBef>
                            <a:spcAft>
                              <a:spcPts val="0"/>
                            </a:spcAft>
                          </a:pPr>
                          <a:r>
                            <a:rPr lang="en-US" sz="1600">
                              <a:effectLst/>
                            </a:rPr>
                            <a:t>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Yes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60662117"/>
                      </a:ext>
                    </a:extLst>
                  </a:tr>
                  <a:tr h="299761">
                    <a:tc>
                      <a:txBody>
                        <a:bodyPr/>
                        <a:lstStyle/>
                        <a:p>
                          <a:pPr marL="0" marR="0">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rPr>
                            <a:t>0.618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0.681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32991397"/>
                      </a:ext>
                    </a:extLst>
                  </a:tr>
                  <a:tr h="299761">
                    <a:tc>
                      <a:txBody>
                        <a:bodyPr/>
                        <a:lstStyle/>
                        <a:p>
                          <a:pPr marL="0" marR="0">
                            <a:lnSpc>
                              <a:spcPct val="107000"/>
                            </a:lnSpc>
                            <a:spcBef>
                              <a:spcPts val="0"/>
                            </a:spcBef>
                            <a:spcAft>
                              <a:spcPts val="0"/>
                            </a:spcAft>
                          </a:pPr>
                          <a:r>
                            <a:rPr lang="en-US" sz="1600">
                              <a:effectLst/>
                            </a:rPr>
                            <a:t>Clusters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rPr>
                            <a:t>1989 (5967)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1989 (5967)</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8791573"/>
                      </a:ext>
                    </a:extLst>
                  </a:tr>
                </a:tbl>
              </a:graphicData>
            </a:graphic>
          </p:graphicFrame>
        </mc:Fallback>
      </mc:AlternateContent>
    </p:spTree>
    <p:extLst>
      <p:ext uri="{BB962C8B-B14F-4D97-AF65-F5344CB8AC3E}">
        <p14:creationId xmlns:p14="http://schemas.microsoft.com/office/powerpoint/2010/main" val="2607183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42309"/>
            <a:ext cx="10515600" cy="4034654"/>
          </a:xfrm>
        </p:spPr>
        <p:txBody>
          <a:bodyPr>
            <a:normAutofit/>
          </a:bodyPr>
          <a:lstStyle/>
          <a:p>
            <a:pPr marL="0" indent="0" algn="ctr">
              <a:buNone/>
            </a:pPr>
            <a:r>
              <a:rPr lang="en-US" i="1" dirty="0"/>
              <a:t>Result 2: Gender stereotypes predict posterior beliefs, in excess of what the Bayesian model would predict.</a:t>
            </a:r>
            <a:endParaRPr lang="en-US" dirty="0"/>
          </a:p>
          <a:p>
            <a:endParaRPr lang="en-US" dirty="0"/>
          </a:p>
        </p:txBody>
      </p:sp>
    </p:spTree>
    <p:extLst>
      <p:ext uri="{BB962C8B-B14F-4D97-AF65-F5344CB8AC3E}">
        <p14:creationId xmlns:p14="http://schemas.microsoft.com/office/powerpoint/2010/main" val="2513788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838200" y="2730137"/>
            <a:ext cx="10515600" cy="3446826"/>
          </a:xfrm>
        </p:spPr>
        <p:txBody>
          <a:bodyPr/>
          <a:lstStyle/>
          <a:p>
            <a:pPr marL="0" indent="0" algn="ctr">
              <a:buNone/>
            </a:pPr>
            <a:r>
              <a:rPr lang="en-US" i="1" dirty="0"/>
              <a:t>Are there gender differences in conservatism? </a:t>
            </a:r>
          </a:p>
          <a:p>
            <a:pPr marL="0" indent="0" algn="ctr">
              <a:buNone/>
            </a:pPr>
            <a:r>
              <a:rPr lang="en-US" i="1" dirty="0"/>
              <a:t>How do these differences depend upon the gender-type of the domain? </a:t>
            </a:r>
            <a:endParaRPr lang="en-US" dirty="0"/>
          </a:p>
          <a:p>
            <a:pPr marL="0" indent="0">
              <a:buNone/>
            </a:pPr>
            <a:endParaRPr lang="en-US" dirty="0"/>
          </a:p>
        </p:txBody>
      </p:sp>
    </p:spTree>
    <p:extLst>
      <p:ext uri="{BB962C8B-B14F-4D97-AF65-F5344CB8AC3E}">
        <p14:creationId xmlns:p14="http://schemas.microsoft.com/office/powerpoint/2010/main" val="3950221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3344583872"/>
                  </p:ext>
                </p:extLst>
              </p:nvPr>
            </p:nvGraphicFramePr>
            <p:xfrm>
              <a:off x="1227910" y="104503"/>
              <a:ext cx="9535884" cy="5682342"/>
            </p:xfrm>
            <a:graphic>
              <a:graphicData uri="http://schemas.openxmlformats.org/drawingml/2006/table">
                <a:tbl>
                  <a:tblPr firstRow="1" firstCol="1" bandRow="1">
                    <a:tableStyleId>{5C22544A-7EE6-4342-B048-85BDC9FD1C3A}</a:tableStyleId>
                  </a:tblPr>
                  <a:tblGrid>
                    <a:gridCol w="3277597">
                      <a:extLst>
                        <a:ext uri="{9D8B030D-6E8A-4147-A177-3AD203B41FA5}">
                          <a16:colId xmlns:a16="http://schemas.microsoft.com/office/drawing/2014/main" val="2864968995"/>
                        </a:ext>
                      </a:extLst>
                    </a:gridCol>
                    <a:gridCol w="1563698">
                      <a:extLst>
                        <a:ext uri="{9D8B030D-6E8A-4147-A177-3AD203B41FA5}">
                          <a16:colId xmlns:a16="http://schemas.microsoft.com/office/drawing/2014/main" val="584674083"/>
                        </a:ext>
                      </a:extLst>
                    </a:gridCol>
                    <a:gridCol w="1564864">
                      <a:extLst>
                        <a:ext uri="{9D8B030D-6E8A-4147-A177-3AD203B41FA5}">
                          <a16:colId xmlns:a16="http://schemas.microsoft.com/office/drawing/2014/main" val="94886158"/>
                        </a:ext>
                      </a:extLst>
                    </a:gridCol>
                    <a:gridCol w="1563698">
                      <a:extLst>
                        <a:ext uri="{9D8B030D-6E8A-4147-A177-3AD203B41FA5}">
                          <a16:colId xmlns:a16="http://schemas.microsoft.com/office/drawing/2014/main" val="2187155039"/>
                        </a:ext>
                      </a:extLst>
                    </a:gridCol>
                    <a:gridCol w="1566027">
                      <a:extLst>
                        <a:ext uri="{9D8B030D-6E8A-4147-A177-3AD203B41FA5}">
                          <a16:colId xmlns:a16="http://schemas.microsoft.com/office/drawing/2014/main" val="163687957"/>
                        </a:ext>
                      </a:extLst>
                    </a:gridCol>
                  </a:tblGrid>
                  <a:tr h="67514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4986236"/>
                      </a:ext>
                    </a:extLst>
                  </a:tr>
                  <a:tr h="534020">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3057170"/>
                      </a:ext>
                    </a:extLst>
                  </a:tr>
                  <a:tr h="567524">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600">
                              <a:effectLst/>
                            </a:rPr>
                            <a:t>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600">
                              <a:effectLst/>
                            </a:rPr>
                            <a:t>Female-Typed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1408580470"/>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05816249"/>
                      </a:ext>
                    </a:extLst>
                  </a:tr>
                  <a:tr h="634530">
                    <a:tc>
                      <a:txBody>
                        <a:bodyPr/>
                        <a:lstStyle/>
                        <a:p>
                          <a:pPr marL="0" marR="0" algn="ctr">
                            <a:lnSpc>
                              <a:spcPct val="107000"/>
                            </a:lnSpc>
                            <a:spcBef>
                              <a:spcPts val="0"/>
                            </a:spcBef>
                            <a:spcAft>
                              <a:spcPts val="0"/>
                            </a:spcAft>
                          </a:pPr>
                          <a:r>
                            <a:rPr lang="en-US" sz="1600">
                              <a:effectLst/>
                            </a:rPr>
                            <a:t> </a:t>
                          </a:r>
                          <a14:m>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𝐵𝑎𝑦𝑒𝑠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a14:m>
                          <a:endParaRPr lang="en-US" sz="1600">
                            <a:effectLst/>
                          </a:endParaRPr>
                        </a:p>
                        <a:p>
                          <a:pPr marL="0" marR="0" algn="ctr">
                            <a:lnSpc>
                              <a:spcPct val="107000"/>
                            </a:lnSpc>
                            <a:spcBef>
                              <a:spcPts val="0"/>
                            </a:spcBef>
                            <a:spcAft>
                              <a:spcPts val="0"/>
                            </a:spcAft>
                          </a:pPr>
                          <a:r>
                            <a:rPr lang="en-US" sz="1600">
                              <a:effectLst/>
                            </a:rPr>
                            <a:t>De-meaned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00B050"/>
                              </a:solidFill>
                              <a:effectLst/>
                            </a:rPr>
                            <a:t>0.78***</a:t>
                          </a:r>
                          <a:endParaRPr lang="en-US"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0.61***</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0.70***</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00B050"/>
                              </a:solidFill>
                              <a:effectLst/>
                            </a:rPr>
                            <a:t>0.81***</a:t>
                          </a:r>
                          <a:endParaRPr lang="en-US"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2733886"/>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15193112"/>
                      </a:ext>
                    </a:extLst>
                  </a:tr>
                  <a:tr h="567524">
                    <a:tc>
                      <a:txBody>
                        <a:bodyPr/>
                        <a:lstStyle/>
                        <a:p>
                          <a:pPr marL="0" marR="0" algn="ctr">
                            <a:lnSpc>
                              <a:spcPct val="107000"/>
                            </a:lnSpc>
                            <a:spcBef>
                              <a:spcPts val="0"/>
                            </a:spcBef>
                            <a:spcAft>
                              <a:spcPts val="0"/>
                            </a:spcAft>
                          </a:pPr>
                          <a:r>
                            <a:rPr lang="en-US" sz="1600">
                              <a:effectLst/>
                            </a:rPr>
                            <a:t>Constant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6.19***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6.78***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59832652"/>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(0.078)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00489511"/>
                      </a:ext>
                    </a:extLst>
                  </a:tr>
                  <a:tr h="567524">
                    <a:tc>
                      <a:txBody>
                        <a:bodyPr/>
                        <a:lstStyle/>
                        <a:p>
                          <a:pPr marL="0" marR="0" algn="ctr">
                            <a:lnSpc>
                              <a:spcPct val="107000"/>
                            </a:lnSpc>
                            <a:spcBef>
                              <a:spcPts val="0"/>
                            </a:spcBef>
                            <a:spcAft>
                              <a:spcPts val="0"/>
                            </a:spcAft>
                          </a:pPr>
                          <a:r>
                            <a:rPr lang="en-US" sz="1600">
                              <a:effectLst/>
                            </a:rPr>
                            <a:t>Adjusted </a:t>
                          </a:r>
                        </a:p>
                        <a:p>
                          <a:pPr marL="0" marR="0" algn="ctr">
                            <a:lnSpc>
                              <a:spcPct val="107000"/>
                            </a:lnSpc>
                            <a:spcBef>
                              <a:spcPts val="0"/>
                            </a:spcBef>
                            <a:spcAft>
                              <a:spcPts val="0"/>
                            </a:spcAft>
                          </a:pPr>
                          <a:r>
                            <a:rPr lang="en-US" sz="1600">
                              <a:effectLst/>
                            </a:rPr>
                            <a:t>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0.634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0.460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0.523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24020563"/>
                      </a:ext>
                    </a:extLst>
                  </a:tr>
                  <a:tr h="534020">
                    <a:tc>
                      <a:txBody>
                        <a:bodyPr/>
                        <a:lstStyle/>
                        <a:p>
                          <a:pPr marL="0" marR="0" algn="ctr">
                            <a:lnSpc>
                              <a:spcPct val="107000"/>
                            </a:lnSpc>
                            <a:spcBef>
                              <a:spcPts val="0"/>
                            </a:spcBef>
                            <a:spcAft>
                              <a:spcPts val="0"/>
                            </a:spcAft>
                          </a:pPr>
                          <a:r>
                            <a:rPr lang="en-US" sz="1600">
                              <a:effectLst/>
                            </a:rPr>
                            <a:t>Cluster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735 (1213)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1097 (1779)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716 (1139)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1123 (1836)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31020598"/>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3344583872"/>
                  </p:ext>
                </p:extLst>
              </p:nvPr>
            </p:nvGraphicFramePr>
            <p:xfrm>
              <a:off x="1227910" y="104503"/>
              <a:ext cx="9535884" cy="5682342"/>
            </p:xfrm>
            <a:graphic>
              <a:graphicData uri="http://schemas.openxmlformats.org/drawingml/2006/table">
                <a:tbl>
                  <a:tblPr firstRow="1" firstCol="1" bandRow="1">
                    <a:tableStyleId>{5C22544A-7EE6-4342-B048-85BDC9FD1C3A}</a:tableStyleId>
                  </a:tblPr>
                  <a:tblGrid>
                    <a:gridCol w="3277597">
                      <a:extLst>
                        <a:ext uri="{9D8B030D-6E8A-4147-A177-3AD203B41FA5}">
                          <a16:colId xmlns:a16="http://schemas.microsoft.com/office/drawing/2014/main" val="2864968995"/>
                        </a:ext>
                      </a:extLst>
                    </a:gridCol>
                    <a:gridCol w="1563698">
                      <a:extLst>
                        <a:ext uri="{9D8B030D-6E8A-4147-A177-3AD203B41FA5}">
                          <a16:colId xmlns:a16="http://schemas.microsoft.com/office/drawing/2014/main" val="584674083"/>
                        </a:ext>
                      </a:extLst>
                    </a:gridCol>
                    <a:gridCol w="1564864">
                      <a:extLst>
                        <a:ext uri="{9D8B030D-6E8A-4147-A177-3AD203B41FA5}">
                          <a16:colId xmlns:a16="http://schemas.microsoft.com/office/drawing/2014/main" val="94886158"/>
                        </a:ext>
                      </a:extLst>
                    </a:gridCol>
                    <a:gridCol w="1563698">
                      <a:extLst>
                        <a:ext uri="{9D8B030D-6E8A-4147-A177-3AD203B41FA5}">
                          <a16:colId xmlns:a16="http://schemas.microsoft.com/office/drawing/2014/main" val="2187155039"/>
                        </a:ext>
                      </a:extLst>
                    </a:gridCol>
                    <a:gridCol w="1566027">
                      <a:extLst>
                        <a:ext uri="{9D8B030D-6E8A-4147-A177-3AD203B41FA5}">
                          <a16:colId xmlns:a16="http://schemas.microsoft.com/office/drawing/2014/main" val="163687957"/>
                        </a:ext>
                      </a:extLst>
                    </a:gridCol>
                  </a:tblGrid>
                  <a:tr h="67514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endParaRPr lang="en-US"/>
                        </a:p>
                      </a:txBody>
                      <a:tcPr marL="68580" marR="68580" marT="0" marB="0" anchor="ctr">
                        <a:blipFill>
                          <a:blip r:embed="rId2"/>
                          <a:stretch>
                            <a:fillRect l="-52483" t="-901" r="-389" b="-742342"/>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4986236"/>
                      </a:ext>
                    </a:extLst>
                  </a:tr>
                  <a:tr h="534020">
                    <a:tc>
                      <a:txBody>
                        <a:bodyPr/>
                        <a:lstStyle/>
                        <a:p>
                          <a:pPr marL="0" marR="0" algn="ctr">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3057170"/>
                      </a:ext>
                    </a:extLst>
                  </a:tr>
                  <a:tr h="567524">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600">
                              <a:effectLst/>
                            </a:rPr>
                            <a:t>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600">
                              <a:effectLst/>
                            </a:rPr>
                            <a:t>Female-Typed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1408580470"/>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05816249"/>
                      </a:ext>
                    </a:extLst>
                  </a:tr>
                  <a:tr h="634530">
                    <a:tc>
                      <a:txBody>
                        <a:bodyPr/>
                        <a:lstStyle/>
                        <a:p>
                          <a:endParaRPr lang="en-US"/>
                        </a:p>
                      </a:txBody>
                      <a:tcPr marL="68580" marR="68580" marT="0" marB="0" anchor="ctr">
                        <a:blipFill>
                          <a:blip r:embed="rId2"/>
                          <a:stretch>
                            <a:fillRect l="-186" t="-361905" r="-191636" b="-429524"/>
                          </a:stretch>
                        </a:blipFill>
                      </a:tcPr>
                    </a:tc>
                    <a:tc>
                      <a:txBody>
                        <a:bodyPr/>
                        <a:lstStyle/>
                        <a:p>
                          <a:pPr marL="0" marR="0" algn="ctr">
                            <a:lnSpc>
                              <a:spcPct val="107000"/>
                            </a:lnSpc>
                            <a:spcBef>
                              <a:spcPts val="0"/>
                            </a:spcBef>
                            <a:spcAft>
                              <a:spcPts val="0"/>
                            </a:spcAft>
                          </a:pPr>
                          <a:r>
                            <a:rPr lang="en-US" sz="1600" b="1" dirty="0">
                              <a:solidFill>
                                <a:srgbClr val="00B050"/>
                              </a:solidFill>
                              <a:effectLst/>
                            </a:rPr>
                            <a:t>0.78***</a:t>
                          </a:r>
                          <a:endParaRPr lang="en-US"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a:solidFill>
                                <a:srgbClr val="FF0000"/>
                              </a:solidFill>
                              <a:effectLst/>
                            </a:rPr>
                            <a:t>0.61***</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FF0000"/>
                              </a:solidFill>
                              <a:effectLst/>
                            </a:rPr>
                            <a:t>0.70***</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b="1" dirty="0">
                              <a:solidFill>
                                <a:srgbClr val="00B050"/>
                              </a:solidFill>
                              <a:effectLst/>
                            </a:rPr>
                            <a:t>0.81***</a:t>
                          </a:r>
                          <a:endParaRPr lang="en-US"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2733886"/>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15193112"/>
                      </a:ext>
                    </a:extLst>
                  </a:tr>
                  <a:tr h="567524">
                    <a:tc>
                      <a:txBody>
                        <a:bodyPr/>
                        <a:lstStyle/>
                        <a:p>
                          <a:pPr marL="0" marR="0" algn="ctr">
                            <a:lnSpc>
                              <a:spcPct val="107000"/>
                            </a:lnSpc>
                            <a:spcBef>
                              <a:spcPts val="0"/>
                            </a:spcBef>
                            <a:spcAft>
                              <a:spcPts val="0"/>
                            </a:spcAft>
                          </a:pPr>
                          <a:r>
                            <a:rPr lang="en-US" sz="1600">
                              <a:effectLst/>
                            </a:rPr>
                            <a:t>Constant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6.19***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6.78***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59832652"/>
                      </a:ext>
                    </a:extLst>
                  </a:tr>
                  <a:tr h="534020">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(0.080)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(0.078)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(0.061)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00489511"/>
                      </a:ext>
                    </a:extLst>
                  </a:tr>
                  <a:tr h="567524">
                    <a:tc>
                      <a:txBody>
                        <a:bodyPr/>
                        <a:lstStyle/>
                        <a:p>
                          <a:pPr marL="0" marR="0" algn="ctr">
                            <a:lnSpc>
                              <a:spcPct val="107000"/>
                            </a:lnSpc>
                            <a:spcBef>
                              <a:spcPts val="0"/>
                            </a:spcBef>
                            <a:spcAft>
                              <a:spcPts val="0"/>
                            </a:spcAft>
                          </a:pPr>
                          <a:r>
                            <a:rPr lang="en-US" sz="1600">
                              <a:effectLst/>
                            </a:rPr>
                            <a:t>Adjusted </a:t>
                          </a:r>
                        </a:p>
                        <a:p>
                          <a:pPr marL="0" marR="0" algn="ctr">
                            <a:lnSpc>
                              <a:spcPct val="107000"/>
                            </a:lnSpc>
                            <a:spcBef>
                              <a:spcPts val="0"/>
                            </a:spcBef>
                            <a:spcAft>
                              <a:spcPts val="0"/>
                            </a:spcAft>
                          </a:pPr>
                          <a:r>
                            <a:rPr lang="en-US" sz="1600">
                              <a:effectLst/>
                            </a:rPr>
                            <a:t>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0.634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0.460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0.523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24020563"/>
                      </a:ext>
                    </a:extLst>
                  </a:tr>
                  <a:tr h="534020">
                    <a:tc>
                      <a:txBody>
                        <a:bodyPr/>
                        <a:lstStyle/>
                        <a:p>
                          <a:pPr marL="0" marR="0" algn="ctr">
                            <a:lnSpc>
                              <a:spcPct val="107000"/>
                            </a:lnSpc>
                            <a:spcBef>
                              <a:spcPts val="0"/>
                            </a:spcBef>
                            <a:spcAft>
                              <a:spcPts val="0"/>
                            </a:spcAft>
                          </a:pPr>
                          <a:r>
                            <a:rPr lang="en-US" sz="1600">
                              <a:effectLst/>
                            </a:rPr>
                            <a:t>Cluster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735 (1213)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1097 (1779)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716 (1139)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1123 (1836)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31020598"/>
                      </a:ext>
                    </a:extLst>
                  </a:tr>
                </a:tbl>
              </a:graphicData>
            </a:graphic>
          </p:graphicFrame>
        </mc:Fallback>
      </mc:AlternateContent>
      <p:sp>
        <p:nvSpPr>
          <p:cNvPr id="3" name="Rectangle 2"/>
          <p:cNvSpPr/>
          <p:nvPr/>
        </p:nvSpPr>
        <p:spPr>
          <a:xfrm>
            <a:off x="3209109" y="5956662"/>
            <a:ext cx="6096000" cy="742832"/>
          </a:xfrm>
          <a:prstGeom prst="rect">
            <a:avLst/>
          </a:prstGeom>
        </p:spPr>
        <p:txBody>
          <a:bodyPr>
            <a:spAutoFit/>
          </a:bodyPr>
          <a:lstStyle/>
          <a:p>
            <a:pPr algn="just">
              <a:lnSpc>
                <a:spcPct val="107000"/>
              </a:lnSpc>
              <a:spcAft>
                <a:spcPts val="800"/>
              </a:spcAft>
            </a:pPr>
            <a:r>
              <a:rPr lang="en-US" sz="1000" dirty="0">
                <a:latin typeface="Times New Roman" panose="02020603050405020304" pitchFamily="18" charset="0"/>
                <a:ea typeface="Calibri" panose="020F0502020204030204" pitchFamily="34" charset="0"/>
                <a:cs typeface="Arial" panose="020B0604020202020204" pitchFamily="34" charset="0"/>
              </a:rPr>
              <a:t>Notes: * indicates significance at p&lt;0.10, ** at p&lt;0.05, *** at p&lt;0.01, and **** at p&lt;0.001. Male-typed are categories that have an average positive value on slider scale rating (Cars, Sports, Videogames, Business); female-typed are categories that have an average negative value on slider scale rating (Kardashians, Disney, Art, Verbal). The Bayesian predictions are de-</a:t>
            </a:r>
            <a:r>
              <a:rPr lang="en-US" sz="1000" dirty="0" err="1">
                <a:latin typeface="Times New Roman" panose="02020603050405020304" pitchFamily="18" charset="0"/>
                <a:ea typeface="Calibri" panose="020F0502020204030204" pitchFamily="34" charset="0"/>
                <a:cs typeface="Arial" panose="020B0604020202020204" pitchFamily="34" charset="0"/>
              </a:rPr>
              <a:t>meaned</a:t>
            </a:r>
            <a:r>
              <a:rPr lang="en-US" sz="1000" dirty="0">
                <a:latin typeface="Times New Roman" panose="02020603050405020304" pitchFamily="18" charset="0"/>
                <a:ea typeface="Calibri" panose="020F0502020204030204" pitchFamily="34" charset="0"/>
                <a:cs typeface="Arial" panose="020B0604020202020204" pitchFamily="34" charset="0"/>
              </a:rPr>
              <a:t> by differencing out the mean Bayesian prediction in the full sample. </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09444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p>
        </p:txBody>
      </p:sp>
      <p:sp>
        <p:nvSpPr>
          <p:cNvPr id="3" name="Content Placeholder 2"/>
          <p:cNvSpPr>
            <a:spLocks noGrp="1"/>
          </p:cNvSpPr>
          <p:nvPr>
            <p:ph idx="1"/>
          </p:nvPr>
        </p:nvSpPr>
        <p:spPr/>
        <p:txBody>
          <a:bodyPr>
            <a:normAutofit lnSpcReduction="10000"/>
          </a:bodyPr>
          <a:lstStyle/>
          <a:p>
            <a:r>
              <a:rPr lang="en-US" dirty="0"/>
              <a:t>Overall </a:t>
            </a:r>
            <a:r>
              <a:rPr lang="en-US" dirty="0">
                <a:sym typeface="Wingdings" panose="05000000000000000000" pitchFamily="2" charset="2"/>
              </a:rPr>
              <a:t> r</a:t>
            </a:r>
            <a:r>
              <a:rPr lang="en-US" dirty="0"/>
              <a:t>eplicate past findings of conservatism (under-inference from signals) </a:t>
            </a:r>
          </a:p>
          <a:p>
            <a:r>
              <a:rPr lang="en-US" dirty="0"/>
              <a:t>For both men and women, posteriors are more responsive to the Bayesian prediction when the domain is gender congruent</a:t>
            </a:r>
          </a:p>
          <a:p>
            <a:pPr lvl="1"/>
            <a:r>
              <a:rPr lang="en-US" dirty="0"/>
              <a:t>Men’s responsiveness falls from 0.78 to 0.70 when we move from male-typed to female-typed categories</a:t>
            </a:r>
          </a:p>
          <a:p>
            <a:pPr lvl="1"/>
            <a:r>
              <a:rPr lang="en-US" dirty="0"/>
              <a:t>Women’s responsiveness falls from 0.81 to 0.61 when moving from female-typed to male-typed categories. </a:t>
            </a:r>
          </a:p>
          <a:p>
            <a:r>
              <a:rPr lang="en-US" dirty="0"/>
              <a:t>Bayesian model better predicts posterior beliefs in gender congruent categories</a:t>
            </a:r>
          </a:p>
          <a:p>
            <a:pPr lvl="1"/>
            <a:r>
              <a:rPr lang="en-US" dirty="0"/>
              <a:t>Can see this in adjusted R-squared as well</a:t>
            </a:r>
          </a:p>
          <a:p>
            <a:pPr marL="0" indent="0">
              <a:buNone/>
            </a:pPr>
            <a:endParaRPr lang="en-US" dirty="0"/>
          </a:p>
        </p:txBody>
      </p:sp>
    </p:spTree>
    <p:extLst>
      <p:ext uri="{BB962C8B-B14F-4D97-AF65-F5344CB8AC3E}">
        <p14:creationId xmlns:p14="http://schemas.microsoft.com/office/powerpoint/2010/main" val="472079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42309"/>
            <a:ext cx="10515600" cy="4034654"/>
          </a:xfrm>
        </p:spPr>
        <p:txBody>
          <a:bodyPr>
            <a:normAutofit/>
          </a:bodyPr>
          <a:lstStyle/>
          <a:p>
            <a:pPr marL="0" indent="0" algn="ctr">
              <a:buNone/>
            </a:pPr>
            <a:r>
              <a:rPr lang="en-US" i="1" dirty="0"/>
              <a:t>Result 3: Men and women update their beliefs less conservatively in gender congruent domains. </a:t>
            </a:r>
            <a:endParaRPr lang="en-US" dirty="0"/>
          </a:p>
          <a:p>
            <a:endParaRPr lang="en-US" dirty="0"/>
          </a:p>
        </p:txBody>
      </p:sp>
    </p:spTree>
    <p:extLst>
      <p:ext uri="{BB962C8B-B14F-4D97-AF65-F5344CB8AC3E}">
        <p14:creationId xmlns:p14="http://schemas.microsoft.com/office/powerpoint/2010/main" val="209226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4</a:t>
            </a:r>
          </a:p>
        </p:txBody>
      </p:sp>
      <p:sp>
        <p:nvSpPr>
          <p:cNvPr id="3" name="Content Placeholder 2"/>
          <p:cNvSpPr>
            <a:spLocks noGrp="1"/>
          </p:cNvSpPr>
          <p:nvPr>
            <p:ph idx="1"/>
          </p:nvPr>
        </p:nvSpPr>
        <p:spPr>
          <a:xfrm>
            <a:off x="838200" y="2377440"/>
            <a:ext cx="10515600" cy="3799523"/>
          </a:xfrm>
        </p:spPr>
        <p:txBody>
          <a:bodyPr/>
          <a:lstStyle/>
          <a:p>
            <a:pPr marL="0" indent="0" algn="ctr">
              <a:buNone/>
            </a:pPr>
            <a:r>
              <a:rPr lang="en-US" i="1" dirty="0"/>
              <a:t>Are there gender differences in responses to good news? Do these differences depend upon the gender-type of the domain? </a:t>
            </a:r>
            <a:endParaRPr lang="en-US" dirty="0"/>
          </a:p>
          <a:p>
            <a:pPr marL="0" indent="0" algn="ctr">
              <a:buNone/>
            </a:pPr>
            <a:endParaRPr lang="en-US" i="1" dirty="0"/>
          </a:p>
          <a:p>
            <a:pPr marL="0" indent="0" algn="ctr">
              <a:buNone/>
            </a:pPr>
            <a:r>
              <a:rPr lang="en-US" i="1" dirty="0"/>
              <a:t>Are there gender differences in responses to bad news? Do these differences depend upon the gender-type of the domain?</a:t>
            </a:r>
            <a:endParaRPr lang="en-US" dirty="0"/>
          </a:p>
          <a:p>
            <a:pPr marL="0" indent="0">
              <a:buNone/>
            </a:pPr>
            <a:endParaRPr lang="en-US" dirty="0"/>
          </a:p>
        </p:txBody>
      </p:sp>
    </p:spTree>
    <p:extLst>
      <p:ext uri="{BB962C8B-B14F-4D97-AF65-F5344CB8AC3E}">
        <p14:creationId xmlns:p14="http://schemas.microsoft.com/office/powerpoint/2010/main" val="1817968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589061315"/>
              </p:ext>
            </p:extLst>
          </p:nvPr>
        </p:nvGraphicFramePr>
        <p:xfrm>
          <a:off x="1397727" y="104503"/>
          <a:ext cx="9039496" cy="66620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2626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931042251"/>
                  </p:ext>
                </p:extLst>
              </p:nvPr>
            </p:nvGraphicFramePr>
            <p:xfrm>
              <a:off x="1162594" y="143692"/>
              <a:ext cx="9627325" cy="6413863"/>
            </p:xfrm>
            <a:graphic>
              <a:graphicData uri="http://schemas.openxmlformats.org/drawingml/2006/table">
                <a:tbl>
                  <a:tblPr firstRow="1" firstCol="1" bandRow="1">
                    <a:tableStyleId>{5C22544A-7EE6-4342-B048-85BDC9FD1C3A}</a:tableStyleId>
                  </a:tblPr>
                  <a:tblGrid>
                    <a:gridCol w="2880357">
                      <a:extLst>
                        <a:ext uri="{9D8B030D-6E8A-4147-A177-3AD203B41FA5}">
                          <a16:colId xmlns:a16="http://schemas.microsoft.com/office/drawing/2014/main" val="3824646266"/>
                        </a:ext>
                      </a:extLst>
                    </a:gridCol>
                    <a:gridCol w="1686742">
                      <a:extLst>
                        <a:ext uri="{9D8B030D-6E8A-4147-A177-3AD203B41FA5}">
                          <a16:colId xmlns:a16="http://schemas.microsoft.com/office/drawing/2014/main" val="2176296330"/>
                        </a:ext>
                      </a:extLst>
                    </a:gridCol>
                    <a:gridCol w="1686742">
                      <a:extLst>
                        <a:ext uri="{9D8B030D-6E8A-4147-A177-3AD203B41FA5}">
                          <a16:colId xmlns:a16="http://schemas.microsoft.com/office/drawing/2014/main" val="2325335955"/>
                        </a:ext>
                      </a:extLst>
                    </a:gridCol>
                    <a:gridCol w="1686742">
                      <a:extLst>
                        <a:ext uri="{9D8B030D-6E8A-4147-A177-3AD203B41FA5}">
                          <a16:colId xmlns:a16="http://schemas.microsoft.com/office/drawing/2014/main" val="2224344177"/>
                        </a:ext>
                      </a:extLst>
                    </a:gridCol>
                    <a:gridCol w="1686742">
                      <a:extLst>
                        <a:ext uri="{9D8B030D-6E8A-4147-A177-3AD203B41FA5}">
                          <a16:colId xmlns:a16="http://schemas.microsoft.com/office/drawing/2014/main" val="3041548736"/>
                        </a:ext>
                      </a:extLst>
                    </a:gridCol>
                  </a:tblGrid>
                  <a:tr h="588870">
                    <a:tc>
                      <a:txBody>
                        <a:bodyPr/>
                        <a:lstStyle/>
                        <a:p>
                          <a:pPr marL="0" marR="0" algn="just">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4">
                      <a:txBody>
                        <a:bodyPr/>
                        <a:lstStyle/>
                        <a:p>
                          <a:pPr marL="0" marR="0" algn="ctr">
                            <a:lnSpc>
                              <a:spcPct val="107000"/>
                            </a:lnSpc>
                            <a:spcBef>
                              <a:spcPts val="0"/>
                            </a:spcBef>
                            <a:spcAft>
                              <a:spcPts val="0"/>
                            </a:spcAft>
                          </a:pPr>
                          <a:r>
                            <a:rPr lang="en-US" sz="1600">
                              <a:effectLst/>
                            </a:rPr>
                            <a:t>OLS Predicting Belief of Score</a:t>
                          </a:r>
                        </a:p>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𝐵𝑒𝑙𝑖𝑒𝑓</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r>
                                      <a:rPr lang="en-US" sz="1600">
                                        <a:effectLst/>
                                        <a:latin typeface="Cambria Math" panose="02040503050406030204" pitchFamily="18" charset="0"/>
                                      </a:rPr>
                                      <m:t>,</m:t>
                                    </m:r>
                                    <m:r>
                                      <a:rPr lang="en-US" sz="1600">
                                        <a:effectLst/>
                                        <a:latin typeface="Cambria Math" panose="02040503050406030204" pitchFamily="18" charset="0"/>
                                      </a:rPr>
                                      <m:t>𝑡</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8860499"/>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9022364"/>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600">
                              <a:effectLst/>
                            </a:rPr>
                            <a:t>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600">
                              <a:effectLst/>
                            </a:rPr>
                            <a:t>Female-Typed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611291961"/>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49163884"/>
                      </a:ext>
                    </a:extLst>
                  </a:tr>
                  <a:tr h="500593">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𝐵𝑎𝑦𝑒𝑠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65221892"/>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31970889"/>
                      </a:ext>
                    </a:extLst>
                  </a:tr>
                  <a:tr h="500593">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𝐺𝑜𝑜𝑑𝑁𝑒𝑤𝑠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-0.34*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95540636"/>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73851054"/>
                      </a:ext>
                    </a:extLst>
                  </a:tr>
                  <a:tr h="474717">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𝐵𝑎𝑦𝑒𝑠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r>
                                  <a:rPr lang="en-US" sz="1600">
                                    <a:effectLst/>
                                    <a:latin typeface="Cambria Math" panose="02040503050406030204" pitchFamily="18" charset="0"/>
                                  </a:rPr>
                                  <m:t> </m:t>
                                </m:r>
                                <m:r>
                                  <a:rPr lang="en-US" sz="1600">
                                    <a:effectLst/>
                                    <a:latin typeface="Cambria Math" panose="02040503050406030204" pitchFamily="18" charset="0"/>
                                  </a:rPr>
                                  <m:t>𝑥</m:t>
                                </m:r>
                                <m:r>
                                  <a:rPr lang="en-US" sz="1600">
                                    <a:effectLst/>
                                    <a:latin typeface="Cambria Math" panose="02040503050406030204" pitchFamily="18" charset="0"/>
                                  </a:rPr>
                                  <m:t> </m:t>
                                </m:r>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𝐺𝑜𝑜𝑑𝑁𝑒𝑤𝑠</m:t>
                                    </m:r>
                                  </m:e>
                                  <m:sub>
                                    <m:r>
                                      <a:rPr lang="en-US" sz="1600">
                                        <a:effectLst/>
                                        <a:latin typeface="Cambria Math" panose="02040503050406030204" pitchFamily="18" charset="0"/>
                                      </a:rPr>
                                      <m:t>𝑖</m:t>
                                    </m:r>
                                    <m:r>
                                      <a:rPr lang="en-US" sz="1600">
                                        <a:effectLst/>
                                        <a:latin typeface="Cambria Math" panose="02040503050406030204" pitchFamily="18" charset="0"/>
                                      </a:rPr>
                                      <m:t>,</m:t>
                                    </m:r>
                                    <m:r>
                                      <a:rPr lang="en-US" sz="1600">
                                        <a:effectLst/>
                                        <a:latin typeface="Cambria Math" panose="02040503050406030204" pitchFamily="18" charset="0"/>
                                      </a:rPr>
                                      <m:t>𝑗</m:t>
                                    </m:r>
                                  </m:sub>
                                </m:sSub>
                              </m:oMath>
                            </m:oMathPara>
                          </a14:m>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0.030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98467072"/>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(0.048)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(0.066)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98432458"/>
                      </a:ext>
                    </a:extLst>
                  </a:tr>
                  <a:tr h="420976">
                    <a:tc>
                      <a:txBody>
                        <a:bodyPr/>
                        <a:lstStyle/>
                        <a:p>
                          <a:pPr marL="0" marR="0" algn="ctr">
                            <a:lnSpc>
                              <a:spcPct val="107000"/>
                            </a:lnSpc>
                            <a:spcBef>
                              <a:spcPts val="0"/>
                            </a:spcBef>
                            <a:spcAft>
                              <a:spcPts val="0"/>
                            </a:spcAft>
                          </a:pPr>
                          <a:r>
                            <a:rPr lang="en-US" sz="1600">
                              <a:effectLst/>
                            </a:rPr>
                            <a:t>Constant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6.59***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66657519"/>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28499669"/>
                      </a:ext>
                    </a:extLst>
                  </a:tr>
                  <a:tr h="420976">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0.635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0.464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0.524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0.725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04011424"/>
                      </a:ext>
                    </a:extLst>
                  </a:tr>
                  <a:tr h="448842">
                    <a:tc>
                      <a:txBody>
                        <a:bodyPr/>
                        <a:lstStyle/>
                        <a:p>
                          <a:pPr marL="0" marR="0" algn="ctr">
                            <a:lnSpc>
                              <a:spcPct val="107000"/>
                            </a:lnSpc>
                            <a:spcBef>
                              <a:spcPts val="0"/>
                            </a:spcBef>
                            <a:spcAft>
                              <a:spcPts val="0"/>
                            </a:spcAft>
                          </a:pPr>
                          <a:r>
                            <a:rPr lang="en-US" sz="1600">
                              <a:effectLst/>
                            </a:rPr>
                            <a:t>Cluster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735 (1213)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1097 (1779)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716 (1139)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1123 (1836)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11887137"/>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931042251"/>
                  </p:ext>
                </p:extLst>
              </p:nvPr>
            </p:nvGraphicFramePr>
            <p:xfrm>
              <a:off x="1162594" y="143692"/>
              <a:ext cx="9627325" cy="6413863"/>
            </p:xfrm>
            <a:graphic>
              <a:graphicData uri="http://schemas.openxmlformats.org/drawingml/2006/table">
                <a:tbl>
                  <a:tblPr firstRow="1" firstCol="1" bandRow="1">
                    <a:tableStyleId>{5C22544A-7EE6-4342-B048-85BDC9FD1C3A}</a:tableStyleId>
                  </a:tblPr>
                  <a:tblGrid>
                    <a:gridCol w="2880357">
                      <a:extLst>
                        <a:ext uri="{9D8B030D-6E8A-4147-A177-3AD203B41FA5}">
                          <a16:colId xmlns:a16="http://schemas.microsoft.com/office/drawing/2014/main" val="3824646266"/>
                        </a:ext>
                      </a:extLst>
                    </a:gridCol>
                    <a:gridCol w="1686742">
                      <a:extLst>
                        <a:ext uri="{9D8B030D-6E8A-4147-A177-3AD203B41FA5}">
                          <a16:colId xmlns:a16="http://schemas.microsoft.com/office/drawing/2014/main" val="2176296330"/>
                        </a:ext>
                      </a:extLst>
                    </a:gridCol>
                    <a:gridCol w="1686742">
                      <a:extLst>
                        <a:ext uri="{9D8B030D-6E8A-4147-A177-3AD203B41FA5}">
                          <a16:colId xmlns:a16="http://schemas.microsoft.com/office/drawing/2014/main" val="2325335955"/>
                        </a:ext>
                      </a:extLst>
                    </a:gridCol>
                    <a:gridCol w="1686742">
                      <a:extLst>
                        <a:ext uri="{9D8B030D-6E8A-4147-A177-3AD203B41FA5}">
                          <a16:colId xmlns:a16="http://schemas.microsoft.com/office/drawing/2014/main" val="2224344177"/>
                        </a:ext>
                      </a:extLst>
                    </a:gridCol>
                    <a:gridCol w="1686742">
                      <a:extLst>
                        <a:ext uri="{9D8B030D-6E8A-4147-A177-3AD203B41FA5}">
                          <a16:colId xmlns:a16="http://schemas.microsoft.com/office/drawing/2014/main" val="3041548736"/>
                        </a:ext>
                      </a:extLst>
                    </a:gridCol>
                  </a:tblGrid>
                  <a:tr h="588870">
                    <a:tc>
                      <a:txBody>
                        <a:bodyPr/>
                        <a:lstStyle/>
                        <a:p>
                          <a:pPr marL="0" marR="0" algn="just">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4">
                      <a:txBody>
                        <a:bodyPr/>
                        <a:lstStyle/>
                        <a:p>
                          <a:endParaRPr lang="en-US"/>
                        </a:p>
                      </a:txBody>
                      <a:tcPr marL="68580" marR="68580" marT="0" marB="0">
                        <a:blipFill>
                          <a:blip r:embed="rId2"/>
                          <a:stretch>
                            <a:fillRect l="-42818" t="-9278" r="-452" b="-988660"/>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8860499"/>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marL="0" marR="0" algn="ctr">
                            <a:lnSpc>
                              <a:spcPct val="107000"/>
                            </a:lnSpc>
                            <a:spcBef>
                              <a:spcPts val="0"/>
                            </a:spcBef>
                            <a:spcAft>
                              <a:spcPts val="0"/>
                            </a:spcAft>
                          </a:pPr>
                          <a:r>
                            <a:rPr lang="en-US" sz="1600">
                              <a:effectLst/>
                            </a:rPr>
                            <a:t>Posterior Beliefs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9022364"/>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600">
                              <a:effectLst/>
                            </a:rPr>
                            <a:t>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600">
                              <a:effectLst/>
                            </a:rPr>
                            <a:t>Female-Typed Domains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611291961"/>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Women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49163884"/>
                      </a:ext>
                    </a:extLst>
                  </a:tr>
                  <a:tr h="500593">
                    <a:tc>
                      <a:txBody>
                        <a:bodyPr/>
                        <a:lstStyle/>
                        <a:p>
                          <a:endParaRPr lang="en-US"/>
                        </a:p>
                      </a:txBody>
                      <a:tcPr marL="68580" marR="68580" marT="0" marB="0" anchor="ctr">
                        <a:blipFill>
                          <a:blip r:embed="rId2"/>
                          <a:stretch>
                            <a:fillRect l="-211" t="-387805" r="-235095" b="-810976"/>
                          </a:stretch>
                        </a:blipFill>
                      </a:tcPr>
                    </a:tc>
                    <a:tc>
                      <a:txBody>
                        <a:bodyPr/>
                        <a:lstStyle/>
                        <a:p>
                          <a:pPr marL="0" marR="0" algn="ctr">
                            <a:lnSpc>
                              <a:spcPct val="107000"/>
                            </a:lnSpc>
                            <a:spcBef>
                              <a:spcPts val="0"/>
                            </a:spcBef>
                            <a:spcAft>
                              <a:spcPts val="0"/>
                            </a:spcAft>
                          </a:pPr>
                          <a:r>
                            <a:rPr lang="en-US" sz="1600">
                              <a:effectLst/>
                            </a:rPr>
                            <a:t>0.76***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0.92***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65221892"/>
                      </a:ext>
                    </a:extLst>
                  </a:tr>
                  <a:tr h="420976">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31970889"/>
                      </a:ext>
                    </a:extLst>
                  </a:tr>
                  <a:tr h="500593">
                    <a:tc>
                      <a:txBody>
                        <a:bodyPr/>
                        <a:lstStyle/>
                        <a:p>
                          <a:endParaRPr lang="en-US"/>
                        </a:p>
                      </a:txBody>
                      <a:tcPr marL="68580" marR="68580" marT="0" marB="0" anchor="ctr">
                        <a:blipFill>
                          <a:blip r:embed="rId2"/>
                          <a:stretch>
                            <a:fillRect l="-211" t="-571951" r="-235095" b="-626829"/>
                          </a:stretch>
                        </a:blipFill>
                      </a:tcPr>
                    </a:tc>
                    <a:tc>
                      <a:txBody>
                        <a:bodyPr/>
                        <a:lstStyle/>
                        <a:p>
                          <a:pPr marL="0" marR="0" algn="ctr">
                            <a:lnSpc>
                              <a:spcPct val="107000"/>
                            </a:lnSpc>
                            <a:spcBef>
                              <a:spcPts val="0"/>
                            </a:spcBef>
                            <a:spcAft>
                              <a:spcPts val="0"/>
                            </a:spcAft>
                          </a:pPr>
                          <a:r>
                            <a:rPr lang="en-US" sz="1600">
                              <a:effectLst/>
                            </a:rPr>
                            <a:t>-0.34*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0.017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95540636"/>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(0.20)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73851054"/>
                      </a:ext>
                    </a:extLst>
                  </a:tr>
                  <a:tr h="474717">
                    <a:tc>
                      <a:txBody>
                        <a:bodyPr/>
                        <a:lstStyle/>
                        <a:p>
                          <a:endParaRPr lang="en-US"/>
                        </a:p>
                      </a:txBody>
                      <a:tcPr marL="68580" marR="68580" marT="0" marB="0" anchor="ctr">
                        <a:blipFill>
                          <a:blip r:embed="rId2"/>
                          <a:stretch>
                            <a:fillRect l="-211" t="-801282" r="-235095" b="-464103"/>
                          </a:stretch>
                        </a:blipFill>
                      </a:tcPr>
                    </a:tc>
                    <a:tc>
                      <a:txBody>
                        <a:bodyPr/>
                        <a:lstStyle/>
                        <a:p>
                          <a:pPr marL="0" marR="0" algn="ctr">
                            <a:lnSpc>
                              <a:spcPct val="107000"/>
                            </a:lnSpc>
                            <a:spcBef>
                              <a:spcPts val="0"/>
                            </a:spcBef>
                            <a:spcAft>
                              <a:spcPts val="0"/>
                            </a:spcAft>
                          </a:pPr>
                          <a:r>
                            <a:rPr lang="en-US" sz="1600">
                              <a:effectLst/>
                            </a:rPr>
                            <a:t>0.030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-0.11*</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98467072"/>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(0.057)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(0.048)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(0.066)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(0.028)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98432458"/>
                      </a:ext>
                    </a:extLst>
                  </a:tr>
                  <a:tr h="420976">
                    <a:tc>
                      <a:txBody>
                        <a:bodyPr/>
                        <a:lstStyle/>
                        <a:p>
                          <a:pPr marL="0" marR="0" algn="ctr">
                            <a:lnSpc>
                              <a:spcPct val="107000"/>
                            </a:lnSpc>
                            <a:spcBef>
                              <a:spcPts val="0"/>
                            </a:spcBef>
                            <a:spcAft>
                              <a:spcPts val="0"/>
                            </a:spcAft>
                          </a:pPr>
                          <a:r>
                            <a:rPr lang="en-US" sz="1600">
                              <a:effectLst/>
                            </a:rPr>
                            <a:t>Constant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6.59***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6.79***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66657519"/>
                      </a:ext>
                    </a:extLst>
                  </a:tr>
                  <a:tr h="448842">
                    <a:tc>
                      <a:txBody>
                        <a:bodyPr/>
                        <a:lstStyle/>
                        <a:p>
                          <a:pPr marL="0" marR="0" algn="ctr">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(0.12)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28499669"/>
                      </a:ext>
                    </a:extLst>
                  </a:tr>
                  <a:tr h="420976">
                    <a:tc>
                      <a:txBody>
                        <a:bodyPr/>
                        <a:lstStyle/>
                        <a:p>
                          <a:pPr marL="0" marR="0" algn="ctr">
                            <a:lnSpc>
                              <a:spcPct val="107000"/>
                            </a:lnSpc>
                            <a:spcBef>
                              <a:spcPts val="0"/>
                            </a:spcBef>
                            <a:spcAft>
                              <a:spcPts val="0"/>
                            </a:spcAft>
                          </a:pPr>
                          <a:r>
                            <a:rPr lang="en-US" sz="1600">
                              <a:effectLst/>
                            </a:rPr>
                            <a:t>Adjusted R-squared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0.635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0.464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0.524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0.725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04011424"/>
                      </a:ext>
                    </a:extLst>
                  </a:tr>
                  <a:tr h="448842">
                    <a:tc>
                      <a:txBody>
                        <a:bodyPr/>
                        <a:lstStyle/>
                        <a:p>
                          <a:pPr marL="0" marR="0" algn="ctr">
                            <a:lnSpc>
                              <a:spcPct val="107000"/>
                            </a:lnSpc>
                            <a:spcBef>
                              <a:spcPts val="0"/>
                            </a:spcBef>
                            <a:spcAft>
                              <a:spcPts val="0"/>
                            </a:spcAft>
                          </a:pPr>
                          <a:r>
                            <a:rPr lang="en-US" sz="1600">
                              <a:effectLst/>
                            </a:rPr>
                            <a:t>Cluster (Obs.)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735 (1213)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1097 (1779)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716 (1139)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1123 (1836)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11887137"/>
                      </a:ext>
                    </a:extLst>
                  </a:tr>
                </a:tbl>
              </a:graphicData>
            </a:graphic>
          </p:graphicFrame>
        </mc:Fallback>
      </mc:AlternateContent>
    </p:spTree>
    <p:extLst>
      <p:ext uri="{BB962C8B-B14F-4D97-AF65-F5344CB8AC3E}">
        <p14:creationId xmlns:p14="http://schemas.microsoft.com/office/powerpoint/2010/main" val="2565821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p>
        </p:txBody>
      </p:sp>
      <p:sp>
        <p:nvSpPr>
          <p:cNvPr id="3" name="Content Placeholder 2"/>
          <p:cNvSpPr>
            <a:spLocks noGrp="1"/>
          </p:cNvSpPr>
          <p:nvPr>
            <p:ph idx="1"/>
          </p:nvPr>
        </p:nvSpPr>
        <p:spPr>
          <a:xfrm>
            <a:off x="838200" y="1825624"/>
            <a:ext cx="10515600" cy="4875621"/>
          </a:xfrm>
        </p:spPr>
        <p:txBody>
          <a:bodyPr>
            <a:normAutofit lnSpcReduction="10000"/>
          </a:bodyPr>
          <a:lstStyle/>
          <a:p>
            <a:r>
              <a:rPr lang="en-US" dirty="0"/>
              <a:t>Male-typed domains: </a:t>
            </a:r>
          </a:p>
          <a:p>
            <a:pPr lvl="1"/>
            <a:endParaRPr lang="en-US" dirty="0"/>
          </a:p>
          <a:p>
            <a:pPr lvl="1"/>
            <a:r>
              <a:rPr lang="en-US" dirty="0"/>
              <a:t>On average, </a:t>
            </a:r>
            <a:r>
              <a:rPr lang="en-US" b="1" dirty="0"/>
              <a:t>men report more optimistic beliefs </a:t>
            </a:r>
            <a:r>
              <a:rPr lang="en-US" dirty="0"/>
              <a:t>than women after good news or bad news</a:t>
            </a:r>
          </a:p>
          <a:p>
            <a:pPr lvl="1"/>
            <a:endParaRPr lang="en-US" b="1" dirty="0"/>
          </a:p>
          <a:p>
            <a:pPr lvl="1"/>
            <a:r>
              <a:rPr lang="en-US" b="1" dirty="0"/>
              <a:t>No evidence of “generalized optimism”</a:t>
            </a:r>
            <a:r>
              <a:rPr lang="en-US" dirty="0"/>
              <a:t> for men nor women - beliefs after good news are shifted down, not up, relative to BP </a:t>
            </a:r>
          </a:p>
          <a:p>
            <a:pPr lvl="1"/>
            <a:endParaRPr lang="en-US" b="1" dirty="0"/>
          </a:p>
          <a:p>
            <a:pPr lvl="1"/>
            <a:r>
              <a:rPr lang="en-US" b="1" dirty="0"/>
              <a:t>Men and women display similar responsiveness to bad news</a:t>
            </a:r>
            <a:r>
              <a:rPr lang="en-US" dirty="0"/>
              <a:t> – estimated coefficient on BP 0.75 for both </a:t>
            </a:r>
          </a:p>
          <a:p>
            <a:pPr lvl="1"/>
            <a:endParaRPr lang="en-US" b="1" dirty="0"/>
          </a:p>
          <a:p>
            <a:pPr lvl="1"/>
            <a:r>
              <a:rPr lang="en-US" b="1" dirty="0"/>
              <a:t>Men significantly more responsive to good news than women </a:t>
            </a:r>
            <a:r>
              <a:rPr lang="en-US" dirty="0"/>
              <a:t>-- estimated coefficient of 0.79 for men and 0.59 for women</a:t>
            </a:r>
          </a:p>
          <a:p>
            <a:pPr marL="0" indent="0">
              <a:buNone/>
            </a:pPr>
            <a:endParaRPr lang="en-US" dirty="0"/>
          </a:p>
        </p:txBody>
      </p:sp>
    </p:spTree>
    <p:extLst>
      <p:ext uri="{BB962C8B-B14F-4D97-AF65-F5344CB8AC3E}">
        <p14:creationId xmlns:p14="http://schemas.microsoft.com/office/powerpoint/2010/main" val="30362287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p>
        </p:txBody>
      </p:sp>
      <p:sp>
        <p:nvSpPr>
          <p:cNvPr id="3" name="Content Placeholder 2"/>
          <p:cNvSpPr>
            <a:spLocks noGrp="1"/>
          </p:cNvSpPr>
          <p:nvPr>
            <p:ph idx="1"/>
          </p:nvPr>
        </p:nvSpPr>
        <p:spPr/>
        <p:txBody>
          <a:bodyPr>
            <a:normAutofit/>
          </a:bodyPr>
          <a:lstStyle/>
          <a:p>
            <a:r>
              <a:rPr lang="en-US" dirty="0"/>
              <a:t>Female-typed domains</a:t>
            </a:r>
          </a:p>
          <a:p>
            <a:pPr lvl="1"/>
            <a:endParaRPr lang="en-US" dirty="0"/>
          </a:p>
          <a:p>
            <a:pPr lvl="1"/>
            <a:r>
              <a:rPr lang="en-US" dirty="0"/>
              <a:t>Still </a:t>
            </a:r>
            <a:r>
              <a:rPr lang="en-US" b="1" dirty="0"/>
              <a:t>no evidence of generalized optimism</a:t>
            </a:r>
          </a:p>
          <a:p>
            <a:pPr lvl="1"/>
            <a:endParaRPr lang="en-US" b="1" dirty="0"/>
          </a:p>
          <a:p>
            <a:pPr lvl="1"/>
            <a:r>
              <a:rPr lang="en-US" b="1" dirty="0"/>
              <a:t>Women report more optimistic beliefs than men after bad news </a:t>
            </a:r>
            <a:r>
              <a:rPr lang="en-US" dirty="0"/>
              <a:t>on average </a:t>
            </a:r>
          </a:p>
          <a:p>
            <a:pPr lvl="1"/>
            <a:endParaRPr lang="en-US" b="1" dirty="0"/>
          </a:p>
          <a:p>
            <a:pPr lvl="1"/>
            <a:r>
              <a:rPr lang="en-US" b="1" dirty="0"/>
              <a:t>Women are more responsive – both to good news and bad </a:t>
            </a:r>
            <a:r>
              <a:rPr lang="en-US" dirty="0"/>
              <a:t>– than men </a:t>
            </a:r>
          </a:p>
          <a:p>
            <a:pPr lvl="2"/>
            <a:r>
              <a:rPr lang="en-US" dirty="0"/>
              <a:t>For bad news, responsiveness of 0.92 for women and 0.79 for men, p&lt;0.01</a:t>
            </a:r>
          </a:p>
          <a:p>
            <a:pPr lvl="2"/>
            <a:r>
              <a:rPr lang="en-US" dirty="0"/>
              <a:t>For good news, responsiveness of 0.80 for women and 0.68 for men, p&lt;0.01  </a:t>
            </a:r>
          </a:p>
          <a:p>
            <a:pPr marL="0" indent="0">
              <a:buNone/>
            </a:pPr>
            <a:endParaRPr lang="en-US" dirty="0"/>
          </a:p>
        </p:txBody>
      </p:sp>
    </p:spTree>
    <p:extLst>
      <p:ext uri="{BB962C8B-B14F-4D97-AF65-F5344CB8AC3E}">
        <p14:creationId xmlns:p14="http://schemas.microsoft.com/office/powerpoint/2010/main" val="3560009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p>
        </p:txBody>
      </p:sp>
      <p:sp>
        <p:nvSpPr>
          <p:cNvPr id="3" name="Content Placeholder 2"/>
          <p:cNvSpPr>
            <a:spLocks noGrp="1"/>
          </p:cNvSpPr>
          <p:nvPr>
            <p:ph idx="1"/>
          </p:nvPr>
        </p:nvSpPr>
        <p:spPr/>
        <p:txBody>
          <a:bodyPr>
            <a:normAutofit/>
          </a:bodyPr>
          <a:lstStyle/>
          <a:p>
            <a:r>
              <a:rPr lang="en-US" dirty="0"/>
              <a:t>Findings may be tied to baseline level of under-confidence in our data</a:t>
            </a:r>
          </a:p>
          <a:p>
            <a:pPr lvl="1"/>
            <a:r>
              <a:rPr lang="en-US" dirty="0"/>
              <a:t>Individuals under-estimate their scores in their priors </a:t>
            </a:r>
          </a:p>
          <a:p>
            <a:pPr lvl="1"/>
            <a:r>
              <a:rPr lang="en-US" dirty="0"/>
              <a:t>And, are conservative relative to the Bayesian benchmark</a:t>
            </a:r>
          </a:p>
          <a:p>
            <a:pPr lvl="1"/>
            <a:r>
              <a:rPr lang="en-US" dirty="0"/>
              <a:t>Combined </a:t>
            </a:r>
            <a:r>
              <a:rPr lang="en-US" dirty="0">
                <a:sym typeface="Wingdings" panose="05000000000000000000" pitchFamily="2" charset="2"/>
              </a:rPr>
              <a:t> </a:t>
            </a:r>
            <a:r>
              <a:rPr lang="en-US" dirty="0"/>
              <a:t>this can produce “generalized pessimism” after good news</a:t>
            </a:r>
          </a:p>
          <a:p>
            <a:endParaRPr lang="en-US" dirty="0"/>
          </a:p>
          <a:p>
            <a:r>
              <a:rPr lang="en-US" dirty="0"/>
              <a:t>In contrast, previous studies that have considered environments with baseline over-confidence could more readily generate “generalized optimism” after good news through conservatism</a:t>
            </a:r>
          </a:p>
          <a:p>
            <a:pPr lvl="1"/>
            <a:r>
              <a:rPr lang="en-US" dirty="0"/>
              <a:t>Helps provide a framework for interpreting mixed results   </a:t>
            </a:r>
          </a:p>
          <a:p>
            <a:pPr marL="0" indent="0">
              <a:buNone/>
            </a:pPr>
            <a:endParaRPr lang="en-US" dirty="0"/>
          </a:p>
        </p:txBody>
      </p:sp>
    </p:spTree>
    <p:extLst>
      <p:ext uri="{BB962C8B-B14F-4D97-AF65-F5344CB8AC3E}">
        <p14:creationId xmlns:p14="http://schemas.microsoft.com/office/powerpoint/2010/main" val="1793671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Asymmetry Responsiveness Summary</a:t>
            </a:r>
          </a:p>
        </p:txBody>
      </p:sp>
      <p:graphicFrame>
        <p:nvGraphicFramePr>
          <p:cNvPr id="3" name="Table 2"/>
          <p:cNvGraphicFramePr>
            <a:graphicFrameLocks noGrp="1"/>
          </p:cNvGraphicFramePr>
          <p:nvPr>
            <p:extLst>
              <p:ext uri="{D42A27DB-BD31-4B8C-83A1-F6EECF244321}">
                <p14:modId xmlns:p14="http://schemas.microsoft.com/office/powerpoint/2010/main" val="2197756532"/>
              </p:ext>
            </p:extLst>
          </p:nvPr>
        </p:nvGraphicFramePr>
        <p:xfrm>
          <a:off x="2711266" y="1986763"/>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dirty="0">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Tree>
    <p:extLst>
      <p:ext uri="{BB962C8B-B14F-4D97-AF65-F5344CB8AC3E}">
        <p14:creationId xmlns:p14="http://schemas.microsoft.com/office/powerpoint/2010/main" val="5123315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BF21ED6-FDC6-4F09-BC3F-AB26F1B77624}"/>
              </a:ext>
            </a:extLst>
          </p:cNvPr>
          <p:cNvGraphicFramePr>
            <a:graphicFrameLocks noGrp="1"/>
          </p:cNvGraphicFramePr>
          <p:nvPr>
            <p:extLst>
              <p:ext uri="{D42A27DB-BD31-4B8C-83A1-F6EECF244321}">
                <p14:modId xmlns:p14="http://schemas.microsoft.com/office/powerpoint/2010/main" val="1690819409"/>
              </p:ext>
            </p:extLst>
          </p:nvPr>
        </p:nvGraphicFramePr>
        <p:xfrm>
          <a:off x="2711266" y="1986763"/>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dirty="0">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4" name="Oval 3"/>
          <p:cNvSpPr/>
          <p:nvPr/>
        </p:nvSpPr>
        <p:spPr>
          <a:xfrm>
            <a:off x="5235301" y="3241964"/>
            <a:ext cx="1596044" cy="12967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0235" y="2003410"/>
            <a:ext cx="2078182" cy="1477328"/>
          </a:xfrm>
          <a:prstGeom prst="rect">
            <a:avLst/>
          </a:prstGeom>
          <a:noFill/>
        </p:spPr>
        <p:txBody>
          <a:bodyPr wrap="square" rtlCol="0">
            <a:spAutoFit/>
          </a:bodyPr>
          <a:lstStyle/>
          <a:p>
            <a:r>
              <a:rPr lang="en-US" dirty="0"/>
              <a:t>Men and women </a:t>
            </a:r>
            <a:r>
              <a:rPr lang="en-US" b="1" dirty="0"/>
              <a:t>similarly responsive </a:t>
            </a:r>
            <a:r>
              <a:rPr lang="en-US" dirty="0"/>
              <a:t>to </a:t>
            </a:r>
            <a:r>
              <a:rPr lang="en-US" b="1" dirty="0"/>
              <a:t>good news </a:t>
            </a:r>
            <a:r>
              <a:rPr lang="en-US" dirty="0"/>
              <a:t>in </a:t>
            </a:r>
            <a:r>
              <a:rPr lang="en-US" b="1" dirty="0"/>
              <a:t>gender congruent </a:t>
            </a:r>
            <a:r>
              <a:rPr lang="en-US" dirty="0"/>
              <a:t>domains</a:t>
            </a:r>
          </a:p>
        </p:txBody>
      </p:sp>
    </p:spTree>
    <p:extLst>
      <p:ext uri="{BB962C8B-B14F-4D97-AF65-F5344CB8AC3E}">
        <p14:creationId xmlns:p14="http://schemas.microsoft.com/office/powerpoint/2010/main" val="12563215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2B9F7B3-32CE-4D3F-A117-088E8AD03697}"/>
              </a:ext>
            </a:extLst>
          </p:cNvPr>
          <p:cNvGraphicFramePr>
            <a:graphicFrameLocks noGrp="1"/>
          </p:cNvGraphicFramePr>
          <p:nvPr>
            <p:extLst>
              <p:ext uri="{D42A27DB-BD31-4B8C-83A1-F6EECF244321}">
                <p14:modId xmlns:p14="http://schemas.microsoft.com/office/powerpoint/2010/main" val="1156066661"/>
              </p:ext>
            </p:extLst>
          </p:nvPr>
        </p:nvGraphicFramePr>
        <p:xfrm>
          <a:off x="2711266" y="1986763"/>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dirty="0">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4" name="Oval 3"/>
          <p:cNvSpPr/>
          <p:nvPr/>
        </p:nvSpPr>
        <p:spPr>
          <a:xfrm>
            <a:off x="7313483" y="4633750"/>
            <a:ext cx="1596044" cy="12967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597239" y="4650397"/>
            <a:ext cx="2078182" cy="1477328"/>
          </a:xfrm>
          <a:prstGeom prst="rect">
            <a:avLst/>
          </a:prstGeom>
          <a:noFill/>
        </p:spPr>
        <p:txBody>
          <a:bodyPr wrap="square" rtlCol="0">
            <a:spAutoFit/>
          </a:bodyPr>
          <a:lstStyle/>
          <a:p>
            <a:r>
              <a:rPr lang="en-US" dirty="0"/>
              <a:t>Men and women </a:t>
            </a:r>
            <a:r>
              <a:rPr lang="en-US" b="1" dirty="0"/>
              <a:t>similarly responsive </a:t>
            </a:r>
            <a:r>
              <a:rPr lang="en-US" dirty="0"/>
              <a:t>to </a:t>
            </a:r>
            <a:r>
              <a:rPr lang="en-US" b="1" dirty="0"/>
              <a:t>bad news </a:t>
            </a:r>
            <a:r>
              <a:rPr lang="en-US" dirty="0"/>
              <a:t>in </a:t>
            </a:r>
            <a:r>
              <a:rPr lang="en-US" b="1" dirty="0"/>
              <a:t>gender incongruent </a:t>
            </a:r>
            <a:r>
              <a:rPr lang="en-US" dirty="0"/>
              <a:t>domains</a:t>
            </a:r>
          </a:p>
        </p:txBody>
      </p:sp>
    </p:spTree>
    <p:extLst>
      <p:ext uri="{BB962C8B-B14F-4D97-AF65-F5344CB8AC3E}">
        <p14:creationId xmlns:p14="http://schemas.microsoft.com/office/powerpoint/2010/main" val="491978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B1FC616C-BF07-4C72-9915-7860034AFA8F}"/>
              </a:ext>
            </a:extLst>
          </p:cNvPr>
          <p:cNvGraphicFramePr>
            <a:graphicFrameLocks noGrp="1"/>
          </p:cNvGraphicFramePr>
          <p:nvPr>
            <p:extLst>
              <p:ext uri="{D42A27DB-BD31-4B8C-83A1-F6EECF244321}">
                <p14:modId xmlns:p14="http://schemas.microsoft.com/office/powerpoint/2010/main" val="1690819409"/>
              </p:ext>
            </p:extLst>
          </p:nvPr>
        </p:nvGraphicFramePr>
        <p:xfrm>
          <a:off x="2711266" y="1986763"/>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dirty="0">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4" name="Oval 3"/>
          <p:cNvSpPr/>
          <p:nvPr/>
        </p:nvSpPr>
        <p:spPr>
          <a:xfrm>
            <a:off x="4969293" y="3150524"/>
            <a:ext cx="4053577" cy="15627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472548" y="3193255"/>
            <a:ext cx="2256710" cy="1754326"/>
          </a:xfrm>
          <a:prstGeom prst="rect">
            <a:avLst/>
          </a:prstGeom>
          <a:noFill/>
        </p:spPr>
        <p:txBody>
          <a:bodyPr wrap="square" rtlCol="0">
            <a:spAutoFit/>
          </a:bodyPr>
          <a:lstStyle/>
          <a:p>
            <a:r>
              <a:rPr lang="en-US" dirty="0"/>
              <a:t>Both men and women </a:t>
            </a:r>
            <a:r>
              <a:rPr lang="en-US" b="1" dirty="0"/>
              <a:t>more responsive </a:t>
            </a:r>
            <a:r>
              <a:rPr lang="en-US" dirty="0"/>
              <a:t>to </a:t>
            </a:r>
            <a:r>
              <a:rPr lang="en-US" b="1" dirty="0"/>
              <a:t>good news </a:t>
            </a:r>
            <a:r>
              <a:rPr lang="en-US" dirty="0"/>
              <a:t>in </a:t>
            </a:r>
            <a:r>
              <a:rPr lang="en-US" b="1" dirty="0"/>
              <a:t>gender congruent </a:t>
            </a:r>
            <a:r>
              <a:rPr lang="en-US" dirty="0"/>
              <a:t>domains than </a:t>
            </a:r>
            <a:r>
              <a:rPr lang="en-US" b="1" dirty="0"/>
              <a:t>gender incongruent </a:t>
            </a:r>
            <a:r>
              <a:rPr lang="en-US" dirty="0"/>
              <a:t>domains</a:t>
            </a:r>
          </a:p>
        </p:txBody>
      </p:sp>
      <p:cxnSp>
        <p:nvCxnSpPr>
          <p:cNvPr id="7" name="Straight Arrow Connector 6"/>
          <p:cNvCxnSpPr/>
          <p:nvPr/>
        </p:nvCxnSpPr>
        <p:spPr>
          <a:xfrm>
            <a:off x="6583680" y="3624349"/>
            <a:ext cx="955964" cy="166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583680" y="4300451"/>
            <a:ext cx="955964" cy="166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376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CBF2AEAC-1ADB-4858-A42D-3A781714CF78}"/>
              </a:ext>
            </a:extLst>
          </p:cNvPr>
          <p:cNvGraphicFramePr>
            <a:graphicFrameLocks noGrp="1"/>
          </p:cNvGraphicFramePr>
          <p:nvPr>
            <p:extLst>
              <p:ext uri="{D42A27DB-BD31-4B8C-83A1-F6EECF244321}">
                <p14:modId xmlns:p14="http://schemas.microsoft.com/office/powerpoint/2010/main" val="1690819409"/>
              </p:ext>
            </p:extLst>
          </p:nvPr>
        </p:nvGraphicFramePr>
        <p:xfrm>
          <a:off x="2711266" y="1986763"/>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dirty="0">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4" name="Oval 3"/>
          <p:cNvSpPr/>
          <p:nvPr/>
        </p:nvSpPr>
        <p:spPr>
          <a:xfrm>
            <a:off x="5218674" y="3937050"/>
            <a:ext cx="3675943" cy="6183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472548" y="3193256"/>
            <a:ext cx="2078182" cy="1200329"/>
          </a:xfrm>
          <a:prstGeom prst="rect">
            <a:avLst/>
          </a:prstGeom>
          <a:noFill/>
        </p:spPr>
        <p:txBody>
          <a:bodyPr wrap="square" rtlCol="0">
            <a:spAutoFit/>
          </a:bodyPr>
          <a:lstStyle/>
          <a:p>
            <a:r>
              <a:rPr lang="en-US" dirty="0"/>
              <a:t>Women </a:t>
            </a:r>
            <a:r>
              <a:rPr lang="en-US" b="1" dirty="0"/>
              <a:t>more responsive </a:t>
            </a:r>
            <a:r>
              <a:rPr lang="en-US" dirty="0"/>
              <a:t>to </a:t>
            </a:r>
            <a:r>
              <a:rPr lang="en-US" b="1" dirty="0"/>
              <a:t>bad news </a:t>
            </a:r>
            <a:r>
              <a:rPr lang="en-US" dirty="0"/>
              <a:t>than </a:t>
            </a:r>
            <a:r>
              <a:rPr lang="en-US" b="1" dirty="0"/>
              <a:t>good news</a:t>
            </a:r>
            <a:endParaRPr lang="en-US" dirty="0"/>
          </a:p>
        </p:txBody>
      </p:sp>
      <p:sp>
        <p:nvSpPr>
          <p:cNvPr id="9" name="Oval 8"/>
          <p:cNvSpPr/>
          <p:nvPr/>
        </p:nvSpPr>
        <p:spPr>
          <a:xfrm>
            <a:off x="5218674" y="5286103"/>
            <a:ext cx="3675943" cy="6183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5885411" y="4555376"/>
            <a:ext cx="8313" cy="7046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340436" y="4568430"/>
            <a:ext cx="8313" cy="7046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192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6F59C499-7CC2-4506-8932-4DF22583A3B3}"/>
              </a:ext>
            </a:extLst>
          </p:cNvPr>
          <p:cNvGraphicFramePr>
            <a:graphicFrameLocks noGrp="1"/>
          </p:cNvGraphicFramePr>
          <p:nvPr>
            <p:extLst>
              <p:ext uri="{D42A27DB-BD31-4B8C-83A1-F6EECF244321}">
                <p14:modId xmlns:p14="http://schemas.microsoft.com/office/powerpoint/2010/main" val="2171871860"/>
              </p:ext>
            </p:extLst>
          </p:nvPr>
        </p:nvGraphicFramePr>
        <p:xfrm>
          <a:off x="2775897" y="1954491"/>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solidFill>
                            <a:srgbClr val="FF0000"/>
                          </a:solidFill>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0.80</a:t>
                      </a:r>
                    </a:p>
                  </a:txBody>
                  <a:tcPr marL="68580" marR="68580" marT="0" marB="0" anchor="ctr"/>
                </a:tc>
                <a:tc>
                  <a:txBody>
                    <a:bodyPr/>
                    <a:lstStyle/>
                    <a:p>
                      <a:pPr marL="0" marR="0" algn="ctr">
                        <a:lnSpc>
                          <a:spcPct val="107000"/>
                        </a:lnSpc>
                        <a:spcBef>
                          <a:spcPts val="0"/>
                        </a:spcBef>
                        <a:spcAft>
                          <a:spcPts val="0"/>
                        </a:spcAft>
                      </a:pPr>
                      <a:r>
                        <a:rPr lang="en-US" sz="2000" b="1" dirty="0">
                          <a:solidFill>
                            <a:srgbClr val="FF0000"/>
                          </a:solidFill>
                          <a:effectLst/>
                        </a:rPr>
                        <a:t>M: 0.68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a:t>
                      </a:r>
                      <a:r>
                        <a:rPr lang="en-US" sz="2000" baseline="0" dirty="0">
                          <a:effectLst/>
                          <a:latin typeface="Calibri" panose="020F0502020204030204" pitchFamily="34" charset="0"/>
                          <a:ea typeface="Calibri" panose="020F0502020204030204" pitchFamily="34" charset="0"/>
                          <a:cs typeface="Times New Roman" panose="02020603050405020304" pitchFamily="18" charset="0"/>
                        </a:rPr>
                        <a:t> 0.59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solidFill>
                            <a:srgbClr val="FF0000"/>
                          </a:solidFill>
                          <a:effectLst/>
                        </a:rPr>
                        <a:t>M: 0.76</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solidFill>
                            <a:srgbClr val="FF0000"/>
                          </a:solidFill>
                          <a:effectLst/>
                        </a:rPr>
                        <a:t>M: 0.79</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6" name="Oval 5"/>
          <p:cNvSpPr/>
          <p:nvPr/>
        </p:nvSpPr>
        <p:spPr>
          <a:xfrm>
            <a:off x="7579491" y="3320339"/>
            <a:ext cx="1198750" cy="578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472548" y="3193255"/>
            <a:ext cx="2256710" cy="1200329"/>
          </a:xfrm>
          <a:prstGeom prst="rect">
            <a:avLst/>
          </a:prstGeom>
          <a:noFill/>
        </p:spPr>
        <p:txBody>
          <a:bodyPr wrap="square" rtlCol="0">
            <a:spAutoFit/>
          </a:bodyPr>
          <a:lstStyle/>
          <a:p>
            <a:r>
              <a:rPr lang="en-US" dirty="0"/>
              <a:t>MEN:</a:t>
            </a:r>
          </a:p>
          <a:p>
            <a:r>
              <a:rPr lang="en-US" b="1" dirty="0"/>
              <a:t>Least responsive </a:t>
            </a:r>
            <a:r>
              <a:rPr lang="en-US" dirty="0"/>
              <a:t>to </a:t>
            </a:r>
            <a:r>
              <a:rPr lang="en-US" b="1" dirty="0"/>
              <a:t>good news </a:t>
            </a:r>
            <a:r>
              <a:rPr lang="en-US" dirty="0"/>
              <a:t>in </a:t>
            </a:r>
            <a:r>
              <a:rPr lang="en-US" b="1" dirty="0"/>
              <a:t>incongruent</a:t>
            </a:r>
            <a:r>
              <a:rPr lang="en-US" dirty="0"/>
              <a:t> domains</a:t>
            </a:r>
          </a:p>
        </p:txBody>
      </p:sp>
    </p:spTree>
    <p:extLst>
      <p:ext uri="{BB962C8B-B14F-4D97-AF65-F5344CB8AC3E}">
        <p14:creationId xmlns:p14="http://schemas.microsoft.com/office/powerpoint/2010/main" val="451631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53F7FD1-E4CD-4312-851C-77A3D4E7A301}"/>
              </a:ext>
            </a:extLst>
          </p:cNvPr>
          <p:cNvGraphicFramePr>
            <a:graphicFrameLocks noGrp="1"/>
          </p:cNvGraphicFramePr>
          <p:nvPr>
            <p:extLst>
              <p:ext uri="{D42A27DB-BD31-4B8C-83A1-F6EECF244321}">
                <p14:modId xmlns:p14="http://schemas.microsoft.com/office/powerpoint/2010/main" val="3745869346"/>
              </p:ext>
            </p:extLst>
          </p:nvPr>
        </p:nvGraphicFramePr>
        <p:xfrm>
          <a:off x="2604587" y="1931550"/>
          <a:ext cx="6511110" cy="3943773"/>
        </p:xfrm>
        <a:graphic>
          <a:graphicData uri="http://schemas.openxmlformats.org/drawingml/2006/table">
            <a:tbl>
              <a:tblPr firstRow="1" bandRow="1">
                <a:tableStyleId>{5C22544A-7EE6-4342-B048-85BDC9FD1C3A}</a:tableStyleId>
              </a:tblPr>
              <a:tblGrid>
                <a:gridCol w="2170370">
                  <a:extLst>
                    <a:ext uri="{9D8B030D-6E8A-4147-A177-3AD203B41FA5}">
                      <a16:colId xmlns:a16="http://schemas.microsoft.com/office/drawing/2014/main" val="3411236627"/>
                    </a:ext>
                  </a:extLst>
                </a:gridCol>
                <a:gridCol w="2170370">
                  <a:extLst>
                    <a:ext uri="{9D8B030D-6E8A-4147-A177-3AD203B41FA5}">
                      <a16:colId xmlns:a16="http://schemas.microsoft.com/office/drawing/2014/main" val="1006849680"/>
                    </a:ext>
                  </a:extLst>
                </a:gridCol>
                <a:gridCol w="2170370">
                  <a:extLst>
                    <a:ext uri="{9D8B030D-6E8A-4147-A177-3AD203B41FA5}">
                      <a16:colId xmlns:a16="http://schemas.microsoft.com/office/drawing/2014/main" val="3277863946"/>
                    </a:ext>
                  </a:extLst>
                </a:gridCol>
              </a:tblGrid>
              <a:tr h="1314591">
                <a:tc>
                  <a:txBody>
                    <a:bodyPr/>
                    <a:lstStyle/>
                    <a:p>
                      <a:pPr algn="ctr"/>
                      <a:endParaRPr lang="en-US" sz="2000" dirty="0"/>
                    </a:p>
                  </a:txBody>
                  <a:tcPr anchor="ctr"/>
                </a:tc>
                <a:tc>
                  <a:txBody>
                    <a:bodyPr/>
                    <a:lstStyle/>
                    <a:p>
                      <a:pPr algn="ctr"/>
                      <a:r>
                        <a:rPr lang="en-US" sz="2000" dirty="0"/>
                        <a:t>Gender</a:t>
                      </a:r>
                      <a:r>
                        <a:rPr lang="en-US" sz="2000" baseline="0" dirty="0"/>
                        <a:t> </a:t>
                      </a:r>
                    </a:p>
                    <a:p>
                      <a:pPr algn="ctr"/>
                      <a:r>
                        <a:rPr lang="en-US" sz="2000" baseline="0" dirty="0"/>
                        <a:t>Congruent</a:t>
                      </a:r>
                    </a:p>
                  </a:txBody>
                  <a:tcPr anchor="ctr"/>
                </a:tc>
                <a:tc>
                  <a:txBody>
                    <a:bodyPr/>
                    <a:lstStyle/>
                    <a:p>
                      <a:pPr algn="ctr"/>
                      <a:r>
                        <a:rPr lang="en-US" sz="2000" dirty="0"/>
                        <a:t>Gender Incongruent</a:t>
                      </a:r>
                    </a:p>
                  </a:txBody>
                  <a:tcPr anchor="ctr"/>
                </a:tc>
                <a:extLst>
                  <a:ext uri="{0D108BD9-81ED-4DB2-BD59-A6C34878D82A}">
                    <a16:rowId xmlns:a16="http://schemas.microsoft.com/office/drawing/2014/main" val="1060198183"/>
                  </a:ext>
                </a:extLst>
              </a:tr>
              <a:tr h="1314591">
                <a:tc>
                  <a:txBody>
                    <a:bodyPr/>
                    <a:lstStyle/>
                    <a:p>
                      <a:pPr algn="ctr"/>
                      <a:r>
                        <a:rPr lang="en-US" sz="2000" dirty="0"/>
                        <a:t>Good News</a:t>
                      </a:r>
                    </a:p>
                  </a:txBody>
                  <a:tcPr anchor="ctr"/>
                </a:tc>
                <a:tc>
                  <a:txBody>
                    <a:bodyPr/>
                    <a:lstStyle/>
                    <a:p>
                      <a:pPr marL="0" marR="0" algn="ctr">
                        <a:lnSpc>
                          <a:spcPct val="107000"/>
                        </a:lnSpc>
                        <a:spcBef>
                          <a:spcPts val="0"/>
                        </a:spcBef>
                        <a:spcAft>
                          <a:spcPts val="0"/>
                        </a:spcAft>
                      </a:pPr>
                      <a:r>
                        <a:rPr lang="en-US" sz="2000" dirty="0">
                          <a:effectLst/>
                        </a:rPr>
                        <a:t>M: 0.80</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 0.79</a:t>
                      </a:r>
                    </a:p>
                  </a:txBody>
                  <a:tcPr marL="68580" marR="68580" marT="0" marB="0" anchor="ctr"/>
                </a:tc>
                <a:tc>
                  <a:txBody>
                    <a:bodyPr/>
                    <a:lstStyle/>
                    <a:p>
                      <a:pPr marL="0" marR="0" algn="ctr">
                        <a:lnSpc>
                          <a:spcPct val="107000"/>
                        </a:lnSpc>
                        <a:spcBef>
                          <a:spcPts val="0"/>
                        </a:spcBef>
                        <a:spcAft>
                          <a:spcPts val="0"/>
                        </a:spcAft>
                      </a:pPr>
                      <a:r>
                        <a:rPr lang="en-US" sz="2000" dirty="0">
                          <a:effectLst/>
                        </a:rPr>
                        <a:t>M: 0.67</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a:t>
                      </a:r>
                      <a:r>
                        <a:rPr lang="en-US" sz="2000" b="1" baseline="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0.59</a:t>
                      </a: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2090590"/>
                  </a:ext>
                </a:extLst>
              </a:tr>
              <a:tr h="1314591">
                <a:tc>
                  <a:txBody>
                    <a:bodyPr/>
                    <a:lstStyle/>
                    <a:p>
                      <a:pPr algn="ctr"/>
                      <a:r>
                        <a:rPr lang="en-US" sz="2000" dirty="0"/>
                        <a:t>Bad News</a:t>
                      </a:r>
                    </a:p>
                  </a:txBody>
                  <a:tcPr anchor="ctr"/>
                </a:tc>
                <a:tc>
                  <a:txBody>
                    <a:bodyPr/>
                    <a:lstStyle/>
                    <a:p>
                      <a:pPr marL="0" marR="0" algn="ctr">
                        <a:lnSpc>
                          <a:spcPct val="107000"/>
                        </a:lnSpc>
                        <a:spcBef>
                          <a:spcPts val="0"/>
                        </a:spcBef>
                        <a:spcAft>
                          <a:spcPts val="0"/>
                        </a:spcAft>
                      </a:pPr>
                      <a:r>
                        <a:rPr lang="en-US" sz="2000" dirty="0">
                          <a:effectLst/>
                        </a:rPr>
                        <a:t>M: 0.75</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 0.92</a:t>
                      </a:r>
                    </a:p>
                  </a:txBody>
                  <a:tcPr marL="68580" marR="68580" marT="0" marB="0" anchor="ctr"/>
                </a:tc>
                <a:tc>
                  <a:txBody>
                    <a:bodyPr/>
                    <a:lstStyle/>
                    <a:p>
                      <a:pPr marL="0" marR="0" algn="ctr">
                        <a:lnSpc>
                          <a:spcPct val="107000"/>
                        </a:lnSpc>
                        <a:spcBef>
                          <a:spcPts val="0"/>
                        </a:spcBef>
                        <a:spcAft>
                          <a:spcPts val="0"/>
                        </a:spcAft>
                      </a:pPr>
                      <a:r>
                        <a:rPr lang="en-US" sz="2000" dirty="0">
                          <a:effectLst/>
                        </a:rPr>
                        <a:t>M: 0.78</a:t>
                      </a:r>
                    </a:p>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 0.75</a:t>
                      </a:r>
                    </a:p>
                  </a:txBody>
                  <a:tcPr marL="68580" marR="68580" marT="0" marB="0" anchor="ctr"/>
                </a:tc>
                <a:extLst>
                  <a:ext uri="{0D108BD9-81ED-4DB2-BD59-A6C34878D82A}">
                    <a16:rowId xmlns:a16="http://schemas.microsoft.com/office/drawing/2014/main" val="3422400303"/>
                  </a:ext>
                </a:extLst>
              </a:tr>
            </a:tbl>
          </a:graphicData>
        </a:graphic>
      </p:graphicFrame>
      <p:sp>
        <p:nvSpPr>
          <p:cNvPr id="2" name="Title 1"/>
          <p:cNvSpPr>
            <a:spLocks noGrp="1"/>
          </p:cNvSpPr>
          <p:nvPr>
            <p:ph type="title"/>
          </p:nvPr>
        </p:nvSpPr>
        <p:spPr/>
        <p:txBody>
          <a:bodyPr/>
          <a:lstStyle/>
          <a:p>
            <a:r>
              <a:rPr lang="en-US" dirty="0"/>
              <a:t>Asymmetry – Responsiveness Summary</a:t>
            </a:r>
          </a:p>
        </p:txBody>
      </p:sp>
      <p:sp>
        <p:nvSpPr>
          <p:cNvPr id="6" name="Oval 5"/>
          <p:cNvSpPr/>
          <p:nvPr/>
        </p:nvSpPr>
        <p:spPr>
          <a:xfrm>
            <a:off x="7549337" y="3958649"/>
            <a:ext cx="1198750" cy="578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 name="TextBox 6"/>
          <p:cNvSpPr txBox="1"/>
          <p:nvPr/>
        </p:nvSpPr>
        <p:spPr>
          <a:xfrm>
            <a:off x="9472548" y="3193255"/>
            <a:ext cx="2256710" cy="1200329"/>
          </a:xfrm>
          <a:prstGeom prst="rect">
            <a:avLst/>
          </a:prstGeom>
          <a:noFill/>
        </p:spPr>
        <p:txBody>
          <a:bodyPr wrap="square" rtlCol="0">
            <a:spAutoFit/>
          </a:bodyPr>
          <a:lstStyle/>
          <a:p>
            <a:r>
              <a:rPr lang="en-US" dirty="0"/>
              <a:t>WOMEN:</a:t>
            </a:r>
          </a:p>
          <a:p>
            <a:r>
              <a:rPr lang="en-US" b="1" dirty="0"/>
              <a:t>Least responsive </a:t>
            </a:r>
            <a:r>
              <a:rPr lang="en-US" dirty="0"/>
              <a:t>to </a:t>
            </a:r>
            <a:r>
              <a:rPr lang="en-US" b="1" dirty="0"/>
              <a:t>good news </a:t>
            </a:r>
            <a:r>
              <a:rPr lang="en-US" dirty="0"/>
              <a:t>in </a:t>
            </a:r>
            <a:r>
              <a:rPr lang="en-US" b="1" dirty="0"/>
              <a:t>incongruent</a:t>
            </a:r>
            <a:r>
              <a:rPr lang="en-US" dirty="0"/>
              <a:t> domains</a:t>
            </a:r>
          </a:p>
        </p:txBody>
      </p:sp>
    </p:spTree>
    <p:extLst>
      <p:ext uri="{BB962C8B-B14F-4D97-AF65-F5344CB8AC3E}">
        <p14:creationId xmlns:p14="http://schemas.microsoft.com/office/powerpoint/2010/main" val="28407388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Takeaways on asymmetry</a:t>
            </a:r>
          </a:p>
        </p:txBody>
      </p:sp>
      <p:sp>
        <p:nvSpPr>
          <p:cNvPr id="3" name="Content Placeholder 2"/>
          <p:cNvSpPr>
            <a:spLocks noGrp="1"/>
          </p:cNvSpPr>
          <p:nvPr>
            <p:ph idx="1"/>
          </p:nvPr>
        </p:nvSpPr>
        <p:spPr/>
        <p:txBody>
          <a:bodyPr>
            <a:normAutofit/>
          </a:bodyPr>
          <a:lstStyle/>
          <a:p>
            <a:r>
              <a:rPr lang="en-US" dirty="0"/>
              <a:t>Individuals are more responsive to good news in gender congruent domains</a:t>
            </a:r>
          </a:p>
          <a:p>
            <a:pPr lvl="1"/>
            <a:r>
              <a:rPr lang="en-US" dirty="0"/>
              <a:t>Gender stereotypes matter for understanding asymmetry. Greater responsiveness to good news predicted by stereotype, NOT gender.</a:t>
            </a:r>
          </a:p>
          <a:p>
            <a:endParaRPr lang="en-US" dirty="0"/>
          </a:p>
          <a:p>
            <a:r>
              <a:rPr lang="en-US" dirty="0"/>
              <a:t>Women generally more responsive to bad news than good news (in both male and female-typed domains)</a:t>
            </a:r>
          </a:p>
          <a:p>
            <a:pPr lvl="1"/>
            <a:endParaRPr lang="en-US" dirty="0"/>
          </a:p>
          <a:p>
            <a:r>
              <a:rPr lang="en-US" dirty="0"/>
              <a:t>Hardest to convince people that they are better than they expected in gender incongruent domains</a:t>
            </a:r>
          </a:p>
          <a:p>
            <a:pPr lvl="1"/>
            <a:endParaRPr lang="en-US" dirty="0"/>
          </a:p>
          <a:p>
            <a:endParaRPr lang="en-US" dirty="0"/>
          </a:p>
        </p:txBody>
      </p:sp>
    </p:spTree>
    <p:extLst>
      <p:ext uri="{BB962C8B-B14F-4D97-AF65-F5344CB8AC3E}">
        <p14:creationId xmlns:p14="http://schemas.microsoft.com/office/powerpoint/2010/main" val="3243827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18903"/>
            <a:ext cx="10515600" cy="5158060"/>
          </a:xfrm>
        </p:spPr>
        <p:txBody>
          <a:bodyPr>
            <a:normAutofit/>
          </a:bodyPr>
          <a:lstStyle/>
          <a:p>
            <a:pPr marL="0" indent="0" algn="just">
              <a:lnSpc>
                <a:spcPct val="120000"/>
              </a:lnSpc>
              <a:spcBef>
                <a:spcPts val="100"/>
              </a:spcBef>
              <a:spcAft>
                <a:spcPts val="800"/>
              </a:spcAft>
              <a:buNone/>
            </a:pPr>
            <a:r>
              <a:rPr lang="en-US" i="1" dirty="0">
                <a:ea typeface="Calibri" panose="020F0502020204030204" pitchFamily="34" charset="0"/>
                <a:cs typeface="Arial" panose="020B0604020202020204" pitchFamily="34" charset="0"/>
              </a:rPr>
              <a:t>Result 4a: The gender gap in responsiveness to good news depends upon the gender-type of the domain</a:t>
            </a:r>
          </a:p>
          <a:p>
            <a:pPr marL="457200" indent="-457200" algn="just">
              <a:lnSpc>
                <a:spcPct val="120000"/>
              </a:lnSpc>
              <a:spcBef>
                <a:spcPts val="100"/>
              </a:spcBef>
              <a:spcAft>
                <a:spcPts val="800"/>
              </a:spcAft>
            </a:pPr>
            <a:r>
              <a:rPr lang="en-US" i="1" dirty="0">
                <a:ea typeface="Calibri" panose="020F0502020204030204" pitchFamily="34" charset="0"/>
                <a:cs typeface="Arial" panose="020B0604020202020204" pitchFamily="34" charset="0"/>
              </a:rPr>
              <a:t>In male-typed domains, men are more responsive to good news than women.</a:t>
            </a:r>
          </a:p>
          <a:p>
            <a:pPr marL="457200" indent="-457200" algn="just">
              <a:lnSpc>
                <a:spcPct val="120000"/>
              </a:lnSpc>
              <a:spcBef>
                <a:spcPts val="100"/>
              </a:spcBef>
              <a:spcAft>
                <a:spcPts val="800"/>
              </a:spcAft>
            </a:pPr>
            <a:r>
              <a:rPr lang="en-US" i="1" dirty="0">
                <a:ea typeface="Calibri" panose="020F0502020204030204" pitchFamily="34" charset="0"/>
                <a:cs typeface="Arial" panose="020B0604020202020204" pitchFamily="34" charset="0"/>
              </a:rPr>
              <a:t>But, in female-typed domains, the gap is reversed.</a:t>
            </a:r>
          </a:p>
          <a:p>
            <a:pPr algn="just">
              <a:lnSpc>
                <a:spcPct val="120000"/>
              </a:lnSpc>
              <a:spcBef>
                <a:spcPts val="100"/>
              </a:spcBef>
              <a:spcAft>
                <a:spcPts val="800"/>
              </a:spcAft>
            </a:pPr>
            <a:endParaRPr lang="en-US" dirty="0">
              <a:ea typeface="Calibri" panose="020F0502020204030204" pitchFamily="34" charset="0"/>
              <a:cs typeface="Arial" panose="020B0604020202020204" pitchFamily="34" charset="0"/>
            </a:endParaRPr>
          </a:p>
          <a:p>
            <a:pPr marL="0" indent="0" algn="just">
              <a:lnSpc>
                <a:spcPct val="120000"/>
              </a:lnSpc>
              <a:spcBef>
                <a:spcPts val="100"/>
              </a:spcBef>
              <a:spcAft>
                <a:spcPts val="800"/>
              </a:spcAft>
              <a:buNone/>
            </a:pPr>
            <a:r>
              <a:rPr lang="en-US" i="1" dirty="0">
                <a:ea typeface="Calibri" panose="020F0502020204030204" pitchFamily="34" charset="0"/>
                <a:cs typeface="Arial" panose="020B0604020202020204" pitchFamily="34" charset="0"/>
              </a:rPr>
              <a:t>(Null) Result 4b: The gender gap in responsiveness to bad news does not vary systematically with the gender-type of the domain.    </a:t>
            </a:r>
            <a:endParaRPr lang="en-US" dirty="0">
              <a:ea typeface="Calibri" panose="020F0502020204030204" pitchFamily="34" charset="0"/>
              <a:cs typeface="Arial" panose="020B0604020202020204" pitchFamily="34" charset="0"/>
            </a:endParaRPr>
          </a:p>
          <a:p>
            <a:pPr marL="0" indent="0" algn="ctr">
              <a:lnSpc>
                <a:spcPct val="120000"/>
              </a:lnSpc>
              <a:spcBef>
                <a:spcPts val="100"/>
              </a:spcBef>
              <a:buNone/>
            </a:pPr>
            <a:endParaRPr lang="en-US" dirty="0"/>
          </a:p>
          <a:p>
            <a:pPr>
              <a:lnSpc>
                <a:spcPct val="120000"/>
              </a:lnSpc>
              <a:spcBef>
                <a:spcPts val="100"/>
              </a:spcBef>
            </a:pPr>
            <a:endParaRPr lang="en-US" dirty="0"/>
          </a:p>
        </p:txBody>
      </p:sp>
    </p:spTree>
    <p:extLst>
      <p:ext uri="{BB962C8B-B14F-4D97-AF65-F5344CB8AC3E}">
        <p14:creationId xmlns:p14="http://schemas.microsoft.com/office/powerpoint/2010/main" val="12122707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Robustness and other approaches</a:t>
            </a:r>
          </a:p>
        </p:txBody>
      </p:sp>
      <p:sp>
        <p:nvSpPr>
          <p:cNvPr id="3" name="Content Placeholder 2"/>
          <p:cNvSpPr>
            <a:spLocks noGrp="1"/>
          </p:cNvSpPr>
          <p:nvPr>
            <p:ph idx="1"/>
          </p:nvPr>
        </p:nvSpPr>
        <p:spPr/>
        <p:txBody>
          <a:bodyPr/>
          <a:lstStyle/>
          <a:p>
            <a:r>
              <a:rPr lang="en-US" dirty="0"/>
              <a:t>In paper we show:</a:t>
            </a:r>
          </a:p>
          <a:p>
            <a:pPr lvl="1"/>
            <a:r>
              <a:rPr lang="en-US" dirty="0"/>
              <a:t>Results cannot be explained by confirmation bias</a:t>
            </a:r>
          </a:p>
          <a:p>
            <a:pPr lvl="1"/>
            <a:endParaRPr lang="en-US" dirty="0"/>
          </a:p>
          <a:p>
            <a:pPr lvl="1"/>
            <a:r>
              <a:rPr lang="en-US" dirty="0"/>
              <a:t>Ego-relevance hypothesis would predict opposite pattern of what we find: we find individuals </a:t>
            </a:r>
            <a:r>
              <a:rPr lang="en-US" i="1" dirty="0"/>
              <a:t>more responsive </a:t>
            </a:r>
            <a:r>
              <a:rPr lang="en-US" dirty="0"/>
              <a:t>in gender congruent domains</a:t>
            </a:r>
          </a:p>
          <a:p>
            <a:pPr lvl="2"/>
            <a:r>
              <a:rPr lang="en-US" dirty="0"/>
              <a:t>Reconcile through role of baseline degree of under/over confidence?</a:t>
            </a:r>
          </a:p>
          <a:p>
            <a:pPr lvl="1"/>
            <a:endParaRPr lang="en-US" dirty="0"/>
          </a:p>
          <a:p>
            <a:pPr lvl="1"/>
            <a:r>
              <a:rPr lang="en-US" dirty="0"/>
              <a:t>Kitchen sink approach that includes all observables reduces role of stereotypes in shaping posterior beliefs </a:t>
            </a:r>
            <a:r>
              <a:rPr lang="en-US" dirty="0">
                <a:sym typeface="Wingdings" panose="05000000000000000000" pitchFamily="2" charset="2"/>
              </a:rPr>
              <a:t> extent of </a:t>
            </a:r>
            <a:r>
              <a:rPr lang="en-US" dirty="0" err="1">
                <a:sym typeface="Wingdings" panose="05000000000000000000" pitchFamily="2" charset="2"/>
              </a:rPr>
              <a:t>underconfidence</a:t>
            </a:r>
            <a:r>
              <a:rPr lang="en-US" dirty="0">
                <a:sym typeface="Wingdings" panose="05000000000000000000" pitchFamily="2" charset="2"/>
              </a:rPr>
              <a:t> matters</a:t>
            </a:r>
            <a:endParaRPr lang="en-US" dirty="0"/>
          </a:p>
          <a:p>
            <a:pPr lvl="1"/>
            <a:endParaRPr lang="en-US" dirty="0"/>
          </a:p>
        </p:txBody>
      </p:sp>
    </p:spTree>
    <p:extLst>
      <p:ext uri="{BB962C8B-B14F-4D97-AF65-F5344CB8AC3E}">
        <p14:creationId xmlns:p14="http://schemas.microsoft.com/office/powerpoint/2010/main" val="2630401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lstStyle/>
          <a:p>
            <a:r>
              <a:rPr lang="en-US" dirty="0"/>
              <a:t>Explore the effectiveness of feedback in closing gender gaps in beliefs of own ability</a:t>
            </a:r>
          </a:p>
          <a:p>
            <a:r>
              <a:rPr lang="en-US" dirty="0"/>
              <a:t>Information not as effective as we might hope (or as effective as a Bayesian model would predict) in eliminating gender gaps</a:t>
            </a:r>
          </a:p>
          <a:p>
            <a:pPr lvl="1"/>
            <a:r>
              <a:rPr lang="en-US" dirty="0"/>
              <a:t>Posteriors are closer to Bayesian predictions in gender congruent domains</a:t>
            </a:r>
          </a:p>
          <a:p>
            <a:pPr lvl="1"/>
            <a:r>
              <a:rPr lang="en-US" dirty="0"/>
              <a:t>Greater responsiveness to good news in gender congruent domains</a:t>
            </a:r>
          </a:p>
          <a:p>
            <a:r>
              <a:rPr lang="en-US" dirty="0"/>
              <a:t>As if individuals respond more to stereotype-confirming (good) news</a:t>
            </a:r>
          </a:p>
          <a:p>
            <a:r>
              <a:rPr lang="en-US" dirty="0"/>
              <a:t>Suggests that convincing individuals of their talent in gender incongruent areas might be harder than we expect</a:t>
            </a:r>
          </a:p>
          <a:p>
            <a:pPr marL="0" indent="0">
              <a:buNone/>
            </a:pPr>
            <a:endParaRPr lang="en-US" dirty="0"/>
          </a:p>
        </p:txBody>
      </p:sp>
    </p:spTree>
    <p:extLst>
      <p:ext uri="{BB962C8B-B14F-4D97-AF65-F5344CB8AC3E}">
        <p14:creationId xmlns:p14="http://schemas.microsoft.com/office/powerpoint/2010/main" val="4776633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4116</Words>
  <Application>Microsoft Office PowerPoint</Application>
  <PresentationFormat>Widescreen</PresentationFormat>
  <Paragraphs>773</Paragraphs>
  <Slides>67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Calibri</vt:lpstr>
      <vt:lpstr>Calibri Light</vt:lpstr>
      <vt:lpstr>Cambria Math</vt:lpstr>
      <vt:lpstr>Times New Roman</vt:lpstr>
      <vt:lpstr>Wingdings</vt:lpstr>
      <vt:lpstr>Office Theme</vt:lpstr>
      <vt:lpstr>Stereotypes and Belief Updating</vt:lpstr>
      <vt:lpstr>Motivation</vt:lpstr>
      <vt:lpstr>Motivation</vt:lpstr>
      <vt:lpstr>Motivation</vt:lpstr>
      <vt:lpstr>Our Goal</vt:lpstr>
      <vt:lpstr>Our Goal</vt:lpstr>
      <vt:lpstr>Experimental Design</vt:lpstr>
      <vt:lpstr>Experimental Design</vt:lpstr>
      <vt:lpstr>Experimental Design – The Test</vt:lpstr>
      <vt:lpstr>Experimental Design – The Prior</vt:lpstr>
      <vt:lpstr>Experimental Design – The Signal</vt:lpstr>
      <vt:lpstr>Experimental Design – The Posterior</vt:lpstr>
      <vt:lpstr>Experimental Design – Demographics &amp; Logistics</vt:lpstr>
      <vt:lpstr>Empirical Approach</vt:lpstr>
      <vt:lpstr>Question 1</vt:lpstr>
      <vt:lpstr>Approach to studying the role of stereotypes</vt:lpstr>
      <vt:lpstr>The domains do vary in gender-type</vt:lpstr>
      <vt:lpstr>Approach to studying the role of stereotypes</vt:lpstr>
      <vt:lpstr>Notes on specifications</vt:lpstr>
      <vt:lpstr>Question 1a</vt:lpstr>
      <vt:lpstr>Question 2</vt:lpstr>
      <vt:lpstr>Bayesian Predictions</vt:lpstr>
      <vt:lpstr>Bayesian Predictions</vt:lpstr>
      <vt:lpstr>Incorporating Bayesian Predictions</vt:lpstr>
      <vt:lpstr>Question 3</vt:lpstr>
      <vt:lpstr>Conservatism</vt:lpstr>
      <vt:lpstr>Stereotype-Consistent News</vt:lpstr>
      <vt:lpstr>Question 4</vt:lpstr>
      <vt:lpstr>Asymmetry</vt:lpstr>
      <vt:lpstr>Asymmetry</vt:lpstr>
      <vt:lpstr>Results</vt:lpstr>
      <vt:lpstr>PowerPoint Presentation</vt:lpstr>
      <vt:lpstr>PowerPoint Presentation</vt:lpstr>
      <vt:lpstr>Observations</vt:lpstr>
      <vt:lpstr>Question 1</vt:lpstr>
      <vt:lpstr>PowerPoint Presentation</vt:lpstr>
      <vt:lpstr>An aside on shape of priors</vt:lpstr>
      <vt:lpstr>PowerPoint Presentation</vt:lpstr>
      <vt:lpstr>Question 1a</vt:lpstr>
      <vt:lpstr>PowerPoint Presentation</vt:lpstr>
      <vt:lpstr>PowerPoint Presentation</vt:lpstr>
      <vt:lpstr>Average change in beliefs</vt:lpstr>
      <vt:lpstr>Descriptives on Posterior Beliefs</vt:lpstr>
      <vt:lpstr>Question 2</vt:lpstr>
      <vt:lpstr>PowerPoint Presentation</vt:lpstr>
      <vt:lpstr>PowerPoint Presentation</vt:lpstr>
      <vt:lpstr>Question 3</vt:lpstr>
      <vt:lpstr>PowerPoint Presentation</vt:lpstr>
      <vt:lpstr>Observations</vt:lpstr>
      <vt:lpstr>PowerPoint Presentation</vt:lpstr>
      <vt:lpstr>Question 4</vt:lpstr>
      <vt:lpstr>PowerPoint Presentation</vt:lpstr>
      <vt:lpstr>PowerPoint Presentation</vt:lpstr>
      <vt:lpstr>Observations</vt:lpstr>
      <vt:lpstr>Observations</vt:lpstr>
      <vt:lpstr>Observations</vt:lpstr>
      <vt:lpstr>Asymmetry Responsiveness Summary</vt:lpstr>
      <vt:lpstr>Asymmetry – Responsiveness Summary</vt:lpstr>
      <vt:lpstr>Asymmetry – Responsiveness Summary</vt:lpstr>
      <vt:lpstr>Asymmetry – Responsiveness Summary</vt:lpstr>
      <vt:lpstr>Asymmetry – Responsiveness Summary</vt:lpstr>
      <vt:lpstr>Asymmetry – Responsiveness Summary</vt:lpstr>
      <vt:lpstr>Asymmetry – Responsiveness Summary</vt:lpstr>
      <vt:lpstr>Takeaways on asymmetry</vt:lpstr>
      <vt:lpstr>PowerPoint Presentation</vt:lpstr>
      <vt:lpstr>Robustness and other approaches</vt:lpstr>
      <vt:lpstr>Conclusions</vt:lpstr>
    </vt:vector>
  </TitlesOfParts>
  <Company>Harvard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Noisy Feedback and the Gender Gap in Self-Assessments</dc:title>
  <dc:creator>Coffman, Katherine</dc:creator>
  <cp:lastModifiedBy>Manuela Collis</cp:lastModifiedBy>
  <cp:revision>260</cp:revision>
  <dcterms:created xsi:type="dcterms:W3CDTF">2018-09-27T15:23:57Z</dcterms:created>
  <dcterms:modified xsi:type="dcterms:W3CDTF">2023-09-14T19:08:31Z</dcterms:modified>
</cp:coreProperties>
</file>