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6" r:id="rId2"/>
    <p:sldId id="337" r:id="rId3"/>
    <p:sldId id="264" r:id="rId4"/>
    <p:sldId id="338" r:id="rId5"/>
    <p:sldId id="269" r:id="rId6"/>
    <p:sldId id="275" r:id="rId7"/>
    <p:sldId id="271" r:id="rId8"/>
    <p:sldId id="273" r:id="rId9"/>
    <p:sldId id="274" r:id="rId10"/>
    <p:sldId id="350" r:id="rId11"/>
    <p:sldId id="370" r:id="rId12"/>
    <p:sldId id="276" r:id="rId13"/>
    <p:sldId id="320" r:id="rId14"/>
    <p:sldId id="323" r:id="rId15"/>
    <p:sldId id="281" r:id="rId16"/>
    <p:sldId id="365" r:id="rId17"/>
    <p:sldId id="357" r:id="rId18"/>
    <p:sldId id="295" r:id="rId19"/>
    <p:sldId id="296" r:id="rId20"/>
    <p:sldId id="358" r:id="rId21"/>
    <p:sldId id="282" r:id="rId22"/>
    <p:sldId id="359" r:id="rId23"/>
    <p:sldId id="352" r:id="rId24"/>
    <p:sldId id="286" r:id="rId25"/>
    <p:sldId id="371" r:id="rId26"/>
    <p:sldId id="360" r:id="rId27"/>
    <p:sldId id="287" r:id="rId28"/>
    <p:sldId id="361" r:id="rId29"/>
    <p:sldId id="342" r:id="rId30"/>
    <p:sldId id="345" r:id="rId31"/>
    <p:sldId id="344" r:id="rId32"/>
    <p:sldId id="353" r:id="rId33"/>
    <p:sldId id="328" r:id="rId34"/>
    <p:sldId id="299" r:id="rId35"/>
    <p:sldId id="362" r:id="rId36"/>
    <p:sldId id="291" r:id="rId37"/>
    <p:sldId id="301" r:id="rId38"/>
    <p:sldId id="285" r:id="rId39"/>
    <p:sldId id="329" r:id="rId40"/>
    <p:sldId id="363" r:id="rId41"/>
    <p:sldId id="292" r:id="rId42"/>
    <p:sldId id="303" r:id="rId43"/>
    <p:sldId id="304" r:id="rId44"/>
    <p:sldId id="340" r:id="rId45"/>
    <p:sldId id="330" r:id="rId46"/>
    <p:sldId id="306" r:id="rId47"/>
    <p:sldId id="307" r:id="rId48"/>
    <p:sldId id="354" r:id="rId49"/>
    <p:sldId id="369" r:id="rId50"/>
    <p:sldId id="373" r:id="rId51"/>
    <p:sldId id="312" r:id="rId52"/>
    <p:sldId id="313" r:id="rId53"/>
    <p:sldId id="346" r:id="rId54"/>
    <p:sldId id="355" r:id="rId55"/>
    <p:sldId id="367" r:id="rId56"/>
    <p:sldId id="372" r:id="rId57"/>
    <p:sldId id="308" r:id="rId58"/>
    <p:sldId id="347" r:id="rId59"/>
    <p:sldId id="334" r:id="rId60"/>
    <p:sldId id="315" r:id="rId61"/>
    <p:sldId id="349" r:id="rId62"/>
    <p:sldId id="348" r:id="rId63"/>
    <p:sldId id="319" r:id="rId64"/>
    <p:sldId id="356" r:id="rId65"/>
    <p:sldId id="278" r:id="rId66"/>
    <p:sldId id="279" r:id="rId67"/>
    <p:sldId id="280" r:id="rId68"/>
    <p:sldId id="366" r:id="rId69"/>
  </p:sldIdLst>
  <p:sldSz cx="12192000" cy="6858000"/>
  <p:notesSz cx="7315200" cy="9601200"/>
  <p:defaultText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0799C60-BFD1-44B6-9A26-F75BEBF5CB76}">
          <p14:sldIdLst>
            <p14:sldId id="256"/>
          </p14:sldIdLst>
        </p14:section>
        <p14:section name="1. Conceptual framework" id="{079A7DA7-B15C-412F-A30E-C4B32B12566D}">
          <p14:sldIdLst>
            <p14:sldId id="337"/>
            <p14:sldId id="264"/>
            <p14:sldId id="338"/>
            <p14:sldId id="269"/>
            <p14:sldId id="275"/>
            <p14:sldId id="271"/>
            <p14:sldId id="273"/>
            <p14:sldId id="274"/>
            <p14:sldId id="350"/>
            <p14:sldId id="370"/>
          </p14:sldIdLst>
        </p14:section>
        <p14:section name="2. Study 1" id="{D351B123-5F21-45C9-9C0F-C44564590631}">
          <p14:sldIdLst>
            <p14:sldId id="276"/>
            <p14:sldId id="320"/>
            <p14:sldId id="323"/>
            <p14:sldId id="281"/>
            <p14:sldId id="365"/>
            <p14:sldId id="357"/>
            <p14:sldId id="295"/>
            <p14:sldId id="296"/>
            <p14:sldId id="358"/>
            <p14:sldId id="282"/>
            <p14:sldId id="359"/>
            <p14:sldId id="352"/>
            <p14:sldId id="286"/>
            <p14:sldId id="371"/>
            <p14:sldId id="360"/>
            <p14:sldId id="287"/>
            <p14:sldId id="361"/>
            <p14:sldId id="342"/>
            <p14:sldId id="345"/>
            <p14:sldId id="344"/>
            <p14:sldId id="353"/>
            <p14:sldId id="328"/>
            <p14:sldId id="299"/>
            <p14:sldId id="362"/>
            <p14:sldId id="291"/>
            <p14:sldId id="301"/>
            <p14:sldId id="285"/>
            <p14:sldId id="329"/>
            <p14:sldId id="363"/>
            <p14:sldId id="292"/>
          </p14:sldIdLst>
        </p14:section>
        <p14:section name="3. Study 2" id="{6E570EDB-050F-4C99-B550-F8B151E1D319}">
          <p14:sldIdLst>
            <p14:sldId id="303"/>
            <p14:sldId id="304"/>
            <p14:sldId id="340"/>
            <p14:sldId id="330"/>
            <p14:sldId id="306"/>
            <p14:sldId id="307"/>
            <p14:sldId id="354"/>
            <p14:sldId id="369"/>
            <p14:sldId id="373"/>
            <p14:sldId id="312"/>
            <p14:sldId id="313"/>
            <p14:sldId id="346"/>
            <p14:sldId id="355"/>
            <p14:sldId id="367"/>
            <p14:sldId id="372"/>
            <p14:sldId id="308"/>
            <p14:sldId id="347"/>
            <p14:sldId id="334"/>
          </p14:sldIdLst>
        </p14:section>
        <p14:section name="4. Conclusions" id="{64A8EE17-AEBD-469D-99ED-6B8CA032BF2F}">
          <p14:sldIdLst>
            <p14:sldId id="315"/>
            <p14:sldId id="349"/>
            <p14:sldId id="348"/>
            <p14:sldId id="319"/>
            <p14:sldId id="356"/>
            <p14:sldId id="278"/>
            <p14:sldId id="279"/>
            <p14:sldId id="280"/>
            <p14:sldId id="3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7F7F7F"/>
    <a:srgbClr val="FFFFFF"/>
    <a:srgbClr val="56B4E9"/>
    <a:srgbClr val="CEBD4C"/>
    <a:srgbClr val="E9967A"/>
    <a:srgbClr val="009E73"/>
    <a:srgbClr val="AA3377"/>
    <a:srgbClr val="447BB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07" autoAdjust="0"/>
    <p:restoredTop sz="92923" autoAdjust="0"/>
  </p:normalViewPr>
  <p:slideViewPr>
    <p:cSldViewPr snapToGrid="0">
      <p:cViewPr varScale="1">
        <p:scale>
          <a:sx n="108" d="100"/>
          <a:sy n="108" d="100"/>
        </p:scale>
        <p:origin x="83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r">
              <a:defRPr sz="1300"/>
            </a:lvl1pPr>
          </a:lstStyle>
          <a:p>
            <a:endParaRPr lang="he-IL"/>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l">
              <a:defRPr sz="1300"/>
            </a:lvl1pPr>
          </a:lstStyle>
          <a:p>
            <a:fld id="{6D4FBA52-0669-4518-B5A7-8AD2422E81F4}" type="datetimeFigureOut">
              <a:rPr lang="he-IL" smtClean="0"/>
              <a:t>ל'.ניסן.תשפ"ג</a:t>
            </a:fld>
            <a:endParaRPr lang="he-IL"/>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he-IL"/>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r">
              <a:defRPr sz="1300"/>
            </a:lvl1pPr>
          </a:lstStyle>
          <a:p>
            <a:endParaRPr lang="he-IL"/>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l">
              <a:defRPr sz="1300"/>
            </a:lvl1pPr>
          </a:lstStyle>
          <a:p>
            <a:fld id="{5994180C-A710-4C6D-BACF-9DF05F99A372}" type="slidenum">
              <a:rPr lang="he-IL" smtClean="0"/>
              <a:t>‹#›</a:t>
            </a:fld>
            <a:endParaRPr lang="he-IL"/>
          </a:p>
        </p:txBody>
      </p:sp>
    </p:spTree>
    <p:extLst>
      <p:ext uri="{BB962C8B-B14F-4D97-AF65-F5344CB8AC3E}">
        <p14:creationId xmlns:p14="http://schemas.microsoft.com/office/powerpoint/2010/main" val="3862235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i="1" dirty="0">
                <a:solidFill>
                  <a:srgbClr val="FFC000"/>
                </a:solidFill>
              </a:rPr>
              <a:t>To add?</a:t>
            </a:r>
          </a:p>
          <a:p>
            <a:pPr defTabSz="966612">
              <a:defRPr/>
            </a:pPr>
            <a:r>
              <a:rPr lang="en-US" sz="1300" i="1" dirty="0">
                <a:solidFill>
                  <a:srgbClr val="FFC000"/>
                </a:solidFill>
              </a:rPr>
              <a:t>These provide a different indicator of success and economic growth and can compare between different societies.</a:t>
            </a:r>
          </a:p>
          <a:p>
            <a:endParaRPr lang="he-IL" dirty="0"/>
          </a:p>
          <a:p>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2</a:t>
            </a:fld>
            <a:endParaRPr lang="he-IL"/>
          </a:p>
        </p:txBody>
      </p:sp>
    </p:spTree>
    <p:extLst>
      <p:ext uri="{BB962C8B-B14F-4D97-AF65-F5344CB8AC3E}">
        <p14:creationId xmlns:p14="http://schemas.microsoft.com/office/powerpoint/2010/main" val="2090682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solidFill>
                  <a:srgbClr val="FFC000"/>
                </a:solidFill>
              </a:rPr>
              <a:t> </a:t>
            </a:r>
            <a:r>
              <a:rPr lang="en-US" sz="1300" i="1" dirty="0">
                <a:solidFill>
                  <a:srgbClr val="FFC000"/>
                </a:solidFill>
              </a:rPr>
              <a:t>backward-looking utility – does show in SWB questions, but does not correspond to any standard utility notion so is not focused on in this paper</a:t>
            </a:r>
          </a:p>
          <a:p>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8</a:t>
            </a:fld>
            <a:endParaRPr lang="he-IL"/>
          </a:p>
        </p:txBody>
      </p:sp>
    </p:spTree>
    <p:extLst>
      <p:ext uri="{BB962C8B-B14F-4D97-AF65-F5344CB8AC3E}">
        <p14:creationId xmlns:p14="http://schemas.microsoft.com/office/powerpoint/2010/main" val="2277386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Dealing well – 2: </a:t>
            </a:r>
            <a:r>
              <a:rPr lang="en-US" sz="1300" dirty="0">
                <a:solidFill>
                  <a:schemeClr val="bg1">
                    <a:lumMod val="50000"/>
                  </a:schemeClr>
                </a:solidFill>
              </a:rPr>
              <a:t>Evaluating response and not situation, focus on the past</a:t>
            </a:r>
            <a:endParaRPr lang="he-IL" sz="1300" dirty="0">
              <a:solidFill>
                <a:schemeClr val="bg1">
                  <a:lumMod val="50000"/>
                </a:schemeClr>
              </a:solidFill>
            </a:endParaRPr>
          </a:p>
          <a:p>
            <a:pPr defTabSz="966612">
              <a:defRPr/>
            </a:pPr>
            <a:r>
              <a:rPr lang="en-US" sz="1300" dirty="0"/>
              <a:t>Meaning &amp; Value, Options &amp; Possibilities – 1: </a:t>
            </a:r>
            <a:r>
              <a:rPr lang="en-US" dirty="0"/>
              <a:t>add dimensions not captured in standard SWB</a:t>
            </a:r>
            <a:endParaRPr lang="he-IL" sz="1300" dirty="0"/>
          </a:p>
        </p:txBody>
      </p:sp>
      <p:sp>
        <p:nvSpPr>
          <p:cNvPr id="4" name="Slide Number Placeholder 3"/>
          <p:cNvSpPr>
            <a:spLocks noGrp="1"/>
          </p:cNvSpPr>
          <p:nvPr>
            <p:ph type="sldNum" sz="quarter" idx="5"/>
          </p:nvPr>
        </p:nvSpPr>
        <p:spPr/>
        <p:txBody>
          <a:bodyPr/>
          <a:lstStyle/>
          <a:p>
            <a:fld id="{5994180C-A710-4C6D-BACF-9DF05F99A372}" type="slidenum">
              <a:rPr lang="he-IL" smtClean="0"/>
              <a:t>14</a:t>
            </a:fld>
            <a:endParaRPr lang="he-IL"/>
          </a:p>
        </p:txBody>
      </p:sp>
    </p:spTree>
    <p:extLst>
      <p:ext uri="{BB962C8B-B14F-4D97-AF65-F5344CB8AC3E}">
        <p14:creationId xmlns:p14="http://schemas.microsoft.com/office/powerpoint/2010/main" val="1779937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in the 4 dimensions: </a:t>
            </a:r>
          </a:p>
          <a:p>
            <a:r>
              <a:rPr lang="en-US" dirty="0"/>
              <a:t>more educated and more Northeast and less South, more White, with somewhat larger households, and with higher participation in the labor force.</a:t>
            </a:r>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20</a:t>
            </a:fld>
            <a:endParaRPr lang="he-IL"/>
          </a:p>
        </p:txBody>
      </p:sp>
    </p:spTree>
    <p:extLst>
      <p:ext uri="{BB962C8B-B14F-4D97-AF65-F5344CB8AC3E}">
        <p14:creationId xmlns:p14="http://schemas.microsoft.com/office/powerpoint/2010/main" val="2733321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Emotional –</a:t>
            </a:r>
            <a:br>
              <a:rPr lang="en-US" dirty="0"/>
            </a:br>
            <a:r>
              <a:rPr lang="en-US" dirty="0"/>
              <a:t>example: less weight on income, more on mental health and emotional health</a:t>
            </a:r>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27</a:t>
            </a:fld>
            <a:endParaRPr lang="he-IL"/>
          </a:p>
        </p:txBody>
      </p:sp>
    </p:spTree>
    <p:extLst>
      <p:ext uri="{BB962C8B-B14F-4D97-AF65-F5344CB8AC3E}">
        <p14:creationId xmlns:p14="http://schemas.microsoft.com/office/powerpoint/2010/main" val="3420544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Emotional –</a:t>
            </a:r>
            <a:br>
              <a:rPr lang="en-US" dirty="0"/>
            </a:br>
            <a:r>
              <a:rPr lang="en-US" dirty="0"/>
              <a:t>example: less weight on income, more on mental health and emotional health</a:t>
            </a:r>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28</a:t>
            </a:fld>
            <a:endParaRPr lang="he-IL"/>
          </a:p>
        </p:txBody>
      </p:sp>
    </p:spTree>
    <p:extLst>
      <p:ext uri="{BB962C8B-B14F-4D97-AF65-F5344CB8AC3E}">
        <p14:creationId xmlns:p14="http://schemas.microsoft.com/office/powerpoint/2010/main" val="2134691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a:buFont typeface="Arial" panose="020B0604020202020204" pitchFamily="34" charset="0"/>
              <a:buChar char="•"/>
            </a:pPr>
            <a:r>
              <a:rPr lang="en-US" sz="1100" dirty="0"/>
              <a:t>“Physical health” is the most important domain for those above 55</a:t>
            </a:r>
          </a:p>
          <a:p>
            <a:pPr marL="785372" lvl="1" indent="-302066">
              <a:buFont typeface="Arial" panose="020B0604020202020204" pitchFamily="34" charset="0"/>
              <a:buChar char="•"/>
            </a:pPr>
            <a:r>
              <a:rPr lang="en-US" sz="1100" dirty="0"/>
              <a:t>for the rest, “Income and financial security” and “Family life and family relationships” are both more important</a:t>
            </a:r>
          </a:p>
          <a:p>
            <a:pPr marL="785372" lvl="1" indent="-302066">
              <a:buFont typeface="Arial" panose="020B0604020202020204" pitchFamily="34" charset="0"/>
              <a:buChar char="•"/>
            </a:pPr>
            <a:r>
              <a:rPr lang="en-US" sz="1100" dirty="0"/>
              <a:t>Women report significantly less weight on “Work and relationships with co-workers” than on “Quality of the environment,” while men report essentially the same weights on both</a:t>
            </a:r>
          </a:p>
          <a:p>
            <a:pPr marL="785372" lvl="1" indent="-302066">
              <a:buFont typeface="Arial" panose="020B0604020202020204" pitchFamily="34" charset="0"/>
              <a:buChar char="•"/>
            </a:pPr>
            <a:r>
              <a:rPr lang="en-US" sz="1100" dirty="0"/>
              <a:t>“Work and relationships with co-workers” drops in reported weight among unemployed respondents relative to employed ones</a:t>
            </a:r>
            <a:endParaRPr lang="he-IL" sz="1100" dirty="0"/>
          </a:p>
          <a:p>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29</a:t>
            </a:fld>
            <a:endParaRPr lang="he-IL"/>
          </a:p>
        </p:txBody>
      </p:sp>
    </p:spTree>
    <p:extLst>
      <p:ext uri="{BB962C8B-B14F-4D97-AF65-F5344CB8AC3E}">
        <p14:creationId xmlns:p14="http://schemas.microsoft.com/office/powerpoint/2010/main" val="1785490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a:buFont typeface="Arial" panose="020B0604020202020204" pitchFamily="34" charset="0"/>
              <a:buChar char="•"/>
            </a:pPr>
            <a:r>
              <a:rPr lang="en-US" sz="1100" dirty="0"/>
              <a:t>“Physical health” is the most important domain for those above 55</a:t>
            </a:r>
          </a:p>
          <a:p>
            <a:pPr marL="785372" lvl="1" indent="-302066">
              <a:buFont typeface="Arial" panose="020B0604020202020204" pitchFamily="34" charset="0"/>
              <a:buChar char="•"/>
            </a:pPr>
            <a:r>
              <a:rPr lang="en-US" sz="1100" dirty="0"/>
              <a:t>for the rest, “Income and financial security” and “Family life and family relationships” are both more important</a:t>
            </a:r>
          </a:p>
          <a:p>
            <a:pPr marL="785372" lvl="1" indent="-302066">
              <a:buFont typeface="Arial" panose="020B0604020202020204" pitchFamily="34" charset="0"/>
              <a:buChar char="•"/>
            </a:pPr>
            <a:r>
              <a:rPr lang="en-US" sz="1100" dirty="0"/>
              <a:t>Women report significantly less weight on “Work and relationships with co-workers” than on “Quality of the environment,” while men report essentially the same weights on both</a:t>
            </a:r>
          </a:p>
          <a:p>
            <a:pPr marL="785372" lvl="1" indent="-302066">
              <a:buFont typeface="Arial" panose="020B0604020202020204" pitchFamily="34" charset="0"/>
              <a:buChar char="•"/>
            </a:pPr>
            <a:r>
              <a:rPr lang="en-US" sz="1100" dirty="0"/>
              <a:t>“Work and relationships with co-workers” drops in reported weight among unemployed respondents relative to employed ones</a:t>
            </a:r>
            <a:endParaRPr lang="he-IL" sz="1100" dirty="0"/>
          </a:p>
          <a:p>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30</a:t>
            </a:fld>
            <a:endParaRPr lang="he-IL"/>
          </a:p>
        </p:txBody>
      </p:sp>
    </p:spTree>
    <p:extLst>
      <p:ext uri="{BB962C8B-B14F-4D97-AF65-F5344CB8AC3E}">
        <p14:creationId xmlns:p14="http://schemas.microsoft.com/office/powerpoint/2010/main" val="27432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a:buFont typeface="Arial" panose="020B0604020202020204" pitchFamily="34" charset="0"/>
              <a:buChar char="•"/>
            </a:pPr>
            <a:r>
              <a:rPr lang="en-US" sz="1100" dirty="0"/>
              <a:t>“Physical health” is the most important domain for those above 55</a:t>
            </a:r>
          </a:p>
          <a:p>
            <a:pPr marL="785372" lvl="1" indent="-302066">
              <a:buFont typeface="Arial" panose="020B0604020202020204" pitchFamily="34" charset="0"/>
              <a:buChar char="•"/>
            </a:pPr>
            <a:r>
              <a:rPr lang="en-US" sz="1100" dirty="0"/>
              <a:t>for the rest, “Income and financial security” and “Family life and family relationships” are both more important</a:t>
            </a:r>
          </a:p>
          <a:p>
            <a:pPr marL="785372" lvl="1" indent="-302066">
              <a:buFont typeface="Arial" panose="020B0604020202020204" pitchFamily="34" charset="0"/>
              <a:buChar char="•"/>
            </a:pPr>
            <a:r>
              <a:rPr lang="en-US" sz="1100" dirty="0"/>
              <a:t>Women report significantly less weight on “Work and relationships with co-workers” than on “Quality of the environment,” while men report essentially the same weights on both</a:t>
            </a:r>
          </a:p>
          <a:p>
            <a:pPr marL="785372" lvl="1" indent="-302066">
              <a:buFont typeface="Arial" panose="020B0604020202020204" pitchFamily="34" charset="0"/>
              <a:buChar char="•"/>
            </a:pPr>
            <a:r>
              <a:rPr lang="en-US" sz="1100" dirty="0"/>
              <a:t>“Work and relationships with co-workers” drops in reported weight among unemployed respondents relative to employed ones</a:t>
            </a:r>
            <a:endParaRPr lang="he-IL" sz="1100" dirty="0"/>
          </a:p>
          <a:p>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31</a:t>
            </a:fld>
            <a:endParaRPr lang="he-IL"/>
          </a:p>
        </p:txBody>
      </p:sp>
    </p:spTree>
    <p:extLst>
      <p:ext uri="{BB962C8B-B14F-4D97-AF65-F5344CB8AC3E}">
        <p14:creationId xmlns:p14="http://schemas.microsoft.com/office/powerpoint/2010/main" val="1307651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34</a:t>
            </a:fld>
            <a:endParaRPr lang="he-IL"/>
          </a:p>
        </p:txBody>
      </p:sp>
    </p:spTree>
    <p:extLst>
      <p:ext uri="{BB962C8B-B14F-4D97-AF65-F5344CB8AC3E}">
        <p14:creationId xmlns:p14="http://schemas.microsoft.com/office/powerpoint/2010/main" val="4230969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35</a:t>
            </a:fld>
            <a:endParaRPr lang="he-IL"/>
          </a:p>
        </p:txBody>
      </p:sp>
    </p:spTree>
    <p:extLst>
      <p:ext uri="{BB962C8B-B14F-4D97-AF65-F5344CB8AC3E}">
        <p14:creationId xmlns:p14="http://schemas.microsoft.com/office/powerpoint/2010/main" val="393889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a:buFont typeface="Arial" panose="020B0604020202020204" pitchFamily="34" charset="0"/>
              <a:buChar char="•"/>
            </a:pPr>
            <a:r>
              <a:rPr lang="en-US" dirty="0"/>
              <a:t>Yourself” was allocated the most weight—always above 70—with “Immediate Family” an unambiguous second—always above 60 (with the single exception of Personal Well-Being discussed below).</a:t>
            </a:r>
          </a:p>
          <a:p>
            <a:pPr marL="302066" indent="-302066">
              <a:buFont typeface="Arial" panose="020B0604020202020204" pitchFamily="34" charset="0"/>
              <a:buChar char="•"/>
            </a:pPr>
            <a:r>
              <a:rPr lang="en-US" dirty="0"/>
              <a:t>All other social categories were allocated less weight, with relatively little variation across them</a:t>
            </a:r>
          </a:p>
          <a:p>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38</a:t>
            </a:fld>
            <a:endParaRPr lang="he-IL"/>
          </a:p>
        </p:txBody>
      </p:sp>
    </p:spTree>
    <p:extLst>
      <p:ext uri="{BB962C8B-B14F-4D97-AF65-F5344CB8AC3E}">
        <p14:creationId xmlns:p14="http://schemas.microsoft.com/office/powerpoint/2010/main" val="1140799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a:buFont typeface="Arial" panose="020B0604020202020204" pitchFamily="34" charset="0"/>
              <a:buChar char="•"/>
            </a:pPr>
            <a:r>
              <a:rPr lang="en-US" dirty="0"/>
              <a:t>Yourself” was allocated the most weight—always above 70—with “Immediate Family” an unambiguous second—always above 60 (with the single exception of Personal Well-Being discussed below).</a:t>
            </a:r>
          </a:p>
          <a:p>
            <a:pPr marL="302066" indent="-302066">
              <a:buFont typeface="Arial" panose="020B0604020202020204" pitchFamily="34" charset="0"/>
              <a:buChar char="•"/>
            </a:pPr>
            <a:r>
              <a:rPr lang="en-US" dirty="0"/>
              <a:t>All other social categories were allocated less weight, with relatively little variation across them</a:t>
            </a:r>
          </a:p>
          <a:p>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39</a:t>
            </a:fld>
            <a:endParaRPr lang="he-IL"/>
          </a:p>
        </p:txBody>
      </p:sp>
    </p:spTree>
    <p:extLst>
      <p:ext uri="{BB962C8B-B14F-4D97-AF65-F5344CB8AC3E}">
        <p14:creationId xmlns:p14="http://schemas.microsoft.com/office/powerpoint/2010/main" val="1522512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a:buFont typeface="Arial" panose="020B0604020202020204" pitchFamily="34" charset="0"/>
              <a:buChar char="•"/>
            </a:pPr>
            <a:r>
              <a:rPr lang="en-US" dirty="0"/>
              <a:t>Yourself” was allocated the most weight—always above 70—with “Immediate Family” an unambiguous second—always above 60 (with the single exception of Personal Well-Being discussed below).</a:t>
            </a:r>
          </a:p>
          <a:p>
            <a:pPr marL="302066" indent="-302066">
              <a:buFont typeface="Arial" panose="020B0604020202020204" pitchFamily="34" charset="0"/>
              <a:buChar char="•"/>
            </a:pPr>
            <a:r>
              <a:rPr lang="en-US" dirty="0"/>
              <a:t>All other social categories were allocated less weight, with relatively little variation across them</a:t>
            </a:r>
          </a:p>
          <a:p>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40</a:t>
            </a:fld>
            <a:endParaRPr lang="he-IL"/>
          </a:p>
        </p:txBody>
      </p:sp>
    </p:spTree>
    <p:extLst>
      <p:ext uri="{BB962C8B-B14F-4D97-AF65-F5344CB8AC3E}">
        <p14:creationId xmlns:p14="http://schemas.microsoft.com/office/powerpoint/2010/main" val="1478866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45</a:t>
            </a:fld>
            <a:endParaRPr lang="he-IL"/>
          </a:p>
        </p:txBody>
      </p:sp>
    </p:spTree>
    <p:extLst>
      <p:ext uri="{BB962C8B-B14F-4D97-AF65-F5344CB8AC3E}">
        <p14:creationId xmlns:p14="http://schemas.microsoft.com/office/powerpoint/2010/main" val="4197936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Wanted interpretations:</a:t>
            </a:r>
          </a:p>
          <a:p>
            <a:pPr marL="362480" indent="-362480">
              <a:lnSpc>
                <a:spcPct val="200000"/>
              </a:lnSpc>
              <a:spcAft>
                <a:spcPts val="634"/>
              </a:spcAft>
              <a:buFont typeface="Symbol" panose="05050102010706020507" pitchFamily="18" charset="2"/>
              <a:buChar char=""/>
            </a:pPr>
            <a:r>
              <a:rPr lang="en-US" sz="1900" dirty="0">
                <a:latin typeface="Times" panose="02020603050405020304" pitchFamily="18" charset="0"/>
                <a:ea typeface="MS Mincho" panose="02020609040205080304" pitchFamily="49" charset="-128"/>
                <a:cs typeface="Arial" panose="020B0604020202020204" pitchFamily="34" charset="0"/>
              </a:rPr>
              <a:t>You should report how you interpreted the question when answering it and </a:t>
            </a:r>
            <a:r>
              <a:rPr lang="en-US" sz="1900" b="1" dirty="0">
                <a:latin typeface="Times" panose="02020603050405020304" pitchFamily="18" charset="0"/>
                <a:ea typeface="MS Mincho" panose="02020609040205080304" pitchFamily="49" charset="-128"/>
                <a:cs typeface="Arial" panose="020B0604020202020204" pitchFamily="34" charset="0"/>
              </a:rPr>
              <a:t>not</a:t>
            </a:r>
            <a:r>
              <a:rPr lang="en-US" sz="1900" dirty="0">
                <a:latin typeface="Times" panose="02020603050405020304" pitchFamily="18" charset="0"/>
                <a:ea typeface="MS Mincho" panose="02020609040205080304" pitchFamily="49" charset="-128"/>
                <a:cs typeface="Arial" panose="020B0604020202020204" pitchFamily="34" charset="0"/>
              </a:rPr>
              <a:t> how you think, after the fact, you should have interpreted it.</a:t>
            </a:r>
            <a:endParaRPr lang="en-US" sz="1900" dirty="0">
              <a:latin typeface="Cambria" panose="02040503050406030204" pitchFamily="18" charset="0"/>
              <a:ea typeface="MS Mincho" panose="02020609040205080304" pitchFamily="49" charset="-128"/>
              <a:cs typeface="Arial" panose="020B0604020202020204" pitchFamily="34" charset="0"/>
            </a:endParaRPr>
          </a:p>
          <a:p>
            <a:pPr marL="362480" indent="-362480">
              <a:lnSpc>
                <a:spcPct val="200000"/>
              </a:lnSpc>
              <a:spcAft>
                <a:spcPts val="634"/>
              </a:spcAft>
              <a:buFont typeface="Symbol" panose="05050102010706020507" pitchFamily="18" charset="2"/>
              <a:buChar char=""/>
            </a:pPr>
            <a:r>
              <a:rPr lang="en-US" sz="1900" dirty="0">
                <a:latin typeface="Times" panose="02020603050405020304" pitchFamily="18" charset="0"/>
                <a:ea typeface="MS Mincho" panose="02020609040205080304" pitchFamily="49" charset="-128"/>
                <a:cs typeface="Arial" panose="020B0604020202020204" pitchFamily="34" charset="0"/>
              </a:rPr>
              <a:t>We are only interested in what you interpreted the question as asking about and </a:t>
            </a:r>
            <a:r>
              <a:rPr lang="en-US" sz="1900" b="1" dirty="0">
                <a:latin typeface="Times" panose="02020603050405020304" pitchFamily="18" charset="0"/>
                <a:ea typeface="MS Mincho" panose="02020609040205080304" pitchFamily="49" charset="-128"/>
                <a:cs typeface="Arial" panose="020B0604020202020204" pitchFamily="34" charset="0"/>
              </a:rPr>
              <a:t>not</a:t>
            </a:r>
            <a:r>
              <a:rPr lang="en-US" sz="1900" dirty="0">
                <a:latin typeface="Times" panose="02020603050405020304" pitchFamily="18" charset="0"/>
                <a:ea typeface="MS Mincho" panose="02020609040205080304" pitchFamily="49" charset="-128"/>
                <a:cs typeface="Arial" panose="020B0604020202020204" pitchFamily="34" charset="0"/>
              </a:rPr>
              <a:t> what comparisons you made.</a:t>
            </a:r>
            <a:endParaRPr lang="en-US" sz="1900" dirty="0">
              <a:latin typeface="Cambria" panose="02040503050406030204" pitchFamily="18" charset="0"/>
              <a:ea typeface="MS Mincho" panose="02020609040205080304" pitchFamily="49" charset="-128"/>
              <a:cs typeface="Arial" panose="020B0604020202020204" pitchFamily="34" charset="0"/>
            </a:endParaRPr>
          </a:p>
          <a:p>
            <a:pPr marL="362480" indent="-362480">
              <a:lnSpc>
                <a:spcPct val="200000"/>
              </a:lnSpc>
              <a:spcAft>
                <a:spcPts val="634"/>
              </a:spcAft>
              <a:buFont typeface="Symbol" panose="05050102010706020507" pitchFamily="18" charset="2"/>
              <a:buChar char=""/>
            </a:pPr>
            <a:r>
              <a:rPr lang="en-US" sz="1900" dirty="0">
                <a:latin typeface="Times" panose="02020603050405020304" pitchFamily="18" charset="0"/>
                <a:ea typeface="MS Mincho" panose="02020609040205080304" pitchFamily="49" charset="-128"/>
                <a:cs typeface="Arial" panose="020B0604020202020204" pitchFamily="34" charset="0"/>
              </a:rPr>
              <a:t>We are only interested in what you interpreted the question as asking about and </a:t>
            </a:r>
            <a:r>
              <a:rPr lang="en-US" sz="1900" b="1" dirty="0">
                <a:latin typeface="Times" panose="02020603050405020304" pitchFamily="18" charset="0"/>
                <a:ea typeface="MS Mincho" panose="02020609040205080304" pitchFamily="49" charset="-128"/>
                <a:cs typeface="Arial" panose="020B0604020202020204" pitchFamily="34" charset="0"/>
              </a:rPr>
              <a:t>not</a:t>
            </a:r>
            <a:r>
              <a:rPr lang="en-US" sz="1900" dirty="0">
                <a:latin typeface="Times" panose="02020603050405020304" pitchFamily="18" charset="0"/>
                <a:ea typeface="MS Mincho" panose="02020609040205080304" pitchFamily="49" charset="-128"/>
                <a:cs typeface="Arial" panose="020B0604020202020204" pitchFamily="34" charset="0"/>
              </a:rPr>
              <a:t> what else may have affected your answer. </a:t>
            </a:r>
            <a:endParaRPr lang="en-US" sz="1900" dirty="0">
              <a:latin typeface="Cambria" panose="02040503050406030204" pitchFamily="18" charset="0"/>
              <a:ea typeface="MS Mincho" panose="02020609040205080304" pitchFamily="49" charset="-128"/>
              <a:cs typeface="Arial" panose="020B0604020202020204" pitchFamily="34" charset="0"/>
            </a:endParaRPr>
          </a:p>
          <a:p>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46</a:t>
            </a:fld>
            <a:endParaRPr lang="he-IL"/>
          </a:p>
        </p:txBody>
      </p:sp>
    </p:spTree>
    <p:extLst>
      <p:ext uri="{BB962C8B-B14F-4D97-AF65-F5344CB8AC3E}">
        <p14:creationId xmlns:p14="http://schemas.microsoft.com/office/powerpoint/2010/main" val="692434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conclusions stay the same, while survey designs do make a difference (new question)</a:t>
            </a:r>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51</a:t>
            </a:fld>
            <a:endParaRPr lang="he-IL"/>
          </a:p>
        </p:txBody>
      </p:sp>
    </p:spTree>
    <p:extLst>
      <p:ext uri="{BB962C8B-B14F-4D97-AF65-F5344CB8AC3E}">
        <p14:creationId xmlns:p14="http://schemas.microsoft.com/office/powerpoint/2010/main" val="3813564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in the 4 dimensions: </a:t>
            </a:r>
          </a:p>
          <a:p>
            <a:r>
              <a:rPr lang="en-US" dirty="0"/>
              <a:t>more educated and more Northeast and less South, more White, with somewhat larger households, and with higher participation in the labor force.</a:t>
            </a:r>
            <a:endParaRPr lang="he-IL" dirty="0"/>
          </a:p>
        </p:txBody>
      </p:sp>
      <p:sp>
        <p:nvSpPr>
          <p:cNvPr id="4" name="Slide Number Placeholder 3"/>
          <p:cNvSpPr>
            <a:spLocks noGrp="1"/>
          </p:cNvSpPr>
          <p:nvPr>
            <p:ph type="sldNum" sz="quarter" idx="5"/>
          </p:nvPr>
        </p:nvSpPr>
        <p:spPr/>
        <p:txBody>
          <a:bodyPr/>
          <a:lstStyle/>
          <a:p>
            <a:fld id="{5994180C-A710-4C6D-BACF-9DF05F99A372}" type="slidenum">
              <a:rPr lang="he-IL" smtClean="0"/>
              <a:t>68</a:t>
            </a:fld>
            <a:endParaRPr lang="he-IL"/>
          </a:p>
        </p:txBody>
      </p:sp>
    </p:spTree>
    <p:extLst>
      <p:ext uri="{BB962C8B-B14F-4D97-AF65-F5344CB8AC3E}">
        <p14:creationId xmlns:p14="http://schemas.microsoft.com/office/powerpoint/2010/main" val="3801769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5F582-80A7-2433-9928-32AD377BD3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e-IL"/>
          </a:p>
        </p:txBody>
      </p:sp>
      <p:sp>
        <p:nvSpPr>
          <p:cNvPr id="3" name="Subtitle 2">
            <a:extLst>
              <a:ext uri="{FF2B5EF4-FFF2-40B4-BE49-F238E27FC236}">
                <a16:creationId xmlns:a16="http://schemas.microsoft.com/office/drawing/2014/main" id="{8EC0D454-94B8-F9F2-97EB-0169042BEE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e-IL"/>
          </a:p>
        </p:txBody>
      </p:sp>
      <p:sp>
        <p:nvSpPr>
          <p:cNvPr id="4" name="Date Placeholder 3">
            <a:extLst>
              <a:ext uri="{FF2B5EF4-FFF2-40B4-BE49-F238E27FC236}">
                <a16:creationId xmlns:a16="http://schemas.microsoft.com/office/drawing/2014/main" id="{4ABB0ADA-74A5-9BFF-F22E-400A293B892A}"/>
              </a:ext>
            </a:extLst>
          </p:cNvPr>
          <p:cNvSpPr>
            <a:spLocks noGrp="1"/>
          </p:cNvSpPr>
          <p:nvPr>
            <p:ph type="dt" sz="half" idx="10"/>
          </p:nvPr>
        </p:nvSpPr>
        <p:spPr/>
        <p:txBody>
          <a:bodyPr/>
          <a:lstStyle/>
          <a:p>
            <a:fld id="{D3F85E64-E78E-4A3D-9867-CB1515224F2E}" type="datetime8">
              <a:rPr lang="he-IL" smtClean="0"/>
              <a:t>21 באפריל 23</a:t>
            </a:fld>
            <a:endParaRPr lang="he-IL"/>
          </a:p>
        </p:txBody>
      </p:sp>
      <p:sp>
        <p:nvSpPr>
          <p:cNvPr id="5" name="Footer Placeholder 4">
            <a:extLst>
              <a:ext uri="{FF2B5EF4-FFF2-40B4-BE49-F238E27FC236}">
                <a16:creationId xmlns:a16="http://schemas.microsoft.com/office/drawing/2014/main" id="{37CC6E04-86D0-348B-5AF6-1563D5D360D1}"/>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28122E39-E579-67CA-7C7F-845A30DA1926}"/>
              </a:ext>
            </a:extLst>
          </p:cNvPr>
          <p:cNvSpPr>
            <a:spLocks noGrp="1"/>
          </p:cNvSpPr>
          <p:nvPr>
            <p:ph type="sldNum" sz="quarter" idx="12"/>
          </p:nvPr>
        </p:nvSpPr>
        <p:spPr/>
        <p:txBody>
          <a:bodyPr/>
          <a:lstStyle/>
          <a:p>
            <a:fld id="{C67CF74A-A61C-41F1-9FBA-292FF8451F0F}" type="slidenum">
              <a:rPr lang="he-IL" smtClean="0"/>
              <a:t>‹#›</a:t>
            </a:fld>
            <a:endParaRPr lang="he-IL"/>
          </a:p>
        </p:txBody>
      </p:sp>
    </p:spTree>
    <p:extLst>
      <p:ext uri="{BB962C8B-B14F-4D97-AF65-F5344CB8AC3E}">
        <p14:creationId xmlns:p14="http://schemas.microsoft.com/office/powerpoint/2010/main" val="21515973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Gener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A3DF4-7FD3-7CD2-2152-7AEC2C077F3F}"/>
              </a:ext>
            </a:extLst>
          </p:cNvPr>
          <p:cNvSpPr>
            <a:spLocks noGrp="1"/>
          </p:cNvSpPr>
          <p:nvPr>
            <p:ph type="title"/>
          </p:nvPr>
        </p:nvSpPr>
        <p:spPr/>
        <p:txBody>
          <a:bodyPr/>
          <a:lstStyle/>
          <a:p>
            <a:r>
              <a:rPr lang="en-US" dirty="0"/>
              <a:t>Click to edit Master title style</a:t>
            </a:r>
            <a:endParaRPr lang="he-IL" dirty="0"/>
          </a:p>
        </p:txBody>
      </p:sp>
      <p:sp>
        <p:nvSpPr>
          <p:cNvPr id="3" name="Content Placeholder 2">
            <a:extLst>
              <a:ext uri="{FF2B5EF4-FFF2-40B4-BE49-F238E27FC236}">
                <a16:creationId xmlns:a16="http://schemas.microsoft.com/office/drawing/2014/main" id="{387BF28B-4817-BA3F-9BEB-02A57A14F6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36ABF359-540D-EE48-3A3E-8E54753229B8}"/>
              </a:ext>
            </a:extLst>
          </p:cNvPr>
          <p:cNvSpPr>
            <a:spLocks noGrp="1"/>
          </p:cNvSpPr>
          <p:nvPr>
            <p:ph type="dt" sz="half" idx="10"/>
          </p:nvPr>
        </p:nvSpPr>
        <p:spPr/>
        <p:txBody>
          <a:bodyPr/>
          <a:lstStyle/>
          <a:p>
            <a:fld id="{E7A5DBAE-D1F4-4E14-A64A-2EC76444EB21}" type="datetime8">
              <a:rPr lang="he-IL" smtClean="0"/>
              <a:t>21 באפריל 23</a:t>
            </a:fld>
            <a:endParaRPr lang="he-IL"/>
          </a:p>
        </p:txBody>
      </p:sp>
      <p:sp>
        <p:nvSpPr>
          <p:cNvPr id="5" name="Footer Placeholder 4">
            <a:extLst>
              <a:ext uri="{FF2B5EF4-FFF2-40B4-BE49-F238E27FC236}">
                <a16:creationId xmlns:a16="http://schemas.microsoft.com/office/drawing/2014/main" id="{47686D3E-8B42-B262-D472-7F872BE98F49}"/>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8290EC29-F363-5AE3-CBD2-05FBA927272E}"/>
              </a:ext>
            </a:extLst>
          </p:cNvPr>
          <p:cNvSpPr>
            <a:spLocks noGrp="1"/>
          </p:cNvSpPr>
          <p:nvPr>
            <p:ph type="sldNum" sz="quarter" idx="12"/>
          </p:nvPr>
        </p:nvSpPr>
        <p:spPr/>
        <p:txBody>
          <a:bodyPr/>
          <a:lstStyle/>
          <a:p>
            <a:fld id="{C67CF74A-A61C-41F1-9FBA-292FF8451F0F}" type="slidenum">
              <a:rPr lang="he-IL" smtClean="0"/>
              <a:t>‹#›</a:t>
            </a:fld>
            <a:endParaRPr lang="he-IL"/>
          </a:p>
        </p:txBody>
      </p:sp>
    </p:spTree>
    <p:extLst>
      <p:ext uri="{BB962C8B-B14F-4D97-AF65-F5344CB8AC3E}">
        <p14:creationId xmlns:p14="http://schemas.microsoft.com/office/powerpoint/2010/main" val="13228670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A3DF4-7FD3-7CD2-2152-7AEC2C077F3F}"/>
              </a:ext>
            </a:extLst>
          </p:cNvPr>
          <p:cNvSpPr>
            <a:spLocks noGrp="1"/>
          </p:cNvSpPr>
          <p:nvPr>
            <p:ph type="title"/>
          </p:nvPr>
        </p:nvSpPr>
        <p:spPr/>
        <p:txBody>
          <a:bodyPr/>
          <a:lstStyle/>
          <a:p>
            <a:r>
              <a:rPr lang="en-US" dirty="0"/>
              <a:t>Click to edit Master title style</a:t>
            </a:r>
            <a:endParaRPr lang="he-IL" dirty="0"/>
          </a:p>
        </p:txBody>
      </p:sp>
      <p:sp>
        <p:nvSpPr>
          <p:cNvPr id="3" name="Content Placeholder 2">
            <a:extLst>
              <a:ext uri="{FF2B5EF4-FFF2-40B4-BE49-F238E27FC236}">
                <a16:creationId xmlns:a16="http://schemas.microsoft.com/office/drawing/2014/main" id="{387BF28B-4817-BA3F-9BEB-02A57A14F6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36ABF359-540D-EE48-3A3E-8E54753229B8}"/>
              </a:ext>
            </a:extLst>
          </p:cNvPr>
          <p:cNvSpPr>
            <a:spLocks noGrp="1"/>
          </p:cNvSpPr>
          <p:nvPr>
            <p:ph type="dt" sz="half" idx="10"/>
          </p:nvPr>
        </p:nvSpPr>
        <p:spPr/>
        <p:txBody>
          <a:bodyPr/>
          <a:lstStyle/>
          <a:p>
            <a:fld id="{58F3B185-79E7-4993-ADED-96BFA1CE09A3}" type="datetime8">
              <a:rPr lang="he-IL" smtClean="0"/>
              <a:t>21 באפריל 23</a:t>
            </a:fld>
            <a:endParaRPr lang="he-IL"/>
          </a:p>
        </p:txBody>
      </p:sp>
      <p:sp>
        <p:nvSpPr>
          <p:cNvPr id="5" name="Footer Placeholder 4">
            <a:extLst>
              <a:ext uri="{FF2B5EF4-FFF2-40B4-BE49-F238E27FC236}">
                <a16:creationId xmlns:a16="http://schemas.microsoft.com/office/drawing/2014/main" id="{47686D3E-8B42-B262-D472-7F872BE98F49}"/>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8290EC29-F363-5AE3-CBD2-05FBA927272E}"/>
              </a:ext>
            </a:extLst>
          </p:cNvPr>
          <p:cNvSpPr>
            <a:spLocks noGrp="1"/>
          </p:cNvSpPr>
          <p:nvPr>
            <p:ph type="sldNum" sz="quarter" idx="12"/>
          </p:nvPr>
        </p:nvSpPr>
        <p:spPr/>
        <p:txBody>
          <a:bodyPr/>
          <a:lstStyle>
            <a:lvl1pPr algn="r">
              <a:defRPr/>
            </a:lvl1pPr>
          </a:lstStyle>
          <a:p>
            <a:fld id="{C67CF74A-A61C-41F1-9FBA-292FF8451F0F}" type="slidenum">
              <a:rPr lang="he-IL" smtClean="0"/>
              <a:pPr/>
              <a:t>‹#›</a:t>
            </a:fld>
            <a:endParaRPr lang="he-IL"/>
          </a:p>
        </p:txBody>
      </p:sp>
      <p:sp>
        <p:nvSpPr>
          <p:cNvPr id="7" name="Rectangle 6">
            <a:extLst>
              <a:ext uri="{FF2B5EF4-FFF2-40B4-BE49-F238E27FC236}">
                <a16:creationId xmlns:a16="http://schemas.microsoft.com/office/drawing/2014/main" id="{81356A9C-2016-F145-CA3A-8AF9D2A09F63}"/>
              </a:ext>
            </a:extLst>
          </p:cNvPr>
          <p:cNvSpPr/>
          <p:nvPr userDrawn="1"/>
        </p:nvSpPr>
        <p:spPr>
          <a:xfrm>
            <a:off x="0" y="-12992"/>
            <a:ext cx="3049200" cy="2301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en-US" sz="1400" b="1" dirty="0"/>
              <a:t>Introduction</a:t>
            </a:r>
            <a:endParaRPr lang="he-IL" sz="1400" b="1" dirty="0"/>
          </a:p>
        </p:txBody>
      </p:sp>
      <p:sp>
        <p:nvSpPr>
          <p:cNvPr id="8" name="Rectangle 7">
            <a:extLst>
              <a:ext uri="{FF2B5EF4-FFF2-40B4-BE49-F238E27FC236}">
                <a16:creationId xmlns:a16="http://schemas.microsoft.com/office/drawing/2014/main" id="{9CB33147-DD8A-9A78-6F58-4CF4DB47211A}"/>
              </a:ext>
            </a:extLst>
          </p:cNvPr>
          <p:cNvSpPr/>
          <p:nvPr userDrawn="1"/>
        </p:nvSpPr>
        <p:spPr>
          <a:xfrm>
            <a:off x="3047600" y="-12992"/>
            <a:ext cx="3049200" cy="2301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en-US" sz="1400" b="1" dirty="0">
                <a:solidFill>
                  <a:schemeClr val="bg1">
                    <a:lumMod val="50000"/>
                  </a:schemeClr>
                </a:solidFill>
              </a:rPr>
              <a:t>First Survey</a:t>
            </a:r>
            <a:endParaRPr lang="he-IL" sz="1400" b="1" dirty="0">
              <a:solidFill>
                <a:schemeClr val="bg1">
                  <a:lumMod val="50000"/>
                </a:schemeClr>
              </a:solidFill>
            </a:endParaRPr>
          </a:p>
        </p:txBody>
      </p:sp>
      <p:sp>
        <p:nvSpPr>
          <p:cNvPr id="9" name="Rectangle 8">
            <a:extLst>
              <a:ext uri="{FF2B5EF4-FFF2-40B4-BE49-F238E27FC236}">
                <a16:creationId xmlns:a16="http://schemas.microsoft.com/office/drawing/2014/main" id="{70A194B8-AD3B-3428-93D5-ED33D053E102}"/>
              </a:ext>
            </a:extLst>
          </p:cNvPr>
          <p:cNvSpPr/>
          <p:nvPr userDrawn="1"/>
        </p:nvSpPr>
        <p:spPr>
          <a:xfrm>
            <a:off x="9142800" y="-12992"/>
            <a:ext cx="3049200" cy="2301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b="1" dirty="0">
                <a:solidFill>
                  <a:schemeClr val="bg1">
                    <a:lumMod val="50000"/>
                  </a:schemeClr>
                </a:solidFill>
              </a:rPr>
              <a:t>Conclusions</a:t>
            </a:r>
            <a:endParaRPr lang="he-IL" sz="1400" b="1" dirty="0">
              <a:solidFill>
                <a:schemeClr val="bg1">
                  <a:lumMod val="50000"/>
                </a:schemeClr>
              </a:solidFill>
            </a:endParaRPr>
          </a:p>
        </p:txBody>
      </p:sp>
      <p:sp>
        <p:nvSpPr>
          <p:cNvPr id="10" name="Rectangle 9">
            <a:extLst>
              <a:ext uri="{FF2B5EF4-FFF2-40B4-BE49-F238E27FC236}">
                <a16:creationId xmlns:a16="http://schemas.microsoft.com/office/drawing/2014/main" id="{51A0638A-83B1-7D73-C112-7CFDEFF33348}"/>
              </a:ext>
            </a:extLst>
          </p:cNvPr>
          <p:cNvSpPr/>
          <p:nvPr userDrawn="1"/>
        </p:nvSpPr>
        <p:spPr>
          <a:xfrm>
            <a:off x="6095200" y="-12992"/>
            <a:ext cx="3049200" cy="2301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en-US" sz="1400" b="1" dirty="0">
                <a:solidFill>
                  <a:schemeClr val="bg1">
                    <a:lumMod val="50000"/>
                  </a:schemeClr>
                </a:solidFill>
              </a:rPr>
              <a:t>Second Survey</a:t>
            </a:r>
            <a:endParaRPr lang="he-IL" sz="1400" b="1" dirty="0">
              <a:solidFill>
                <a:schemeClr val="bg1">
                  <a:lumMod val="50000"/>
                </a:schemeClr>
              </a:solidFill>
            </a:endParaRPr>
          </a:p>
        </p:txBody>
      </p:sp>
      <p:sp>
        <p:nvSpPr>
          <p:cNvPr id="11" name="Rectangle 10">
            <a:extLst>
              <a:ext uri="{FF2B5EF4-FFF2-40B4-BE49-F238E27FC236}">
                <a16:creationId xmlns:a16="http://schemas.microsoft.com/office/drawing/2014/main" id="{DF63FE35-B17E-4585-C176-C08D10E7B172}"/>
              </a:ext>
            </a:extLst>
          </p:cNvPr>
          <p:cNvSpPr/>
          <p:nvPr userDrawn="1"/>
        </p:nvSpPr>
        <p:spPr>
          <a:xfrm>
            <a:off x="0" y="217196"/>
            <a:ext cx="12192000" cy="36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4261285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urvey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A3DF4-7FD3-7CD2-2152-7AEC2C077F3F}"/>
              </a:ext>
            </a:extLst>
          </p:cNvPr>
          <p:cNvSpPr>
            <a:spLocks noGrp="1"/>
          </p:cNvSpPr>
          <p:nvPr>
            <p:ph type="title"/>
          </p:nvPr>
        </p:nvSpPr>
        <p:spPr/>
        <p:txBody>
          <a:bodyPr/>
          <a:lstStyle/>
          <a:p>
            <a:r>
              <a:rPr lang="en-US"/>
              <a:t>Click to edit Master title style</a:t>
            </a:r>
            <a:endParaRPr lang="he-IL"/>
          </a:p>
        </p:txBody>
      </p:sp>
      <p:sp>
        <p:nvSpPr>
          <p:cNvPr id="3" name="Content Placeholder 2">
            <a:extLst>
              <a:ext uri="{FF2B5EF4-FFF2-40B4-BE49-F238E27FC236}">
                <a16:creationId xmlns:a16="http://schemas.microsoft.com/office/drawing/2014/main" id="{387BF28B-4817-BA3F-9BEB-02A57A14F638}"/>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e-IL" dirty="0"/>
          </a:p>
        </p:txBody>
      </p:sp>
      <p:sp>
        <p:nvSpPr>
          <p:cNvPr id="4" name="Date Placeholder 3">
            <a:extLst>
              <a:ext uri="{FF2B5EF4-FFF2-40B4-BE49-F238E27FC236}">
                <a16:creationId xmlns:a16="http://schemas.microsoft.com/office/drawing/2014/main" id="{36ABF359-540D-EE48-3A3E-8E54753229B8}"/>
              </a:ext>
            </a:extLst>
          </p:cNvPr>
          <p:cNvSpPr>
            <a:spLocks noGrp="1"/>
          </p:cNvSpPr>
          <p:nvPr>
            <p:ph type="dt" sz="half" idx="10"/>
          </p:nvPr>
        </p:nvSpPr>
        <p:spPr/>
        <p:txBody>
          <a:bodyPr/>
          <a:lstStyle/>
          <a:p>
            <a:fld id="{7981773B-D356-4513-BBE5-D938DCA3DF91}" type="datetime8">
              <a:rPr lang="he-IL" smtClean="0"/>
              <a:t>21 באפריל 23</a:t>
            </a:fld>
            <a:endParaRPr lang="he-IL"/>
          </a:p>
        </p:txBody>
      </p:sp>
      <p:sp>
        <p:nvSpPr>
          <p:cNvPr id="5" name="Footer Placeholder 4">
            <a:extLst>
              <a:ext uri="{FF2B5EF4-FFF2-40B4-BE49-F238E27FC236}">
                <a16:creationId xmlns:a16="http://schemas.microsoft.com/office/drawing/2014/main" id="{47686D3E-8B42-B262-D472-7F872BE98F49}"/>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8290EC29-F363-5AE3-CBD2-05FBA927272E}"/>
              </a:ext>
            </a:extLst>
          </p:cNvPr>
          <p:cNvSpPr>
            <a:spLocks noGrp="1"/>
          </p:cNvSpPr>
          <p:nvPr>
            <p:ph type="sldNum" sz="quarter" idx="12"/>
          </p:nvPr>
        </p:nvSpPr>
        <p:spPr>
          <a:xfrm>
            <a:off x="9353550" y="6432550"/>
            <a:ext cx="2743200" cy="365125"/>
          </a:xfrm>
        </p:spPr>
        <p:txBody>
          <a:bodyPr/>
          <a:lstStyle/>
          <a:p>
            <a:fld id="{C67CF74A-A61C-41F1-9FBA-292FF8451F0F}" type="slidenum">
              <a:rPr lang="he-IL" smtClean="0"/>
              <a:t>‹#›</a:t>
            </a:fld>
            <a:endParaRPr lang="he-IL"/>
          </a:p>
        </p:txBody>
      </p:sp>
      <p:sp>
        <p:nvSpPr>
          <p:cNvPr id="7" name="Rectangle 6">
            <a:extLst>
              <a:ext uri="{FF2B5EF4-FFF2-40B4-BE49-F238E27FC236}">
                <a16:creationId xmlns:a16="http://schemas.microsoft.com/office/drawing/2014/main" id="{38D6C613-48FC-8AFC-7F1B-247EF4BC83E5}"/>
              </a:ext>
            </a:extLst>
          </p:cNvPr>
          <p:cNvSpPr/>
          <p:nvPr userDrawn="1"/>
        </p:nvSpPr>
        <p:spPr>
          <a:xfrm>
            <a:off x="0" y="-12992"/>
            <a:ext cx="3049200" cy="2301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b="1" dirty="0">
                <a:solidFill>
                  <a:schemeClr val="bg1">
                    <a:lumMod val="50000"/>
                  </a:schemeClr>
                </a:solidFill>
              </a:rPr>
              <a:t>Introduction</a:t>
            </a:r>
            <a:endParaRPr lang="he-IL" sz="1400" b="1" dirty="0">
              <a:solidFill>
                <a:schemeClr val="bg1">
                  <a:lumMod val="50000"/>
                </a:schemeClr>
              </a:solidFill>
            </a:endParaRPr>
          </a:p>
        </p:txBody>
      </p:sp>
      <p:sp>
        <p:nvSpPr>
          <p:cNvPr id="8" name="Rectangle 7">
            <a:extLst>
              <a:ext uri="{FF2B5EF4-FFF2-40B4-BE49-F238E27FC236}">
                <a16:creationId xmlns:a16="http://schemas.microsoft.com/office/drawing/2014/main" id="{3FEC8B5A-F618-4E96-6415-0E70E1DE5B74}"/>
              </a:ext>
            </a:extLst>
          </p:cNvPr>
          <p:cNvSpPr/>
          <p:nvPr userDrawn="1"/>
        </p:nvSpPr>
        <p:spPr>
          <a:xfrm>
            <a:off x="3047600" y="-12992"/>
            <a:ext cx="3049200" cy="2301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b="1" dirty="0"/>
              <a:t>First Survey</a:t>
            </a:r>
            <a:endParaRPr lang="he-IL" sz="1400" b="1" dirty="0"/>
          </a:p>
        </p:txBody>
      </p:sp>
      <p:sp>
        <p:nvSpPr>
          <p:cNvPr id="9" name="Rectangle 8">
            <a:extLst>
              <a:ext uri="{FF2B5EF4-FFF2-40B4-BE49-F238E27FC236}">
                <a16:creationId xmlns:a16="http://schemas.microsoft.com/office/drawing/2014/main" id="{EF1E7A1D-B006-F0F6-5C7A-6135BC148DD9}"/>
              </a:ext>
            </a:extLst>
          </p:cNvPr>
          <p:cNvSpPr/>
          <p:nvPr userDrawn="1"/>
        </p:nvSpPr>
        <p:spPr>
          <a:xfrm>
            <a:off x="9142800" y="-12992"/>
            <a:ext cx="3049200" cy="2301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b="1" dirty="0">
                <a:solidFill>
                  <a:schemeClr val="bg1">
                    <a:lumMod val="50000"/>
                  </a:schemeClr>
                </a:solidFill>
              </a:rPr>
              <a:t>Conclusions</a:t>
            </a:r>
            <a:endParaRPr lang="he-IL" sz="1400" b="1" dirty="0">
              <a:solidFill>
                <a:schemeClr val="bg1">
                  <a:lumMod val="50000"/>
                </a:schemeClr>
              </a:solidFill>
            </a:endParaRPr>
          </a:p>
        </p:txBody>
      </p:sp>
      <p:sp>
        <p:nvSpPr>
          <p:cNvPr id="10" name="Rectangle 9">
            <a:extLst>
              <a:ext uri="{FF2B5EF4-FFF2-40B4-BE49-F238E27FC236}">
                <a16:creationId xmlns:a16="http://schemas.microsoft.com/office/drawing/2014/main" id="{62B29F74-B40B-3CE4-291D-0002D3A9890C}"/>
              </a:ext>
            </a:extLst>
          </p:cNvPr>
          <p:cNvSpPr/>
          <p:nvPr userDrawn="1"/>
        </p:nvSpPr>
        <p:spPr>
          <a:xfrm>
            <a:off x="6095200" y="-12992"/>
            <a:ext cx="3049200" cy="2301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b="1" dirty="0">
                <a:solidFill>
                  <a:schemeClr val="bg1">
                    <a:lumMod val="50000"/>
                  </a:schemeClr>
                </a:solidFill>
              </a:rPr>
              <a:t>Second Survey</a:t>
            </a:r>
            <a:endParaRPr lang="he-IL" sz="1400" b="1" dirty="0">
              <a:solidFill>
                <a:schemeClr val="bg1">
                  <a:lumMod val="50000"/>
                </a:schemeClr>
              </a:solidFill>
            </a:endParaRPr>
          </a:p>
        </p:txBody>
      </p:sp>
      <p:sp>
        <p:nvSpPr>
          <p:cNvPr id="11" name="Rectangle 10">
            <a:extLst>
              <a:ext uri="{FF2B5EF4-FFF2-40B4-BE49-F238E27FC236}">
                <a16:creationId xmlns:a16="http://schemas.microsoft.com/office/drawing/2014/main" id="{72745A21-3F84-C3E4-B997-ABD08572C837}"/>
              </a:ext>
            </a:extLst>
          </p:cNvPr>
          <p:cNvSpPr/>
          <p:nvPr userDrawn="1"/>
        </p:nvSpPr>
        <p:spPr>
          <a:xfrm>
            <a:off x="0" y="217196"/>
            <a:ext cx="12192000" cy="36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763024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surve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A3DF4-7FD3-7CD2-2152-7AEC2C077F3F}"/>
              </a:ext>
            </a:extLst>
          </p:cNvPr>
          <p:cNvSpPr>
            <a:spLocks noGrp="1"/>
          </p:cNvSpPr>
          <p:nvPr>
            <p:ph type="title"/>
          </p:nvPr>
        </p:nvSpPr>
        <p:spPr/>
        <p:txBody>
          <a:bodyPr/>
          <a:lstStyle/>
          <a:p>
            <a:r>
              <a:rPr lang="en-US"/>
              <a:t>Click to edit Master title style</a:t>
            </a:r>
            <a:endParaRPr lang="he-IL"/>
          </a:p>
        </p:txBody>
      </p:sp>
      <p:sp>
        <p:nvSpPr>
          <p:cNvPr id="3" name="Content Placeholder 2">
            <a:extLst>
              <a:ext uri="{FF2B5EF4-FFF2-40B4-BE49-F238E27FC236}">
                <a16:creationId xmlns:a16="http://schemas.microsoft.com/office/drawing/2014/main" id="{387BF28B-4817-BA3F-9BEB-02A57A14F6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36ABF359-540D-EE48-3A3E-8E54753229B8}"/>
              </a:ext>
            </a:extLst>
          </p:cNvPr>
          <p:cNvSpPr>
            <a:spLocks noGrp="1"/>
          </p:cNvSpPr>
          <p:nvPr>
            <p:ph type="dt" sz="half" idx="10"/>
          </p:nvPr>
        </p:nvSpPr>
        <p:spPr/>
        <p:txBody>
          <a:bodyPr/>
          <a:lstStyle/>
          <a:p>
            <a:fld id="{E9FCA97D-3281-4B3A-A588-04623547E75B}" type="datetime8">
              <a:rPr lang="he-IL" smtClean="0"/>
              <a:t>21 באפריל 23</a:t>
            </a:fld>
            <a:endParaRPr lang="he-IL"/>
          </a:p>
        </p:txBody>
      </p:sp>
      <p:sp>
        <p:nvSpPr>
          <p:cNvPr id="5" name="Footer Placeholder 4">
            <a:extLst>
              <a:ext uri="{FF2B5EF4-FFF2-40B4-BE49-F238E27FC236}">
                <a16:creationId xmlns:a16="http://schemas.microsoft.com/office/drawing/2014/main" id="{47686D3E-8B42-B262-D472-7F872BE98F49}"/>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8290EC29-F363-5AE3-CBD2-05FBA927272E}"/>
              </a:ext>
            </a:extLst>
          </p:cNvPr>
          <p:cNvSpPr>
            <a:spLocks noGrp="1"/>
          </p:cNvSpPr>
          <p:nvPr>
            <p:ph type="sldNum" sz="quarter" idx="12"/>
          </p:nvPr>
        </p:nvSpPr>
        <p:spPr/>
        <p:txBody>
          <a:bodyPr/>
          <a:lstStyle/>
          <a:p>
            <a:fld id="{C67CF74A-A61C-41F1-9FBA-292FF8451F0F}" type="slidenum">
              <a:rPr lang="he-IL" smtClean="0"/>
              <a:t>‹#›</a:t>
            </a:fld>
            <a:endParaRPr lang="he-IL"/>
          </a:p>
        </p:txBody>
      </p:sp>
      <p:sp>
        <p:nvSpPr>
          <p:cNvPr id="7" name="Rectangle 6">
            <a:extLst>
              <a:ext uri="{FF2B5EF4-FFF2-40B4-BE49-F238E27FC236}">
                <a16:creationId xmlns:a16="http://schemas.microsoft.com/office/drawing/2014/main" id="{054CBC2C-758E-CB4D-2DC8-D3AA87957BB7}"/>
              </a:ext>
            </a:extLst>
          </p:cNvPr>
          <p:cNvSpPr/>
          <p:nvPr userDrawn="1"/>
        </p:nvSpPr>
        <p:spPr>
          <a:xfrm>
            <a:off x="0" y="-12992"/>
            <a:ext cx="3049200" cy="2301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b="1" dirty="0">
                <a:solidFill>
                  <a:schemeClr val="bg1">
                    <a:lumMod val="50000"/>
                  </a:schemeClr>
                </a:solidFill>
              </a:rPr>
              <a:t>Introduction</a:t>
            </a:r>
            <a:endParaRPr lang="he-IL" sz="1400" b="1" dirty="0">
              <a:solidFill>
                <a:schemeClr val="bg1">
                  <a:lumMod val="50000"/>
                </a:schemeClr>
              </a:solidFill>
            </a:endParaRPr>
          </a:p>
        </p:txBody>
      </p:sp>
      <p:sp>
        <p:nvSpPr>
          <p:cNvPr id="8" name="Rectangle 7">
            <a:extLst>
              <a:ext uri="{FF2B5EF4-FFF2-40B4-BE49-F238E27FC236}">
                <a16:creationId xmlns:a16="http://schemas.microsoft.com/office/drawing/2014/main" id="{D45BDCA9-36BF-6A99-30F3-6B5CFC42477A}"/>
              </a:ext>
            </a:extLst>
          </p:cNvPr>
          <p:cNvSpPr/>
          <p:nvPr userDrawn="1"/>
        </p:nvSpPr>
        <p:spPr>
          <a:xfrm>
            <a:off x="3047600" y="-12992"/>
            <a:ext cx="3049200" cy="2301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en-US" sz="1400" b="1" dirty="0">
                <a:solidFill>
                  <a:schemeClr val="bg1">
                    <a:lumMod val="50000"/>
                  </a:schemeClr>
                </a:solidFill>
              </a:rPr>
              <a:t>First Survey</a:t>
            </a:r>
            <a:endParaRPr lang="he-IL" sz="1400" b="1" dirty="0">
              <a:solidFill>
                <a:schemeClr val="bg1">
                  <a:lumMod val="50000"/>
                </a:schemeClr>
              </a:solidFill>
            </a:endParaRPr>
          </a:p>
        </p:txBody>
      </p:sp>
      <p:sp>
        <p:nvSpPr>
          <p:cNvPr id="9" name="Rectangle 8">
            <a:extLst>
              <a:ext uri="{FF2B5EF4-FFF2-40B4-BE49-F238E27FC236}">
                <a16:creationId xmlns:a16="http://schemas.microsoft.com/office/drawing/2014/main" id="{09B195E9-56BB-FDCF-4B15-2308D912B490}"/>
              </a:ext>
            </a:extLst>
          </p:cNvPr>
          <p:cNvSpPr/>
          <p:nvPr userDrawn="1"/>
        </p:nvSpPr>
        <p:spPr>
          <a:xfrm>
            <a:off x="9142800" y="-12992"/>
            <a:ext cx="3049200" cy="2301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b="1" dirty="0">
                <a:solidFill>
                  <a:schemeClr val="bg1">
                    <a:lumMod val="50000"/>
                  </a:schemeClr>
                </a:solidFill>
              </a:rPr>
              <a:t>Conclusions</a:t>
            </a:r>
            <a:endParaRPr lang="he-IL" sz="1400" b="1" dirty="0">
              <a:solidFill>
                <a:schemeClr val="bg1">
                  <a:lumMod val="50000"/>
                </a:schemeClr>
              </a:solidFill>
            </a:endParaRPr>
          </a:p>
        </p:txBody>
      </p:sp>
      <p:sp>
        <p:nvSpPr>
          <p:cNvPr id="10" name="Rectangle 9">
            <a:extLst>
              <a:ext uri="{FF2B5EF4-FFF2-40B4-BE49-F238E27FC236}">
                <a16:creationId xmlns:a16="http://schemas.microsoft.com/office/drawing/2014/main" id="{0CF80B09-14A2-B831-4D1A-FD48D68825AA}"/>
              </a:ext>
            </a:extLst>
          </p:cNvPr>
          <p:cNvSpPr/>
          <p:nvPr userDrawn="1"/>
        </p:nvSpPr>
        <p:spPr>
          <a:xfrm>
            <a:off x="6095200" y="-12992"/>
            <a:ext cx="3049200" cy="2301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en-US" sz="1400" b="1" dirty="0"/>
              <a:t>Second Survey</a:t>
            </a:r>
            <a:endParaRPr lang="he-IL" sz="1400" b="1" dirty="0"/>
          </a:p>
        </p:txBody>
      </p:sp>
      <p:sp>
        <p:nvSpPr>
          <p:cNvPr id="11" name="Rectangle 10">
            <a:extLst>
              <a:ext uri="{FF2B5EF4-FFF2-40B4-BE49-F238E27FC236}">
                <a16:creationId xmlns:a16="http://schemas.microsoft.com/office/drawing/2014/main" id="{F31762C3-E627-6B3C-CE16-FEFAE077B3D1}"/>
              </a:ext>
            </a:extLst>
          </p:cNvPr>
          <p:cNvSpPr/>
          <p:nvPr userDrawn="1"/>
        </p:nvSpPr>
        <p:spPr>
          <a:xfrm>
            <a:off x="0" y="217196"/>
            <a:ext cx="12192000" cy="36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2540577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A3DF4-7FD3-7CD2-2152-7AEC2C077F3F}"/>
              </a:ext>
            </a:extLst>
          </p:cNvPr>
          <p:cNvSpPr>
            <a:spLocks noGrp="1"/>
          </p:cNvSpPr>
          <p:nvPr>
            <p:ph type="title"/>
          </p:nvPr>
        </p:nvSpPr>
        <p:spPr/>
        <p:txBody>
          <a:bodyPr/>
          <a:lstStyle/>
          <a:p>
            <a:r>
              <a:rPr lang="en-US"/>
              <a:t>Click to edit Master title style</a:t>
            </a:r>
            <a:endParaRPr lang="he-IL"/>
          </a:p>
        </p:txBody>
      </p:sp>
      <p:sp>
        <p:nvSpPr>
          <p:cNvPr id="3" name="Content Placeholder 2">
            <a:extLst>
              <a:ext uri="{FF2B5EF4-FFF2-40B4-BE49-F238E27FC236}">
                <a16:creationId xmlns:a16="http://schemas.microsoft.com/office/drawing/2014/main" id="{387BF28B-4817-BA3F-9BEB-02A57A14F6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36ABF359-540D-EE48-3A3E-8E54753229B8}"/>
              </a:ext>
            </a:extLst>
          </p:cNvPr>
          <p:cNvSpPr>
            <a:spLocks noGrp="1"/>
          </p:cNvSpPr>
          <p:nvPr>
            <p:ph type="dt" sz="half" idx="10"/>
          </p:nvPr>
        </p:nvSpPr>
        <p:spPr/>
        <p:txBody>
          <a:bodyPr/>
          <a:lstStyle/>
          <a:p>
            <a:fld id="{2C23AF15-090B-454B-9357-9236D3C83D22}" type="datetime8">
              <a:rPr lang="he-IL" smtClean="0"/>
              <a:t>21 באפריל 23</a:t>
            </a:fld>
            <a:endParaRPr lang="he-IL"/>
          </a:p>
        </p:txBody>
      </p:sp>
      <p:sp>
        <p:nvSpPr>
          <p:cNvPr id="5" name="Footer Placeholder 4">
            <a:extLst>
              <a:ext uri="{FF2B5EF4-FFF2-40B4-BE49-F238E27FC236}">
                <a16:creationId xmlns:a16="http://schemas.microsoft.com/office/drawing/2014/main" id="{47686D3E-8B42-B262-D472-7F872BE98F49}"/>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8290EC29-F363-5AE3-CBD2-05FBA927272E}"/>
              </a:ext>
            </a:extLst>
          </p:cNvPr>
          <p:cNvSpPr>
            <a:spLocks noGrp="1"/>
          </p:cNvSpPr>
          <p:nvPr>
            <p:ph type="sldNum" sz="quarter" idx="12"/>
          </p:nvPr>
        </p:nvSpPr>
        <p:spPr/>
        <p:txBody>
          <a:bodyPr/>
          <a:lstStyle/>
          <a:p>
            <a:fld id="{C67CF74A-A61C-41F1-9FBA-292FF8451F0F}" type="slidenum">
              <a:rPr lang="he-IL" smtClean="0"/>
              <a:t>‹#›</a:t>
            </a:fld>
            <a:endParaRPr lang="he-IL"/>
          </a:p>
        </p:txBody>
      </p:sp>
      <p:sp>
        <p:nvSpPr>
          <p:cNvPr id="7" name="Rectangle 6">
            <a:extLst>
              <a:ext uri="{FF2B5EF4-FFF2-40B4-BE49-F238E27FC236}">
                <a16:creationId xmlns:a16="http://schemas.microsoft.com/office/drawing/2014/main" id="{BDEEC395-92E6-DC5C-1AE1-C757B0A8CB67}"/>
              </a:ext>
            </a:extLst>
          </p:cNvPr>
          <p:cNvSpPr/>
          <p:nvPr userDrawn="1"/>
        </p:nvSpPr>
        <p:spPr>
          <a:xfrm>
            <a:off x="0" y="-12992"/>
            <a:ext cx="3049200" cy="2301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b="1" dirty="0">
                <a:solidFill>
                  <a:schemeClr val="bg1">
                    <a:lumMod val="50000"/>
                  </a:schemeClr>
                </a:solidFill>
              </a:rPr>
              <a:t>Introduction</a:t>
            </a:r>
            <a:endParaRPr lang="he-IL" sz="1400" b="1" dirty="0">
              <a:solidFill>
                <a:schemeClr val="bg1">
                  <a:lumMod val="50000"/>
                </a:schemeClr>
              </a:solidFill>
            </a:endParaRPr>
          </a:p>
        </p:txBody>
      </p:sp>
      <p:sp>
        <p:nvSpPr>
          <p:cNvPr id="8" name="Rectangle 7">
            <a:extLst>
              <a:ext uri="{FF2B5EF4-FFF2-40B4-BE49-F238E27FC236}">
                <a16:creationId xmlns:a16="http://schemas.microsoft.com/office/drawing/2014/main" id="{66608343-49CC-7F0C-AE37-DE608178567C}"/>
              </a:ext>
            </a:extLst>
          </p:cNvPr>
          <p:cNvSpPr/>
          <p:nvPr userDrawn="1"/>
        </p:nvSpPr>
        <p:spPr>
          <a:xfrm>
            <a:off x="3047600" y="-12992"/>
            <a:ext cx="3049200" cy="2301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en-US" sz="1400" b="1" dirty="0">
                <a:solidFill>
                  <a:schemeClr val="bg1">
                    <a:lumMod val="50000"/>
                  </a:schemeClr>
                </a:solidFill>
              </a:rPr>
              <a:t>First Survey</a:t>
            </a:r>
            <a:endParaRPr lang="he-IL" sz="1400" b="1" dirty="0">
              <a:solidFill>
                <a:schemeClr val="bg1">
                  <a:lumMod val="50000"/>
                </a:schemeClr>
              </a:solidFill>
            </a:endParaRPr>
          </a:p>
        </p:txBody>
      </p:sp>
      <p:sp>
        <p:nvSpPr>
          <p:cNvPr id="9" name="Rectangle 8">
            <a:extLst>
              <a:ext uri="{FF2B5EF4-FFF2-40B4-BE49-F238E27FC236}">
                <a16:creationId xmlns:a16="http://schemas.microsoft.com/office/drawing/2014/main" id="{11CD859B-6A53-335C-4B59-E7165E170E17}"/>
              </a:ext>
            </a:extLst>
          </p:cNvPr>
          <p:cNvSpPr/>
          <p:nvPr userDrawn="1"/>
        </p:nvSpPr>
        <p:spPr>
          <a:xfrm>
            <a:off x="9142800" y="-12992"/>
            <a:ext cx="3049200" cy="2301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en-US" sz="1400" b="1" dirty="0"/>
              <a:t>Conclusions</a:t>
            </a:r>
            <a:endParaRPr lang="he-IL" sz="1400" b="1" dirty="0"/>
          </a:p>
        </p:txBody>
      </p:sp>
      <p:sp>
        <p:nvSpPr>
          <p:cNvPr id="10" name="Rectangle 9">
            <a:extLst>
              <a:ext uri="{FF2B5EF4-FFF2-40B4-BE49-F238E27FC236}">
                <a16:creationId xmlns:a16="http://schemas.microsoft.com/office/drawing/2014/main" id="{5DE726D0-4413-025A-B1E8-7713105A5027}"/>
              </a:ext>
            </a:extLst>
          </p:cNvPr>
          <p:cNvSpPr/>
          <p:nvPr userDrawn="1"/>
        </p:nvSpPr>
        <p:spPr>
          <a:xfrm>
            <a:off x="6095200" y="-12992"/>
            <a:ext cx="3049200" cy="2301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b="1" dirty="0">
                <a:solidFill>
                  <a:schemeClr val="bg1">
                    <a:lumMod val="50000"/>
                  </a:schemeClr>
                </a:solidFill>
              </a:rPr>
              <a:t>Second Survey</a:t>
            </a:r>
            <a:endParaRPr lang="he-IL" sz="1400" b="1" dirty="0">
              <a:solidFill>
                <a:schemeClr val="bg1">
                  <a:lumMod val="50000"/>
                </a:schemeClr>
              </a:solidFill>
            </a:endParaRPr>
          </a:p>
        </p:txBody>
      </p:sp>
      <p:sp>
        <p:nvSpPr>
          <p:cNvPr id="11" name="Rectangle 10">
            <a:extLst>
              <a:ext uri="{FF2B5EF4-FFF2-40B4-BE49-F238E27FC236}">
                <a16:creationId xmlns:a16="http://schemas.microsoft.com/office/drawing/2014/main" id="{5B8E0EFD-9DA0-19B2-1788-FDB8EA1D69CA}"/>
              </a:ext>
            </a:extLst>
          </p:cNvPr>
          <p:cNvSpPr/>
          <p:nvPr userDrawn="1"/>
        </p:nvSpPr>
        <p:spPr>
          <a:xfrm>
            <a:off x="0" y="217196"/>
            <a:ext cx="12192000" cy="36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0955638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5BBA9-ACD9-088C-683B-48AA5BD9F35F}"/>
              </a:ext>
            </a:extLst>
          </p:cNvPr>
          <p:cNvSpPr>
            <a:spLocks noGrp="1"/>
          </p:cNvSpPr>
          <p:nvPr>
            <p:ph type="title"/>
          </p:nvPr>
        </p:nvSpPr>
        <p:spPr/>
        <p:txBody>
          <a:bodyPr/>
          <a:lstStyle/>
          <a:p>
            <a:r>
              <a:rPr lang="en-US"/>
              <a:t>Click to edit Master title style</a:t>
            </a:r>
            <a:endParaRPr lang="he-IL"/>
          </a:p>
        </p:txBody>
      </p:sp>
      <p:sp>
        <p:nvSpPr>
          <p:cNvPr id="3" name="Content Placeholder 2">
            <a:extLst>
              <a:ext uri="{FF2B5EF4-FFF2-40B4-BE49-F238E27FC236}">
                <a16:creationId xmlns:a16="http://schemas.microsoft.com/office/drawing/2014/main" id="{7B6332B7-2D87-13B4-7FA1-56E0F3E1FA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a:extLst>
              <a:ext uri="{FF2B5EF4-FFF2-40B4-BE49-F238E27FC236}">
                <a16:creationId xmlns:a16="http://schemas.microsoft.com/office/drawing/2014/main" id="{1DE4FEB9-605B-2F10-CB47-D5A6F634ED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4">
            <a:extLst>
              <a:ext uri="{FF2B5EF4-FFF2-40B4-BE49-F238E27FC236}">
                <a16:creationId xmlns:a16="http://schemas.microsoft.com/office/drawing/2014/main" id="{408EBB21-BA6E-9D0E-222C-86D209516E85}"/>
              </a:ext>
            </a:extLst>
          </p:cNvPr>
          <p:cNvSpPr>
            <a:spLocks noGrp="1"/>
          </p:cNvSpPr>
          <p:nvPr>
            <p:ph type="dt" sz="half" idx="10"/>
          </p:nvPr>
        </p:nvSpPr>
        <p:spPr/>
        <p:txBody>
          <a:bodyPr/>
          <a:lstStyle/>
          <a:p>
            <a:fld id="{79946D86-8533-49C8-9E10-B4BDFAADF840}" type="datetime8">
              <a:rPr lang="he-IL" smtClean="0"/>
              <a:t>21 באפריל 23</a:t>
            </a:fld>
            <a:endParaRPr lang="he-IL"/>
          </a:p>
        </p:txBody>
      </p:sp>
      <p:sp>
        <p:nvSpPr>
          <p:cNvPr id="6" name="Footer Placeholder 5">
            <a:extLst>
              <a:ext uri="{FF2B5EF4-FFF2-40B4-BE49-F238E27FC236}">
                <a16:creationId xmlns:a16="http://schemas.microsoft.com/office/drawing/2014/main" id="{4EAF191F-1654-C268-7FF2-E1B19F043A79}"/>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1AE50275-31EC-2A82-6CD5-C69878FDD3E8}"/>
              </a:ext>
            </a:extLst>
          </p:cNvPr>
          <p:cNvSpPr>
            <a:spLocks noGrp="1"/>
          </p:cNvSpPr>
          <p:nvPr>
            <p:ph type="sldNum" sz="quarter" idx="12"/>
          </p:nvPr>
        </p:nvSpPr>
        <p:spPr/>
        <p:txBody>
          <a:bodyPr/>
          <a:lstStyle/>
          <a:p>
            <a:fld id="{C67CF74A-A61C-41F1-9FBA-292FF8451F0F}" type="slidenum">
              <a:rPr lang="he-IL" smtClean="0"/>
              <a:t>‹#›</a:t>
            </a:fld>
            <a:endParaRPr lang="he-IL"/>
          </a:p>
        </p:txBody>
      </p:sp>
    </p:spTree>
    <p:extLst>
      <p:ext uri="{BB962C8B-B14F-4D97-AF65-F5344CB8AC3E}">
        <p14:creationId xmlns:p14="http://schemas.microsoft.com/office/powerpoint/2010/main" val="14910175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4D42-F337-2FE2-EC3D-FC4A901ECDAD}"/>
              </a:ext>
            </a:extLst>
          </p:cNvPr>
          <p:cNvSpPr>
            <a:spLocks noGrp="1"/>
          </p:cNvSpPr>
          <p:nvPr>
            <p:ph type="title"/>
          </p:nvPr>
        </p:nvSpPr>
        <p:spPr>
          <a:xfrm>
            <a:off x="839788" y="365125"/>
            <a:ext cx="10515600" cy="1325563"/>
          </a:xfrm>
        </p:spPr>
        <p:txBody>
          <a:bodyPr/>
          <a:lstStyle/>
          <a:p>
            <a:r>
              <a:rPr lang="en-US"/>
              <a:t>Click to edit Master title style</a:t>
            </a:r>
            <a:endParaRPr lang="he-IL"/>
          </a:p>
        </p:txBody>
      </p:sp>
      <p:sp>
        <p:nvSpPr>
          <p:cNvPr id="3" name="Text Placeholder 2">
            <a:extLst>
              <a:ext uri="{FF2B5EF4-FFF2-40B4-BE49-F238E27FC236}">
                <a16:creationId xmlns:a16="http://schemas.microsoft.com/office/drawing/2014/main" id="{3AB5B7D0-1C91-BE42-847C-B53276D53D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4E71E2-E8AE-1566-53A4-C3648D58FC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Text Placeholder 4">
            <a:extLst>
              <a:ext uri="{FF2B5EF4-FFF2-40B4-BE49-F238E27FC236}">
                <a16:creationId xmlns:a16="http://schemas.microsoft.com/office/drawing/2014/main" id="{8017FE11-BC8F-8423-08E7-75E2781149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C16006-12CF-EA74-DBF2-404FC7AD39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7" name="Date Placeholder 6">
            <a:extLst>
              <a:ext uri="{FF2B5EF4-FFF2-40B4-BE49-F238E27FC236}">
                <a16:creationId xmlns:a16="http://schemas.microsoft.com/office/drawing/2014/main" id="{3AEF4E46-5075-0C95-45F9-E56F33F8EFA9}"/>
              </a:ext>
            </a:extLst>
          </p:cNvPr>
          <p:cNvSpPr>
            <a:spLocks noGrp="1"/>
          </p:cNvSpPr>
          <p:nvPr>
            <p:ph type="dt" sz="half" idx="10"/>
          </p:nvPr>
        </p:nvSpPr>
        <p:spPr/>
        <p:txBody>
          <a:bodyPr/>
          <a:lstStyle/>
          <a:p>
            <a:fld id="{EF56B6BD-BE1E-4651-B81D-D8B696011054}" type="datetime8">
              <a:rPr lang="he-IL" smtClean="0"/>
              <a:t>21 באפריל 23</a:t>
            </a:fld>
            <a:endParaRPr lang="he-IL"/>
          </a:p>
        </p:txBody>
      </p:sp>
      <p:sp>
        <p:nvSpPr>
          <p:cNvPr id="8" name="Footer Placeholder 7">
            <a:extLst>
              <a:ext uri="{FF2B5EF4-FFF2-40B4-BE49-F238E27FC236}">
                <a16:creationId xmlns:a16="http://schemas.microsoft.com/office/drawing/2014/main" id="{E4194758-0CFB-F189-551E-31072846B560}"/>
              </a:ext>
            </a:extLst>
          </p:cNvPr>
          <p:cNvSpPr>
            <a:spLocks noGrp="1"/>
          </p:cNvSpPr>
          <p:nvPr>
            <p:ph type="ftr" sz="quarter" idx="11"/>
          </p:nvPr>
        </p:nvSpPr>
        <p:spPr/>
        <p:txBody>
          <a:bodyPr/>
          <a:lstStyle/>
          <a:p>
            <a:endParaRPr lang="he-IL"/>
          </a:p>
        </p:txBody>
      </p:sp>
      <p:sp>
        <p:nvSpPr>
          <p:cNvPr id="9" name="Slide Number Placeholder 8">
            <a:extLst>
              <a:ext uri="{FF2B5EF4-FFF2-40B4-BE49-F238E27FC236}">
                <a16:creationId xmlns:a16="http://schemas.microsoft.com/office/drawing/2014/main" id="{439A3463-8B18-8615-45FA-B93872F4C10B}"/>
              </a:ext>
            </a:extLst>
          </p:cNvPr>
          <p:cNvSpPr>
            <a:spLocks noGrp="1"/>
          </p:cNvSpPr>
          <p:nvPr>
            <p:ph type="sldNum" sz="quarter" idx="12"/>
          </p:nvPr>
        </p:nvSpPr>
        <p:spPr/>
        <p:txBody>
          <a:bodyPr/>
          <a:lstStyle/>
          <a:p>
            <a:fld id="{C67CF74A-A61C-41F1-9FBA-292FF8451F0F}" type="slidenum">
              <a:rPr lang="he-IL" smtClean="0"/>
              <a:t>‹#›</a:t>
            </a:fld>
            <a:endParaRPr lang="he-IL"/>
          </a:p>
        </p:txBody>
      </p:sp>
    </p:spTree>
    <p:extLst>
      <p:ext uri="{BB962C8B-B14F-4D97-AF65-F5344CB8AC3E}">
        <p14:creationId xmlns:p14="http://schemas.microsoft.com/office/powerpoint/2010/main" val="33900577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55380-BCB9-4858-003A-57F7ECCBDF61}"/>
              </a:ext>
            </a:extLst>
          </p:cNvPr>
          <p:cNvSpPr>
            <a:spLocks noGrp="1"/>
          </p:cNvSpPr>
          <p:nvPr>
            <p:ph type="title"/>
          </p:nvPr>
        </p:nvSpPr>
        <p:spPr/>
        <p:txBody>
          <a:bodyPr/>
          <a:lstStyle/>
          <a:p>
            <a:r>
              <a:rPr lang="en-US"/>
              <a:t>Click to edit Master title style</a:t>
            </a:r>
            <a:endParaRPr lang="he-IL"/>
          </a:p>
        </p:txBody>
      </p:sp>
      <p:sp>
        <p:nvSpPr>
          <p:cNvPr id="3" name="Date Placeholder 2">
            <a:extLst>
              <a:ext uri="{FF2B5EF4-FFF2-40B4-BE49-F238E27FC236}">
                <a16:creationId xmlns:a16="http://schemas.microsoft.com/office/drawing/2014/main" id="{30A7BC5C-07A5-2E3D-8DA6-1EB63BA924DD}"/>
              </a:ext>
            </a:extLst>
          </p:cNvPr>
          <p:cNvSpPr>
            <a:spLocks noGrp="1"/>
          </p:cNvSpPr>
          <p:nvPr>
            <p:ph type="dt" sz="half" idx="10"/>
          </p:nvPr>
        </p:nvSpPr>
        <p:spPr/>
        <p:txBody>
          <a:bodyPr/>
          <a:lstStyle/>
          <a:p>
            <a:fld id="{1B865A03-044B-46ED-8E15-54A9E4256D53}" type="datetime8">
              <a:rPr lang="he-IL" smtClean="0"/>
              <a:t>21 באפריל 23</a:t>
            </a:fld>
            <a:endParaRPr lang="he-IL"/>
          </a:p>
        </p:txBody>
      </p:sp>
      <p:sp>
        <p:nvSpPr>
          <p:cNvPr id="4" name="Footer Placeholder 3">
            <a:extLst>
              <a:ext uri="{FF2B5EF4-FFF2-40B4-BE49-F238E27FC236}">
                <a16:creationId xmlns:a16="http://schemas.microsoft.com/office/drawing/2014/main" id="{F82FFCAA-F11D-173A-8086-CF4EDAC64499}"/>
              </a:ext>
            </a:extLst>
          </p:cNvPr>
          <p:cNvSpPr>
            <a:spLocks noGrp="1"/>
          </p:cNvSpPr>
          <p:nvPr>
            <p:ph type="ftr" sz="quarter" idx="11"/>
          </p:nvPr>
        </p:nvSpPr>
        <p:spPr/>
        <p:txBody>
          <a:bodyPr/>
          <a:lstStyle/>
          <a:p>
            <a:endParaRPr lang="he-IL"/>
          </a:p>
        </p:txBody>
      </p:sp>
      <p:sp>
        <p:nvSpPr>
          <p:cNvPr id="5" name="Slide Number Placeholder 4">
            <a:extLst>
              <a:ext uri="{FF2B5EF4-FFF2-40B4-BE49-F238E27FC236}">
                <a16:creationId xmlns:a16="http://schemas.microsoft.com/office/drawing/2014/main" id="{46AC55B8-6BF8-E37F-8D4A-E220DAA9AE3F}"/>
              </a:ext>
            </a:extLst>
          </p:cNvPr>
          <p:cNvSpPr>
            <a:spLocks noGrp="1"/>
          </p:cNvSpPr>
          <p:nvPr>
            <p:ph type="sldNum" sz="quarter" idx="12"/>
          </p:nvPr>
        </p:nvSpPr>
        <p:spPr/>
        <p:txBody>
          <a:bodyPr/>
          <a:lstStyle/>
          <a:p>
            <a:fld id="{C67CF74A-A61C-41F1-9FBA-292FF8451F0F}" type="slidenum">
              <a:rPr lang="he-IL" smtClean="0"/>
              <a:t>‹#›</a:t>
            </a:fld>
            <a:endParaRPr lang="he-IL"/>
          </a:p>
        </p:txBody>
      </p:sp>
    </p:spTree>
    <p:extLst>
      <p:ext uri="{BB962C8B-B14F-4D97-AF65-F5344CB8AC3E}">
        <p14:creationId xmlns:p14="http://schemas.microsoft.com/office/powerpoint/2010/main" val="24305917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B0A5EC-A234-42B0-D66A-FD438988A8B3}"/>
              </a:ext>
            </a:extLst>
          </p:cNvPr>
          <p:cNvSpPr>
            <a:spLocks noGrp="1"/>
          </p:cNvSpPr>
          <p:nvPr>
            <p:ph type="dt" sz="half" idx="10"/>
          </p:nvPr>
        </p:nvSpPr>
        <p:spPr/>
        <p:txBody>
          <a:bodyPr/>
          <a:lstStyle/>
          <a:p>
            <a:fld id="{1DDE628E-E1A2-468E-9373-44134B596D1C}" type="datetime8">
              <a:rPr lang="he-IL" smtClean="0"/>
              <a:t>21 באפריל 23</a:t>
            </a:fld>
            <a:endParaRPr lang="he-IL"/>
          </a:p>
        </p:txBody>
      </p:sp>
      <p:sp>
        <p:nvSpPr>
          <p:cNvPr id="3" name="Footer Placeholder 2">
            <a:extLst>
              <a:ext uri="{FF2B5EF4-FFF2-40B4-BE49-F238E27FC236}">
                <a16:creationId xmlns:a16="http://schemas.microsoft.com/office/drawing/2014/main" id="{1A1E3A76-93FC-35DE-48E0-DA398920096A}"/>
              </a:ext>
            </a:extLst>
          </p:cNvPr>
          <p:cNvSpPr>
            <a:spLocks noGrp="1"/>
          </p:cNvSpPr>
          <p:nvPr>
            <p:ph type="ftr" sz="quarter" idx="11"/>
          </p:nvPr>
        </p:nvSpPr>
        <p:spPr/>
        <p:txBody>
          <a:bodyPr/>
          <a:lstStyle/>
          <a:p>
            <a:endParaRPr lang="he-IL"/>
          </a:p>
        </p:txBody>
      </p:sp>
      <p:sp>
        <p:nvSpPr>
          <p:cNvPr id="4" name="Slide Number Placeholder 3">
            <a:extLst>
              <a:ext uri="{FF2B5EF4-FFF2-40B4-BE49-F238E27FC236}">
                <a16:creationId xmlns:a16="http://schemas.microsoft.com/office/drawing/2014/main" id="{DFA5AFA2-87BE-F16A-A7D5-31787CE2D27A}"/>
              </a:ext>
            </a:extLst>
          </p:cNvPr>
          <p:cNvSpPr>
            <a:spLocks noGrp="1"/>
          </p:cNvSpPr>
          <p:nvPr>
            <p:ph type="sldNum" sz="quarter" idx="12"/>
          </p:nvPr>
        </p:nvSpPr>
        <p:spPr/>
        <p:txBody>
          <a:bodyPr/>
          <a:lstStyle/>
          <a:p>
            <a:fld id="{C67CF74A-A61C-41F1-9FBA-292FF8451F0F}" type="slidenum">
              <a:rPr lang="he-IL" smtClean="0"/>
              <a:t>‹#›</a:t>
            </a:fld>
            <a:endParaRPr lang="he-IL"/>
          </a:p>
        </p:txBody>
      </p:sp>
    </p:spTree>
    <p:extLst>
      <p:ext uri="{BB962C8B-B14F-4D97-AF65-F5344CB8AC3E}">
        <p14:creationId xmlns:p14="http://schemas.microsoft.com/office/powerpoint/2010/main" val="31388793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D4818-2DB7-8735-DB96-4F20EA09EE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e-IL"/>
          </a:p>
        </p:txBody>
      </p:sp>
      <p:sp>
        <p:nvSpPr>
          <p:cNvPr id="3" name="Picture Placeholder 2">
            <a:extLst>
              <a:ext uri="{FF2B5EF4-FFF2-40B4-BE49-F238E27FC236}">
                <a16:creationId xmlns:a16="http://schemas.microsoft.com/office/drawing/2014/main" id="{B9235CC0-6E06-030E-C5A1-B1406D6A5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Text Placeholder 3">
            <a:extLst>
              <a:ext uri="{FF2B5EF4-FFF2-40B4-BE49-F238E27FC236}">
                <a16:creationId xmlns:a16="http://schemas.microsoft.com/office/drawing/2014/main" id="{C78EFD3C-BB89-9A9C-4F73-E20332A3AA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6BB56D-7890-EE95-1536-D0001105EF06}"/>
              </a:ext>
            </a:extLst>
          </p:cNvPr>
          <p:cNvSpPr>
            <a:spLocks noGrp="1"/>
          </p:cNvSpPr>
          <p:nvPr>
            <p:ph type="dt" sz="half" idx="10"/>
          </p:nvPr>
        </p:nvSpPr>
        <p:spPr/>
        <p:txBody>
          <a:bodyPr/>
          <a:lstStyle/>
          <a:p>
            <a:fld id="{EB4CED75-5667-4FE4-B894-6460F3044CED}" type="datetime8">
              <a:rPr lang="he-IL" smtClean="0"/>
              <a:t>21 באפריל 23</a:t>
            </a:fld>
            <a:endParaRPr lang="he-IL"/>
          </a:p>
        </p:txBody>
      </p:sp>
      <p:sp>
        <p:nvSpPr>
          <p:cNvPr id="6" name="Footer Placeholder 5">
            <a:extLst>
              <a:ext uri="{FF2B5EF4-FFF2-40B4-BE49-F238E27FC236}">
                <a16:creationId xmlns:a16="http://schemas.microsoft.com/office/drawing/2014/main" id="{C77095C9-FF34-D90E-28C5-380D023B577B}"/>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F6C7C4DB-D92C-D29E-DAFB-9DED76C935C5}"/>
              </a:ext>
            </a:extLst>
          </p:cNvPr>
          <p:cNvSpPr>
            <a:spLocks noGrp="1"/>
          </p:cNvSpPr>
          <p:nvPr>
            <p:ph type="sldNum" sz="quarter" idx="12"/>
          </p:nvPr>
        </p:nvSpPr>
        <p:spPr/>
        <p:txBody>
          <a:bodyPr/>
          <a:lstStyle/>
          <a:p>
            <a:fld id="{C67CF74A-A61C-41F1-9FBA-292FF8451F0F}" type="slidenum">
              <a:rPr lang="he-IL" smtClean="0"/>
              <a:t>‹#›</a:t>
            </a:fld>
            <a:endParaRPr lang="he-IL"/>
          </a:p>
        </p:txBody>
      </p:sp>
    </p:spTree>
    <p:extLst>
      <p:ext uri="{BB962C8B-B14F-4D97-AF65-F5344CB8AC3E}">
        <p14:creationId xmlns:p14="http://schemas.microsoft.com/office/powerpoint/2010/main" val="32924410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07B4E1-A7CC-92B4-2C26-9334AD8569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e-IL"/>
          </a:p>
        </p:txBody>
      </p:sp>
      <p:sp>
        <p:nvSpPr>
          <p:cNvPr id="3" name="Text Placeholder 2">
            <a:extLst>
              <a:ext uri="{FF2B5EF4-FFF2-40B4-BE49-F238E27FC236}">
                <a16:creationId xmlns:a16="http://schemas.microsoft.com/office/drawing/2014/main" id="{2786BC62-3DD5-E4F6-7371-1C71072985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27D1D016-87AC-4912-256E-D7EB70B5FA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BDE9C-D477-45C6-8D45-B64E3BCC2D4C}" type="datetime8">
              <a:rPr lang="he-IL" smtClean="0"/>
              <a:t>21 באפריל 23</a:t>
            </a:fld>
            <a:endParaRPr lang="he-IL"/>
          </a:p>
        </p:txBody>
      </p:sp>
      <p:sp>
        <p:nvSpPr>
          <p:cNvPr id="5" name="Footer Placeholder 4">
            <a:extLst>
              <a:ext uri="{FF2B5EF4-FFF2-40B4-BE49-F238E27FC236}">
                <a16:creationId xmlns:a16="http://schemas.microsoft.com/office/drawing/2014/main" id="{AC516124-013C-CDB4-2019-57D22AE297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e-IL"/>
          </a:p>
        </p:txBody>
      </p:sp>
      <p:sp>
        <p:nvSpPr>
          <p:cNvPr id="6" name="Slide Number Placeholder 5">
            <a:extLst>
              <a:ext uri="{FF2B5EF4-FFF2-40B4-BE49-F238E27FC236}">
                <a16:creationId xmlns:a16="http://schemas.microsoft.com/office/drawing/2014/main" id="{2C8C16DA-8660-DAEF-0118-194645BD0330}"/>
              </a:ext>
            </a:extLst>
          </p:cNvPr>
          <p:cNvSpPr>
            <a:spLocks noGrp="1"/>
          </p:cNvSpPr>
          <p:nvPr>
            <p:ph type="sldNum" sz="quarter" idx="4"/>
          </p:nvPr>
        </p:nvSpPr>
        <p:spPr>
          <a:xfrm>
            <a:off x="9382125" y="6432550"/>
            <a:ext cx="2743200" cy="365125"/>
          </a:xfrm>
          <a:prstGeom prst="rect">
            <a:avLst/>
          </a:prstGeom>
        </p:spPr>
        <p:txBody>
          <a:bodyPr vert="horz" lIns="91440" tIns="45720" rIns="91440" bIns="45720" rtlCol="0" anchor="ctr"/>
          <a:lstStyle>
            <a:lvl1pPr algn="r" rtl="1">
              <a:defRPr sz="1200">
                <a:solidFill>
                  <a:schemeClr val="tx1">
                    <a:tint val="75000"/>
                  </a:schemeClr>
                </a:solidFill>
              </a:defRPr>
            </a:lvl1pPr>
          </a:lstStyle>
          <a:p>
            <a:fld id="{C67CF74A-A61C-41F1-9FBA-292FF8451F0F}" type="slidenum">
              <a:rPr lang="he-IL" smtClean="0"/>
              <a:pPr/>
              <a:t>‹#›</a:t>
            </a:fld>
            <a:endParaRPr lang="he-IL"/>
          </a:p>
        </p:txBody>
      </p:sp>
    </p:spTree>
    <p:extLst>
      <p:ext uri="{BB962C8B-B14F-4D97-AF65-F5344CB8AC3E}">
        <p14:creationId xmlns:p14="http://schemas.microsoft.com/office/powerpoint/2010/main" val="267025697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60" r:id="rId4"/>
    <p:sldLayoutId id="2147483661" r:id="rId5"/>
    <p:sldLayoutId id="2147483663" r:id="rId6"/>
    <p:sldLayoutId id="2147483652" r:id="rId7"/>
    <p:sldLayoutId id="2147483653" r:id="rId8"/>
    <p:sldLayoutId id="2147483654" r:id="rId9"/>
    <p:sldLayoutId id="2147483655" r:id="rId10"/>
    <p:sldLayoutId id="214748365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slide" Target="slide4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slide" Target="slide6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emf"/><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8.emf"/></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8.em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8.emf"/></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3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8.emf"/></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8.jp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40.emf"/></Relationships>
</file>

<file path=ppt/slides/_rels/slide5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44.jp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BC7B7CA-263F-914A-B8F0-3460AF27CD72}"/>
              </a:ext>
            </a:extLst>
          </p:cNvPr>
          <p:cNvSpPr/>
          <p:nvPr/>
        </p:nvSpPr>
        <p:spPr>
          <a:xfrm rot="5400000" flipH="1">
            <a:off x="5800139" y="-3212583"/>
            <a:ext cx="591722" cy="12192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Rectangle 3">
            <a:extLst>
              <a:ext uri="{FF2B5EF4-FFF2-40B4-BE49-F238E27FC236}">
                <a16:creationId xmlns:a16="http://schemas.microsoft.com/office/drawing/2014/main" id="{6EDF2B2C-9FE1-B897-2972-9C1B326A61D4}"/>
              </a:ext>
            </a:extLst>
          </p:cNvPr>
          <p:cNvSpPr/>
          <p:nvPr/>
        </p:nvSpPr>
        <p:spPr>
          <a:xfrm rot="5400000" flipH="1">
            <a:off x="5453847" y="-4218689"/>
            <a:ext cx="1284306" cy="1219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916F1614-91F8-9B5E-F712-0E78C5D4D02E}"/>
              </a:ext>
            </a:extLst>
          </p:cNvPr>
          <p:cNvSpPr>
            <a:spLocks noGrp="1"/>
          </p:cNvSpPr>
          <p:nvPr>
            <p:ph type="ctrTitle"/>
          </p:nvPr>
        </p:nvSpPr>
        <p:spPr>
          <a:xfrm>
            <a:off x="1524000" y="1041400"/>
            <a:ext cx="9144000" cy="2387600"/>
          </a:xfrm>
        </p:spPr>
        <p:txBody>
          <a:bodyPr anchor="ctr">
            <a:normAutofit/>
          </a:bodyPr>
          <a:lstStyle/>
          <a:p>
            <a:pPr>
              <a:lnSpc>
                <a:spcPct val="150000"/>
              </a:lnSpc>
              <a:tabLst>
                <a:tab pos="4356100" algn="l"/>
              </a:tabLst>
            </a:pPr>
            <a:r>
              <a:rPr lang="en-US" sz="4400" b="1" dirty="0">
                <a:latin typeface="+mn-lt"/>
                <a:ea typeface="Times New Roman" panose="02020603050405020304" pitchFamily="18" charset="0"/>
                <a:cs typeface="Times New Roman" panose="02020603050405020304" pitchFamily="18" charset="0"/>
              </a:rPr>
              <a:t>What Do Happiness Data Mean?</a:t>
            </a:r>
            <a:br>
              <a:rPr lang="en-US" sz="4400" b="1" dirty="0">
                <a:latin typeface="+mn-lt"/>
                <a:ea typeface="Times New Roman" panose="02020603050405020304" pitchFamily="18" charset="0"/>
              </a:rPr>
            </a:br>
            <a:r>
              <a:rPr lang="en-US" sz="4400" b="1" dirty="0">
                <a:solidFill>
                  <a:schemeClr val="bg1"/>
                </a:solidFill>
                <a:latin typeface="+mn-lt"/>
                <a:ea typeface="Times New Roman" panose="02020603050405020304" pitchFamily="18" charset="0"/>
                <a:cs typeface="Times New Roman" panose="02020603050405020304" pitchFamily="18" charset="0"/>
              </a:rPr>
              <a:t>Theory and Survey Evidence</a:t>
            </a:r>
            <a:endParaRPr lang="he-IL" sz="13800" b="1" dirty="0">
              <a:solidFill>
                <a:schemeClr val="bg1"/>
              </a:solidFill>
              <a:latin typeface="+mn-lt"/>
            </a:endParaRPr>
          </a:p>
        </p:txBody>
      </p:sp>
      <p:sp>
        <p:nvSpPr>
          <p:cNvPr id="3" name="Subtitle 2">
            <a:extLst>
              <a:ext uri="{FF2B5EF4-FFF2-40B4-BE49-F238E27FC236}">
                <a16:creationId xmlns:a16="http://schemas.microsoft.com/office/drawing/2014/main" id="{6BE4555B-EE0E-9D0E-B178-F16D4FC60FAF}"/>
              </a:ext>
            </a:extLst>
          </p:cNvPr>
          <p:cNvSpPr>
            <a:spLocks noGrp="1"/>
          </p:cNvSpPr>
          <p:nvPr>
            <p:ph type="subTitle" idx="1"/>
          </p:nvPr>
        </p:nvSpPr>
        <p:spPr>
          <a:xfrm>
            <a:off x="1524000" y="3649538"/>
            <a:ext cx="9144000" cy="2387600"/>
          </a:xfrm>
        </p:spPr>
        <p:txBody>
          <a:bodyPr>
            <a:normAutofit/>
          </a:bodyPr>
          <a:lstStyle/>
          <a:p>
            <a:pPr algn="ctr">
              <a:tabLst>
                <a:tab pos="4356100" algn="l"/>
              </a:tabLst>
            </a:pPr>
            <a:r>
              <a:rPr lang="en-US" dirty="0">
                <a:effectLst/>
                <a:ea typeface="Times New Roman" panose="02020603050405020304" pitchFamily="18" charset="0"/>
                <a:cs typeface="Times New Roman" panose="02020603050405020304" pitchFamily="18" charset="0"/>
              </a:rPr>
              <a:t>Daniel J. Benjamin</a:t>
            </a:r>
            <a:endParaRPr lang="en-US" dirty="0">
              <a:effectLst/>
              <a:ea typeface="Times New Roman" panose="02020603050405020304" pitchFamily="18" charset="0"/>
            </a:endParaRPr>
          </a:p>
          <a:p>
            <a:pPr algn="ctr">
              <a:tabLst>
                <a:tab pos="4356100" algn="l"/>
              </a:tabLst>
            </a:pPr>
            <a:r>
              <a:rPr lang="en-US" dirty="0" err="1">
                <a:effectLst/>
                <a:ea typeface="Times New Roman" panose="02020603050405020304" pitchFamily="18" charset="0"/>
                <a:cs typeface="Times New Roman" panose="02020603050405020304" pitchFamily="18" charset="0"/>
              </a:rPr>
              <a:t>Jakina</a:t>
            </a:r>
            <a:r>
              <a:rPr lang="en-US" dirty="0">
                <a:effectLst/>
                <a:ea typeface="Times New Roman" panose="02020603050405020304" pitchFamily="18" charset="0"/>
                <a:cs typeface="Times New Roman" panose="02020603050405020304" pitchFamily="18" charset="0"/>
              </a:rPr>
              <a:t> </a:t>
            </a:r>
            <a:r>
              <a:rPr lang="en-US" dirty="0" err="1">
                <a:effectLst/>
                <a:ea typeface="Times New Roman" panose="02020603050405020304" pitchFamily="18" charset="0"/>
                <a:cs typeface="Times New Roman" panose="02020603050405020304" pitchFamily="18" charset="0"/>
              </a:rPr>
              <a:t>Debnam</a:t>
            </a:r>
            <a:r>
              <a:rPr lang="en-US" dirty="0">
                <a:effectLst/>
                <a:ea typeface="Times New Roman" panose="02020603050405020304" pitchFamily="18" charset="0"/>
                <a:cs typeface="Times New Roman" panose="02020603050405020304" pitchFamily="18" charset="0"/>
              </a:rPr>
              <a:t> Guzman</a:t>
            </a:r>
            <a:endParaRPr lang="en-US" dirty="0">
              <a:effectLst/>
              <a:ea typeface="Times New Roman" panose="02020603050405020304" pitchFamily="18" charset="0"/>
            </a:endParaRPr>
          </a:p>
          <a:p>
            <a:pPr algn="ctr">
              <a:tabLst>
                <a:tab pos="4356100" algn="l"/>
              </a:tabLst>
            </a:pPr>
            <a:r>
              <a:rPr lang="en-US" dirty="0">
                <a:effectLst/>
                <a:ea typeface="Times New Roman" panose="02020603050405020304" pitchFamily="18" charset="0"/>
                <a:cs typeface="Times New Roman" panose="02020603050405020304" pitchFamily="18" charset="0"/>
              </a:rPr>
              <a:t>Marc </a:t>
            </a:r>
            <a:r>
              <a:rPr lang="en-US" dirty="0" err="1">
                <a:effectLst/>
                <a:ea typeface="Times New Roman" panose="02020603050405020304" pitchFamily="18" charset="0"/>
                <a:cs typeface="Times New Roman" panose="02020603050405020304" pitchFamily="18" charset="0"/>
              </a:rPr>
              <a:t>Fleurbaey</a:t>
            </a:r>
            <a:endParaRPr lang="en-US" dirty="0">
              <a:effectLst/>
              <a:ea typeface="Times New Roman" panose="02020603050405020304" pitchFamily="18" charset="0"/>
            </a:endParaRPr>
          </a:p>
          <a:p>
            <a:pPr algn="ctr">
              <a:tabLst>
                <a:tab pos="4356100" algn="l"/>
              </a:tabLst>
            </a:pPr>
            <a:r>
              <a:rPr lang="en-US" dirty="0">
                <a:effectLst/>
                <a:ea typeface="Times New Roman" panose="02020603050405020304" pitchFamily="18" charset="0"/>
                <a:cs typeface="Times New Roman" panose="02020603050405020304" pitchFamily="18" charset="0"/>
              </a:rPr>
              <a:t>Ori </a:t>
            </a:r>
            <a:r>
              <a:rPr lang="en-US" dirty="0" err="1">
                <a:effectLst/>
                <a:ea typeface="Times New Roman" panose="02020603050405020304" pitchFamily="18" charset="0"/>
                <a:cs typeface="Times New Roman" panose="02020603050405020304" pitchFamily="18" charset="0"/>
              </a:rPr>
              <a:t>Heffetz</a:t>
            </a:r>
            <a:endParaRPr lang="en-US" dirty="0">
              <a:effectLst/>
              <a:ea typeface="Times New Roman" panose="02020603050405020304" pitchFamily="18" charset="0"/>
            </a:endParaRPr>
          </a:p>
          <a:p>
            <a:pPr algn="ctr">
              <a:tabLst>
                <a:tab pos="4356100" algn="l"/>
              </a:tabLst>
            </a:pPr>
            <a:r>
              <a:rPr lang="en-US" dirty="0">
                <a:effectLst/>
                <a:ea typeface="Times New Roman" panose="02020603050405020304" pitchFamily="18" charset="0"/>
                <a:cs typeface="Times New Roman" panose="02020603050405020304" pitchFamily="18" charset="0"/>
              </a:rPr>
              <a:t>Miles Kimball</a:t>
            </a:r>
            <a:endParaRPr lang="en-US" sz="3200" dirty="0"/>
          </a:p>
        </p:txBody>
      </p:sp>
    </p:spTree>
    <p:extLst>
      <p:ext uri="{BB962C8B-B14F-4D97-AF65-F5344CB8AC3E}">
        <p14:creationId xmlns:p14="http://schemas.microsoft.com/office/powerpoint/2010/main" val="3679943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AADADB-2D6A-D95E-E385-B9F54AA30388}"/>
              </a:ext>
            </a:extLst>
          </p:cNvPr>
          <p:cNvSpPr/>
          <p:nvPr/>
        </p:nvSpPr>
        <p:spPr>
          <a:xfrm rot="5400000" flipH="1">
            <a:off x="5194159" y="-3568040"/>
            <a:ext cx="1802081" cy="1219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6" name="Title 1">
            <a:extLst>
              <a:ext uri="{FF2B5EF4-FFF2-40B4-BE49-F238E27FC236}">
                <a16:creationId xmlns:a16="http://schemas.microsoft.com/office/drawing/2014/main" id="{2D1BD83C-CA9F-F197-E803-74F46041CFFD}"/>
              </a:ext>
            </a:extLst>
          </p:cNvPr>
          <p:cNvSpPr>
            <a:spLocks noGrp="1"/>
          </p:cNvSpPr>
          <p:nvPr>
            <p:ph type="title"/>
          </p:nvPr>
        </p:nvSpPr>
        <p:spPr>
          <a:xfrm>
            <a:off x="838200" y="365125"/>
            <a:ext cx="10515600" cy="1325563"/>
          </a:xfrm>
        </p:spPr>
        <p:txBody>
          <a:bodyPr/>
          <a:lstStyle/>
          <a:p>
            <a:r>
              <a:rPr lang="en-US" dirty="0"/>
              <a:t>Introduction</a:t>
            </a:r>
            <a:endParaRPr lang="he-IL" dirty="0"/>
          </a:p>
        </p:txBody>
      </p:sp>
      <p:sp>
        <p:nvSpPr>
          <p:cNvPr id="7" name="Content Placeholder 2">
            <a:extLst>
              <a:ext uri="{FF2B5EF4-FFF2-40B4-BE49-F238E27FC236}">
                <a16:creationId xmlns:a16="http://schemas.microsoft.com/office/drawing/2014/main" id="{6D9024E5-070D-3684-73F3-CA8B69449E9F}"/>
              </a:ext>
            </a:extLst>
          </p:cNvPr>
          <p:cNvSpPr>
            <a:spLocks noGrp="1"/>
          </p:cNvSpPr>
          <p:nvPr>
            <p:ph idx="1"/>
          </p:nvPr>
        </p:nvSpPr>
        <p:spPr>
          <a:xfrm>
            <a:off x="838200" y="1825624"/>
            <a:ext cx="10515600" cy="4667251"/>
          </a:xfrm>
        </p:spPr>
        <p:txBody>
          <a:bodyPr>
            <a:normAutofit lnSpcReduction="10000"/>
          </a:bodyPr>
          <a:lstStyle/>
          <a:p>
            <a:r>
              <a:rPr lang="en-US" b="1" dirty="0"/>
              <a:t>Self-reported well-being </a:t>
            </a:r>
            <a:r>
              <a:rPr lang="en-US" dirty="0"/>
              <a:t>(SWB) questions,</a:t>
            </a:r>
            <a:br>
              <a:rPr lang="en-US" dirty="0"/>
            </a:br>
            <a:r>
              <a:rPr lang="en-US" dirty="0"/>
              <a:t>e.g., about happiness and life satisfaction, </a:t>
            </a:r>
            <a:br>
              <a:rPr lang="en-US" dirty="0"/>
            </a:br>
            <a:r>
              <a:rPr lang="en-US" dirty="0"/>
              <a:t>are increasingly used by economists and</a:t>
            </a:r>
            <a:br>
              <a:rPr lang="en-US" dirty="0"/>
            </a:br>
            <a:r>
              <a:rPr lang="en-US" dirty="0"/>
              <a:t>other social scientists</a:t>
            </a:r>
            <a:br>
              <a:rPr lang="en-US" dirty="0"/>
            </a:br>
            <a:endParaRPr lang="en-US" sz="1600" dirty="0"/>
          </a:p>
          <a:p>
            <a:r>
              <a:rPr lang="en-US" dirty="0"/>
              <a:t>Although originally, these questions were not designed to match a specific utility notion, some applications currently use SWB data as measures of the utility that would be revealed by well-informed, deliberated choices, were they observed</a:t>
            </a:r>
          </a:p>
          <a:p>
            <a:r>
              <a:rPr lang="en-US" dirty="0"/>
              <a:t>Increasing evidence of </a:t>
            </a:r>
            <a:r>
              <a:rPr lang="en-US" b="1" dirty="0"/>
              <a:t>systematic deviations</a:t>
            </a:r>
            <a:r>
              <a:rPr lang="en-US" dirty="0"/>
              <a:t> of choices (hypothetical and real) from what people believe would maximize SWB casts doubt on this assumption</a:t>
            </a:r>
            <a:br>
              <a:rPr lang="en-US" dirty="0"/>
            </a:br>
            <a:r>
              <a:rPr lang="en-US" sz="1800" dirty="0"/>
              <a:t>(Benjamin, </a:t>
            </a:r>
            <a:r>
              <a:rPr lang="en-US" sz="1800" dirty="0" err="1"/>
              <a:t>Heffetz</a:t>
            </a:r>
            <a:r>
              <a:rPr lang="en-US" sz="1800" dirty="0"/>
              <a:t>, Kimball, and Rees-Jones, 2012, 2014; </a:t>
            </a:r>
            <a:r>
              <a:rPr lang="en-US" sz="1800" dirty="0" err="1"/>
              <a:t>Fleurbaey</a:t>
            </a:r>
            <a:r>
              <a:rPr lang="en-US" sz="1800" dirty="0"/>
              <a:t> and Schwandt, 2016)</a:t>
            </a:r>
          </a:p>
          <a:p>
            <a:endParaRPr lang="he-IL" dirty="0"/>
          </a:p>
        </p:txBody>
      </p:sp>
      <p:sp>
        <p:nvSpPr>
          <p:cNvPr id="8" name="Slide Number Placeholder 10">
            <a:extLst>
              <a:ext uri="{FF2B5EF4-FFF2-40B4-BE49-F238E27FC236}">
                <a16:creationId xmlns:a16="http://schemas.microsoft.com/office/drawing/2014/main" id="{EE589EB4-46FE-6C1B-582B-9F9FDE3037BB}"/>
              </a:ext>
            </a:extLst>
          </p:cNvPr>
          <p:cNvSpPr>
            <a:spLocks noGrp="1"/>
          </p:cNvSpPr>
          <p:nvPr>
            <p:ph type="sldNum" sz="quarter" idx="12"/>
          </p:nvPr>
        </p:nvSpPr>
        <p:spPr>
          <a:xfrm>
            <a:off x="9382125" y="6432550"/>
            <a:ext cx="2743200" cy="365125"/>
          </a:xfrm>
        </p:spPr>
        <p:txBody>
          <a:bodyPr/>
          <a:lstStyle/>
          <a:p>
            <a:fld id="{C67CF74A-A61C-41F1-9FBA-292FF8451F0F}" type="slidenum">
              <a:rPr lang="he-IL" smtClean="0"/>
              <a:pPr/>
              <a:t>2</a:t>
            </a:fld>
            <a:endParaRPr lang="he-IL"/>
          </a:p>
        </p:txBody>
      </p:sp>
      <p:grpSp>
        <p:nvGrpSpPr>
          <p:cNvPr id="12" name="Group 11">
            <a:extLst>
              <a:ext uri="{FF2B5EF4-FFF2-40B4-BE49-F238E27FC236}">
                <a16:creationId xmlns:a16="http://schemas.microsoft.com/office/drawing/2014/main" id="{87992C20-570D-A983-B65D-444BECFD57DC}"/>
              </a:ext>
            </a:extLst>
          </p:cNvPr>
          <p:cNvGrpSpPr/>
          <p:nvPr/>
        </p:nvGrpSpPr>
        <p:grpSpPr>
          <a:xfrm>
            <a:off x="7438637" y="1967005"/>
            <a:ext cx="4557050" cy="1121912"/>
            <a:chOff x="7426762" y="1967005"/>
            <a:chExt cx="4557050" cy="1121912"/>
          </a:xfrm>
        </p:grpSpPr>
        <p:sp>
          <p:nvSpPr>
            <p:cNvPr id="4" name="Rectangle 3">
              <a:extLst>
                <a:ext uri="{FF2B5EF4-FFF2-40B4-BE49-F238E27FC236}">
                  <a16:creationId xmlns:a16="http://schemas.microsoft.com/office/drawing/2014/main" id="{25E8C41A-A624-A858-3D6F-B8B1DA744806}"/>
                </a:ext>
              </a:extLst>
            </p:cNvPr>
            <p:cNvSpPr/>
            <p:nvPr/>
          </p:nvSpPr>
          <p:spPr>
            <a:xfrm>
              <a:off x="7426762" y="1967005"/>
              <a:ext cx="4557050" cy="112191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Picture 9">
              <a:extLst>
                <a:ext uri="{FF2B5EF4-FFF2-40B4-BE49-F238E27FC236}">
                  <a16:creationId xmlns:a16="http://schemas.microsoft.com/office/drawing/2014/main" id="{2655A08E-7E89-FBF0-6BB9-F963893DB6F6}"/>
                </a:ext>
              </a:extLst>
            </p:cNvPr>
            <p:cNvPicPr>
              <a:picLocks noChangeAspect="1"/>
            </p:cNvPicPr>
            <p:nvPr/>
          </p:nvPicPr>
          <p:blipFill>
            <a:blip r:embed="rId3"/>
            <a:stretch>
              <a:fillRect/>
            </a:stretch>
          </p:blipFill>
          <p:spPr>
            <a:xfrm>
              <a:off x="7437878" y="2132561"/>
              <a:ext cx="4534818" cy="790801"/>
            </a:xfrm>
            <a:prstGeom prst="rect">
              <a:avLst/>
            </a:prstGeom>
          </p:spPr>
        </p:pic>
      </p:grpSp>
    </p:spTree>
    <p:extLst>
      <p:ext uri="{BB962C8B-B14F-4D97-AF65-F5344CB8AC3E}">
        <p14:creationId xmlns:p14="http://schemas.microsoft.com/office/powerpoint/2010/main" val="2775958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416D43-C4C0-7B25-223C-28CD04DBF85F}"/>
              </a:ext>
            </a:extLst>
          </p:cNvPr>
          <p:cNvSpPr/>
          <p:nvPr/>
        </p:nvSpPr>
        <p:spPr>
          <a:xfrm rot="5400000" flipH="1">
            <a:off x="5432419" y="-2004219"/>
            <a:ext cx="1325562" cy="1219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 name="Title 1">
            <a:extLst>
              <a:ext uri="{FF2B5EF4-FFF2-40B4-BE49-F238E27FC236}">
                <a16:creationId xmlns:a16="http://schemas.microsoft.com/office/drawing/2014/main" id="{149F6C51-F6BF-1E97-0C13-FA9D69AF5331}"/>
              </a:ext>
            </a:extLst>
          </p:cNvPr>
          <p:cNvSpPr>
            <a:spLocks noGrp="1"/>
          </p:cNvSpPr>
          <p:nvPr>
            <p:ph type="title"/>
          </p:nvPr>
        </p:nvSpPr>
        <p:spPr/>
        <p:txBody>
          <a:bodyPr/>
          <a:lstStyle/>
          <a:p>
            <a:r>
              <a:rPr lang="en-US" dirty="0"/>
              <a:t>Introduction</a:t>
            </a:r>
            <a:endParaRPr lang="he-IL" dirty="0"/>
          </a:p>
        </p:txBody>
      </p:sp>
      <p:sp>
        <p:nvSpPr>
          <p:cNvPr id="3" name="Content Placeholder 2">
            <a:extLst>
              <a:ext uri="{FF2B5EF4-FFF2-40B4-BE49-F238E27FC236}">
                <a16:creationId xmlns:a16="http://schemas.microsoft.com/office/drawing/2014/main" id="{8EF65777-7029-8883-CF84-126980110A4B}"/>
              </a:ext>
            </a:extLst>
          </p:cNvPr>
          <p:cNvSpPr>
            <a:spLocks noGrp="1"/>
          </p:cNvSpPr>
          <p:nvPr>
            <p:ph idx="1"/>
          </p:nvPr>
        </p:nvSpPr>
        <p:spPr/>
        <p:txBody>
          <a:bodyPr>
            <a:normAutofit/>
          </a:bodyPr>
          <a:lstStyle/>
          <a:p>
            <a:r>
              <a:rPr lang="en-US" dirty="0"/>
              <a:t>Many other applications seem to assume—often without stating so explicitly—that SWB data measure a different notion of utility, such as flow utility or self-centered utility. However, </a:t>
            </a:r>
            <a:r>
              <a:rPr lang="en-US" b="1" dirty="0"/>
              <a:t>these assumptions have not been tested</a:t>
            </a:r>
          </a:p>
          <a:p>
            <a:r>
              <a:rPr lang="en-US" dirty="0"/>
              <a:t>This paper aims to gather data on these assumptions. We wish to examine and provide evidence on </a:t>
            </a:r>
            <a:r>
              <a:rPr lang="en-US" b="1" dirty="0"/>
              <a:t>what respondents mean when answering SWB questions</a:t>
            </a:r>
            <a:endParaRPr lang="en-US" dirty="0"/>
          </a:p>
          <a:p>
            <a:r>
              <a:rPr lang="en-US" dirty="0"/>
              <a:t>Our method: we conduct surveys in which respondents are asked to introspect on the way they answer SWB questions (as explained later)</a:t>
            </a:r>
            <a:endParaRPr lang="he-IL" dirty="0"/>
          </a:p>
        </p:txBody>
      </p:sp>
      <p:sp>
        <p:nvSpPr>
          <p:cNvPr id="5" name="Slide Number Placeholder 4">
            <a:extLst>
              <a:ext uri="{FF2B5EF4-FFF2-40B4-BE49-F238E27FC236}">
                <a16:creationId xmlns:a16="http://schemas.microsoft.com/office/drawing/2014/main" id="{91011C7C-60A5-5F1E-C532-6E0CFD39DBB5}"/>
              </a:ext>
            </a:extLst>
          </p:cNvPr>
          <p:cNvSpPr>
            <a:spLocks noGrp="1"/>
          </p:cNvSpPr>
          <p:nvPr>
            <p:ph type="sldNum" sz="quarter" idx="12"/>
          </p:nvPr>
        </p:nvSpPr>
        <p:spPr/>
        <p:txBody>
          <a:bodyPr/>
          <a:lstStyle/>
          <a:p>
            <a:fld id="{C67CF74A-A61C-41F1-9FBA-292FF8451F0F}" type="slidenum">
              <a:rPr lang="he-IL" smtClean="0"/>
              <a:pPr/>
              <a:t>3</a:t>
            </a:fld>
            <a:endParaRPr lang="he-IL"/>
          </a:p>
        </p:txBody>
      </p:sp>
    </p:spTree>
    <p:extLst>
      <p:ext uri="{BB962C8B-B14F-4D97-AF65-F5344CB8AC3E}">
        <p14:creationId xmlns:p14="http://schemas.microsoft.com/office/powerpoint/2010/main" val="2907519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C02351-BFDE-2394-6D67-F0531F58A24A}"/>
              </a:ext>
            </a:extLst>
          </p:cNvPr>
          <p:cNvSpPr>
            <a:spLocks noGrp="1"/>
          </p:cNvSpPr>
          <p:nvPr>
            <p:ph type="sldNum" sz="quarter" idx="12"/>
          </p:nvPr>
        </p:nvSpPr>
        <p:spPr/>
        <p:txBody>
          <a:bodyPr/>
          <a:lstStyle/>
          <a:p>
            <a:fld id="{C67CF74A-A61C-41F1-9FBA-292FF8451F0F}" type="slidenum">
              <a:rPr lang="he-IL" smtClean="0"/>
              <a:pPr/>
              <a:t>4</a:t>
            </a:fld>
            <a:endParaRPr lang="he-IL"/>
          </a:p>
        </p:txBody>
      </p:sp>
      <p:sp>
        <p:nvSpPr>
          <p:cNvPr id="21" name="Title 1">
            <a:extLst>
              <a:ext uri="{FF2B5EF4-FFF2-40B4-BE49-F238E27FC236}">
                <a16:creationId xmlns:a16="http://schemas.microsoft.com/office/drawing/2014/main" id="{194FD372-9EF9-E6AC-C13B-FD5917848D18}"/>
              </a:ext>
            </a:extLst>
          </p:cNvPr>
          <p:cNvSpPr>
            <a:spLocks noGrp="1"/>
          </p:cNvSpPr>
          <p:nvPr>
            <p:ph type="title"/>
          </p:nvPr>
        </p:nvSpPr>
        <p:spPr>
          <a:xfrm>
            <a:off x="838200" y="365125"/>
            <a:ext cx="10515600" cy="1325563"/>
          </a:xfrm>
        </p:spPr>
        <p:txBody>
          <a:bodyPr/>
          <a:lstStyle/>
          <a:p>
            <a:r>
              <a:rPr lang="en-US" dirty="0"/>
              <a:t>SWB-Question Components</a:t>
            </a:r>
            <a:endParaRPr lang="he-IL" dirty="0"/>
          </a:p>
        </p:txBody>
      </p:sp>
      <p:sp>
        <p:nvSpPr>
          <p:cNvPr id="22" name="Content Placeholder 2">
            <a:extLst>
              <a:ext uri="{FF2B5EF4-FFF2-40B4-BE49-F238E27FC236}">
                <a16:creationId xmlns:a16="http://schemas.microsoft.com/office/drawing/2014/main" id="{D04A0CAC-8EB0-0F6E-F5DF-8BEE9C4F97A4}"/>
              </a:ext>
            </a:extLst>
          </p:cNvPr>
          <p:cNvSpPr>
            <a:spLocks noGrp="1"/>
          </p:cNvSpPr>
          <p:nvPr>
            <p:ph idx="1"/>
          </p:nvPr>
        </p:nvSpPr>
        <p:spPr>
          <a:xfrm>
            <a:off x="838200" y="1825625"/>
            <a:ext cx="10515600" cy="4351338"/>
          </a:xfrm>
        </p:spPr>
        <p:txBody>
          <a:bodyPr>
            <a:normAutofit fontScale="92500" lnSpcReduction="10000"/>
          </a:bodyPr>
          <a:lstStyle/>
          <a:p>
            <a:r>
              <a:rPr lang="en-US" dirty="0"/>
              <a:t>SWB questions have several components. We focus on these three:</a:t>
            </a:r>
            <a:br>
              <a:rPr lang="en-US" dirty="0"/>
            </a:br>
            <a:endParaRPr lang="en-US" dirty="0"/>
          </a:p>
          <a:p>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r>
              <a:rPr lang="en-US" dirty="0"/>
              <a:t>Understanding these components can help interpret the utility notion measured</a:t>
            </a:r>
          </a:p>
        </p:txBody>
      </p:sp>
      <p:sp>
        <p:nvSpPr>
          <p:cNvPr id="23" name="Rectangle: Rounded Corners 22">
            <a:extLst>
              <a:ext uri="{FF2B5EF4-FFF2-40B4-BE49-F238E27FC236}">
                <a16:creationId xmlns:a16="http://schemas.microsoft.com/office/drawing/2014/main" id="{1073F0C7-77F4-66FE-F8F8-0094ED5D2060}"/>
              </a:ext>
            </a:extLst>
          </p:cNvPr>
          <p:cNvSpPr/>
          <p:nvPr/>
        </p:nvSpPr>
        <p:spPr>
          <a:xfrm>
            <a:off x="1288151" y="2853424"/>
            <a:ext cx="2880000" cy="2160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000" dirty="0">
                <a:solidFill>
                  <a:schemeClr val="tx1"/>
                </a:solidFill>
              </a:rPr>
              <a:t>What life domains did the respondent think they were asked about?</a:t>
            </a:r>
            <a:br>
              <a:rPr lang="en-US" sz="2000" dirty="0">
                <a:solidFill>
                  <a:schemeClr val="tx1"/>
                </a:solidFill>
              </a:rPr>
            </a:br>
            <a:r>
              <a:rPr lang="en-US" sz="2000" dirty="0">
                <a:solidFill>
                  <a:schemeClr val="tx1"/>
                </a:solidFill>
              </a:rPr>
              <a:t>E.g., income, physical health, meaning, and hobbies</a:t>
            </a:r>
            <a:endParaRPr lang="he-IL" sz="2000" dirty="0">
              <a:solidFill>
                <a:schemeClr val="tx1"/>
              </a:solidFill>
            </a:endParaRPr>
          </a:p>
        </p:txBody>
      </p:sp>
      <p:sp>
        <p:nvSpPr>
          <p:cNvPr id="24" name="Rectangle: Rounded Corners 23">
            <a:extLst>
              <a:ext uri="{FF2B5EF4-FFF2-40B4-BE49-F238E27FC236}">
                <a16:creationId xmlns:a16="http://schemas.microsoft.com/office/drawing/2014/main" id="{71E838B0-BD2A-F315-DF1A-D8CBD3A4EDFD}"/>
              </a:ext>
            </a:extLst>
          </p:cNvPr>
          <p:cNvSpPr/>
          <p:nvPr/>
        </p:nvSpPr>
        <p:spPr>
          <a:xfrm>
            <a:off x="4578178" y="2853424"/>
            <a:ext cx="2880000" cy="2160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000" dirty="0">
                <a:solidFill>
                  <a:schemeClr val="tx1"/>
                </a:solidFill>
              </a:rPr>
              <a:t>What time span did the respondent consider being asked about?</a:t>
            </a:r>
            <a:br>
              <a:rPr lang="en-US" sz="2000" dirty="0">
                <a:solidFill>
                  <a:schemeClr val="tx1"/>
                </a:solidFill>
              </a:rPr>
            </a:br>
            <a:r>
              <a:rPr lang="en-US" sz="2000" dirty="0">
                <a:solidFill>
                  <a:schemeClr val="tx1"/>
                </a:solidFill>
              </a:rPr>
              <a:t>E.g., today, yesterday, or entire life so far</a:t>
            </a:r>
            <a:endParaRPr lang="he-IL" sz="2000" dirty="0">
              <a:solidFill>
                <a:schemeClr val="tx1"/>
              </a:solidFill>
            </a:endParaRPr>
          </a:p>
        </p:txBody>
      </p:sp>
      <p:sp>
        <p:nvSpPr>
          <p:cNvPr id="25" name="Rectangle: Rounded Corners 24">
            <a:extLst>
              <a:ext uri="{FF2B5EF4-FFF2-40B4-BE49-F238E27FC236}">
                <a16:creationId xmlns:a16="http://schemas.microsoft.com/office/drawing/2014/main" id="{CA239407-582A-5E84-BF87-8A9E906C0A36}"/>
              </a:ext>
            </a:extLst>
          </p:cNvPr>
          <p:cNvSpPr/>
          <p:nvPr/>
        </p:nvSpPr>
        <p:spPr>
          <a:xfrm>
            <a:off x="7868204" y="2853424"/>
            <a:ext cx="2880000" cy="2160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000" dirty="0">
                <a:solidFill>
                  <a:schemeClr val="tx1"/>
                </a:solidFill>
              </a:rPr>
              <a:t>Which individuals did the respondent think the SWB question referred to?</a:t>
            </a:r>
            <a:br>
              <a:rPr lang="en-US" sz="2000" dirty="0">
                <a:solidFill>
                  <a:schemeClr val="tx1"/>
                </a:solidFill>
              </a:rPr>
            </a:br>
            <a:r>
              <a:rPr lang="en-US" sz="2000" dirty="0">
                <a:solidFill>
                  <a:schemeClr val="tx1"/>
                </a:solidFill>
              </a:rPr>
              <a:t>E.g., just myself, family, close friends, or the entire world</a:t>
            </a:r>
            <a:endParaRPr lang="he-IL" sz="2000" dirty="0">
              <a:solidFill>
                <a:schemeClr val="tx1"/>
              </a:solidFill>
            </a:endParaRPr>
          </a:p>
        </p:txBody>
      </p:sp>
      <p:sp>
        <p:nvSpPr>
          <p:cNvPr id="26" name="TextBox 25">
            <a:extLst>
              <a:ext uri="{FF2B5EF4-FFF2-40B4-BE49-F238E27FC236}">
                <a16:creationId xmlns:a16="http://schemas.microsoft.com/office/drawing/2014/main" id="{95E29403-705F-2F7F-C2F8-E338550A92D3}"/>
              </a:ext>
            </a:extLst>
          </p:cNvPr>
          <p:cNvSpPr txBox="1"/>
          <p:nvPr/>
        </p:nvSpPr>
        <p:spPr>
          <a:xfrm>
            <a:off x="1697102" y="2471024"/>
            <a:ext cx="2062098" cy="461665"/>
          </a:xfrm>
          <a:prstGeom prst="rect">
            <a:avLst/>
          </a:prstGeom>
          <a:noFill/>
        </p:spPr>
        <p:txBody>
          <a:bodyPr wrap="square">
            <a:spAutoFit/>
          </a:bodyPr>
          <a:lstStyle/>
          <a:p>
            <a:pPr algn="ctr"/>
            <a:r>
              <a:rPr lang="en-US" sz="2400" b="1" dirty="0"/>
              <a:t>Life domains </a:t>
            </a:r>
            <a:endParaRPr lang="he-IL" sz="2400" dirty="0"/>
          </a:p>
        </p:txBody>
      </p:sp>
      <p:sp>
        <p:nvSpPr>
          <p:cNvPr id="27" name="TextBox 26">
            <a:extLst>
              <a:ext uri="{FF2B5EF4-FFF2-40B4-BE49-F238E27FC236}">
                <a16:creationId xmlns:a16="http://schemas.microsoft.com/office/drawing/2014/main" id="{1D8713F0-7652-C947-731B-C24F077E6268}"/>
              </a:ext>
            </a:extLst>
          </p:cNvPr>
          <p:cNvSpPr txBox="1"/>
          <p:nvPr/>
        </p:nvSpPr>
        <p:spPr>
          <a:xfrm>
            <a:off x="4852285" y="2471024"/>
            <a:ext cx="2331788" cy="461665"/>
          </a:xfrm>
          <a:prstGeom prst="rect">
            <a:avLst/>
          </a:prstGeom>
          <a:noFill/>
        </p:spPr>
        <p:txBody>
          <a:bodyPr wrap="square">
            <a:spAutoFit/>
          </a:bodyPr>
          <a:lstStyle/>
          <a:p>
            <a:pPr algn="ctr"/>
            <a:r>
              <a:rPr lang="en-US" sz="2400" b="1" dirty="0"/>
              <a:t>Time horizons </a:t>
            </a:r>
            <a:endParaRPr lang="he-IL" sz="2400" dirty="0"/>
          </a:p>
        </p:txBody>
      </p:sp>
      <p:sp>
        <p:nvSpPr>
          <p:cNvPr id="28" name="TextBox 27">
            <a:extLst>
              <a:ext uri="{FF2B5EF4-FFF2-40B4-BE49-F238E27FC236}">
                <a16:creationId xmlns:a16="http://schemas.microsoft.com/office/drawing/2014/main" id="{FCC81C54-828F-0AE4-D762-99AFC7D89302}"/>
              </a:ext>
            </a:extLst>
          </p:cNvPr>
          <p:cNvSpPr txBox="1"/>
          <p:nvPr/>
        </p:nvSpPr>
        <p:spPr>
          <a:xfrm>
            <a:off x="8142311" y="2471024"/>
            <a:ext cx="2331788" cy="461665"/>
          </a:xfrm>
          <a:prstGeom prst="rect">
            <a:avLst/>
          </a:prstGeom>
          <a:noFill/>
        </p:spPr>
        <p:txBody>
          <a:bodyPr wrap="square">
            <a:spAutoFit/>
          </a:bodyPr>
          <a:lstStyle/>
          <a:p>
            <a:pPr algn="ctr"/>
            <a:r>
              <a:rPr lang="en-US" sz="2400" b="1" dirty="0"/>
              <a:t>Social circles </a:t>
            </a:r>
            <a:endParaRPr lang="he-IL" sz="2400" dirty="0"/>
          </a:p>
        </p:txBody>
      </p:sp>
    </p:spTree>
    <p:extLst>
      <p:ext uri="{BB962C8B-B14F-4D97-AF65-F5344CB8AC3E}">
        <p14:creationId xmlns:p14="http://schemas.microsoft.com/office/powerpoint/2010/main" val="1260208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53378-3FE0-079B-3EAD-1ACB59E5F0E0}"/>
              </a:ext>
            </a:extLst>
          </p:cNvPr>
          <p:cNvSpPr>
            <a:spLocks noGrp="1"/>
          </p:cNvSpPr>
          <p:nvPr>
            <p:ph type="title"/>
          </p:nvPr>
        </p:nvSpPr>
        <p:spPr/>
        <p:txBody>
          <a:bodyPr/>
          <a:lstStyle/>
          <a:p>
            <a:r>
              <a:rPr lang="en-US" dirty="0"/>
              <a:t>Theoretical Framework: Utility function</a:t>
            </a:r>
            <a:endParaRPr lang="he-IL"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F51DA5-56A9-02DE-1213-7E79866BDD60}"/>
                  </a:ext>
                </a:extLst>
              </p:cNvPr>
              <p:cNvSpPr>
                <a:spLocks noGrp="1"/>
              </p:cNvSpPr>
              <p:nvPr>
                <p:ph idx="1"/>
              </p:nvPr>
            </p:nvSpPr>
            <p:spPr>
              <a:xfrm>
                <a:off x="838199" y="1825625"/>
                <a:ext cx="10706739" cy="4872058"/>
              </a:xfrm>
            </p:spPr>
            <p:txBody>
              <a:bodyPr>
                <a:normAutofit/>
              </a:bodyPr>
              <a:lstStyle/>
              <a:p>
                <a:r>
                  <a:rPr lang="en-US" dirty="0"/>
                  <a:t>Assume that the preferences that would be revealed by choices under ideal conditions are intertemporally and interpersonally separable</a:t>
                </a:r>
              </a:p>
              <a:p>
                <a:r>
                  <a:rPr lang="en-US" dirty="0"/>
                  <a:t>For every period </a:t>
                </a:r>
                <a:r>
                  <a:rPr lang="en-US" i="1" dirty="0"/>
                  <a:t>t</a:t>
                </a:r>
                <a:r>
                  <a:rPr lang="en-US" dirty="0"/>
                  <a:t>, an individual’s utility is:</a:t>
                </a:r>
              </a:p>
              <a:p>
                <a:endParaRPr lang="en-US" sz="400" dirty="0"/>
              </a:p>
              <a:p>
                <a:pPr marL="0" indent="0">
                  <a:buNone/>
                </a:pPr>
                <a:endParaRPr lang="en-US" dirty="0"/>
              </a:p>
              <a:p>
                <a:endParaRPr lang="en-US" sz="2400" i="1" dirty="0">
                  <a:effectLst/>
                  <a:ea typeface="Times New Roman" panose="02020603050405020304" pitchFamily="18" charset="0"/>
                  <a:cs typeface="Times New Roman" panose="02020603050405020304" pitchFamily="18" charset="0"/>
                </a:endParaRPr>
              </a:p>
              <a:p>
                <a:endParaRPr lang="en-US" sz="1100" i="1" dirty="0">
                  <a:effectLst/>
                  <a:ea typeface="Times New Roman" panose="02020603050405020304" pitchFamily="18" charset="0"/>
                  <a:cs typeface="Times New Roman" panose="02020603050405020304" pitchFamily="18" charset="0"/>
                </a:endParaRPr>
              </a:p>
              <a:p>
                <a:pPr lvl="1"/>
                <a14:m>
                  <m:oMath xmlns:m="http://schemas.openxmlformats.org/officeDocument/2006/math">
                    <m:r>
                      <a:rPr lang="en-US" b="0" i="1">
                        <a:latin typeface="Cambria Math" panose="02040503050406030204" pitchFamily="18" charset="0"/>
                        <a:ea typeface="Times New Roman" panose="02020603050405020304" pitchFamily="18" charset="0"/>
                        <a:cs typeface="Times New Roman" panose="02020603050405020304" pitchFamily="18" charset="0"/>
                      </a:rPr>
                      <m:t>𝛿</m:t>
                    </m:r>
                  </m:oMath>
                </a14:m>
                <a:r>
                  <a:rPr lang="en-US" dirty="0">
                    <a:ea typeface="Times New Roman" panose="02020603050405020304" pitchFamily="18" charset="0"/>
                    <a:cs typeface="Times New Roman" panose="02020603050405020304" pitchFamily="18" charset="0"/>
                  </a:rPr>
                  <a:t> is </a:t>
                </a:r>
                <a:r>
                  <a:rPr lang="en-US" dirty="0">
                    <a:ea typeface="Times New Roman" panose="02020603050405020304" pitchFamily="18" charset="0"/>
                  </a:rPr>
                  <a:t>the discount factor used to weight utility flows from different time horizons</a:t>
                </a:r>
              </a:p>
              <a:p>
                <a:pPr lvl="1"/>
                <a14:m>
                  <m:oMath xmlns:m="http://schemas.openxmlformats.org/officeDocument/2006/math">
                    <m:r>
                      <a:rPr lang="en-US" b="0" i="1">
                        <a:latin typeface="Cambria Math" panose="02040503050406030204" pitchFamily="18" charset="0"/>
                        <a:ea typeface="Times New Roman" panose="02020603050405020304" pitchFamily="18" charset="0"/>
                        <a:cs typeface="Times New Roman" panose="02020603050405020304" pitchFamily="18" charset="0"/>
                      </a:rPr>
                      <m:t>𝜆</m:t>
                    </m:r>
                  </m:oMath>
                </a14:m>
                <a:r>
                  <a:rPr lang="en-US" dirty="0">
                    <a:effectLst/>
                    <a:ea typeface="Times New Roman" panose="02020603050405020304" pitchFamily="18" charset="0"/>
                    <a:cs typeface="Times New Roman" panose="02020603050405020304" pitchFamily="18" charset="0"/>
                  </a:rPr>
                  <a:t> is the weight on different people</a:t>
                </a:r>
                <a:r>
                  <a:rPr lang="en-US" dirty="0">
                    <a:ea typeface="Times New Roman" panose="02020603050405020304" pitchFamily="18" charset="0"/>
                    <a:cs typeface="Times New Roman" panose="02020603050405020304" pitchFamily="18" charset="0"/>
                  </a:rPr>
                  <a:t> from different</a:t>
                </a:r>
                <a:r>
                  <a:rPr lang="en-US" dirty="0">
                    <a:effectLst/>
                    <a:ea typeface="Times New Roman" panose="02020603050405020304" pitchFamily="18" charset="0"/>
                    <a:cs typeface="Times New Roman" panose="02020603050405020304" pitchFamily="18" charset="0"/>
                  </a:rPr>
                  <a:t> social circles</a:t>
                </a:r>
              </a:p>
              <a:p>
                <a:pPr lvl="1"/>
                <a14:m>
                  <m:oMath xmlns:m="http://schemas.openxmlformats.org/officeDocument/2006/math">
                    <m:r>
                      <a:rPr lang="en-US" b="0" i="1">
                        <a:latin typeface="Cambria Math" panose="02040503050406030204" pitchFamily="18" charset="0"/>
                        <a:ea typeface="Times New Roman" panose="02020603050405020304" pitchFamily="18" charset="0"/>
                        <a:cs typeface="Times New Roman" panose="02020603050405020304" pitchFamily="18" charset="0"/>
                      </a:rPr>
                      <m:t>𝑢</m:t>
                    </m:r>
                  </m:oMath>
                </a14:m>
                <a:r>
                  <a:rPr lang="en-US" dirty="0">
                    <a:solidFill>
                      <a:schemeClr val="tx1"/>
                    </a:solidFill>
                    <a:effectLst/>
                    <a:ea typeface="Times New Roman" panose="02020603050405020304" pitchFamily="18" charset="0"/>
                    <a:cs typeface="Times New Roman" panose="02020603050405020304" pitchFamily="18" charset="0"/>
                  </a:rPr>
                  <a:t> is the utility from different consumption (or </a:t>
                </a:r>
                <a:r>
                  <a:rPr lang="en-US" dirty="0">
                    <a:ea typeface="Times New Roman" panose="02020603050405020304" pitchFamily="18" charset="0"/>
                    <a:cs typeface="Times New Roman" panose="02020603050405020304" pitchFamily="18" charset="0"/>
                  </a:rPr>
                  <a:t>life) domains</a:t>
                </a:r>
                <a:br>
                  <a:rPr lang="en-US" dirty="0">
                    <a:ea typeface="Times New Roman" panose="02020603050405020304" pitchFamily="18" charset="0"/>
                    <a:cs typeface="Times New Roman" panose="02020603050405020304" pitchFamily="18" charset="0"/>
                  </a:rPr>
                </a:br>
                <a:endParaRPr lang="en-US" sz="1800" dirty="0">
                  <a:solidFill>
                    <a:schemeClr val="tx1"/>
                  </a:solidFill>
                  <a:effectLst/>
                  <a:ea typeface="Times New Roman" panose="02020603050405020304" pitchFamily="18" charset="0"/>
                  <a:cs typeface="Times New Roman" panose="02020603050405020304" pitchFamily="18" charset="0"/>
                </a:endParaRPr>
              </a:p>
              <a:p>
                <a:pPr marL="0" indent="0" algn="r">
                  <a:buNone/>
                </a:pPr>
                <a:r>
                  <a:rPr lang="en-US" sz="1900" dirty="0">
                    <a:solidFill>
                      <a:schemeClr val="tx1"/>
                    </a:solidFill>
                    <a:effectLst/>
                    <a:ea typeface="Times New Roman" panose="02020603050405020304" pitchFamily="18" charset="0"/>
                    <a:cs typeface="Times New Roman" panose="02020603050405020304" pitchFamily="18" charset="0"/>
                  </a:rPr>
                  <a:t>See the paper for additional technical details</a:t>
                </a:r>
              </a:p>
            </p:txBody>
          </p:sp>
        </mc:Choice>
        <mc:Fallback xmlns="">
          <p:sp>
            <p:nvSpPr>
              <p:cNvPr id="3" name="Content Placeholder 2">
                <a:extLst>
                  <a:ext uri="{FF2B5EF4-FFF2-40B4-BE49-F238E27FC236}">
                    <a16:creationId xmlns:a16="http://schemas.microsoft.com/office/drawing/2014/main" id="{0BF51DA5-56A9-02DE-1213-7E79866BDD60}"/>
                  </a:ext>
                </a:extLst>
              </p:cNvPr>
              <p:cNvSpPr>
                <a:spLocks noGrp="1" noRot="1" noChangeAspect="1" noMove="1" noResize="1" noEditPoints="1" noAdjustHandles="1" noChangeArrowheads="1" noChangeShapeType="1" noTextEdit="1"/>
              </p:cNvSpPr>
              <p:nvPr>
                <p:ph idx="1"/>
              </p:nvPr>
            </p:nvSpPr>
            <p:spPr>
              <a:xfrm>
                <a:off x="838199" y="1825625"/>
                <a:ext cx="10706739" cy="4872058"/>
              </a:xfrm>
              <a:blipFill>
                <a:blip r:embed="rId2"/>
                <a:stretch>
                  <a:fillRect l="-968" t="-2000" r="-512"/>
                </a:stretch>
              </a:blipFill>
            </p:spPr>
            <p:txBody>
              <a:bodyPr/>
              <a:lstStyle/>
              <a:p>
                <a:r>
                  <a:rPr lang="en-IL">
                    <a:noFill/>
                  </a:rPr>
                  <a:t> </a:t>
                </a:r>
              </a:p>
            </p:txBody>
          </p:sp>
        </mc:Fallback>
      </mc:AlternateContent>
      <p:sp>
        <p:nvSpPr>
          <p:cNvPr id="7" name="Slide Number Placeholder 6">
            <a:extLst>
              <a:ext uri="{FF2B5EF4-FFF2-40B4-BE49-F238E27FC236}">
                <a16:creationId xmlns:a16="http://schemas.microsoft.com/office/drawing/2014/main" id="{74B08AF3-EBC4-037C-57D1-DBEB9FF6246B}"/>
              </a:ext>
            </a:extLst>
          </p:cNvPr>
          <p:cNvSpPr>
            <a:spLocks noGrp="1"/>
          </p:cNvSpPr>
          <p:nvPr>
            <p:ph type="sldNum" sz="quarter" idx="12"/>
          </p:nvPr>
        </p:nvSpPr>
        <p:spPr/>
        <p:txBody>
          <a:bodyPr/>
          <a:lstStyle/>
          <a:p>
            <a:fld id="{C67CF74A-A61C-41F1-9FBA-292FF8451F0F}" type="slidenum">
              <a:rPr lang="he-IL" smtClean="0"/>
              <a:pPr/>
              <a:t>5</a:t>
            </a:fld>
            <a:endParaRPr lang="he-IL"/>
          </a:p>
        </p:txBody>
      </p:sp>
      <p:pic>
        <p:nvPicPr>
          <p:cNvPr id="5" name="Picture 4">
            <a:extLst>
              <a:ext uri="{FF2B5EF4-FFF2-40B4-BE49-F238E27FC236}">
                <a16:creationId xmlns:a16="http://schemas.microsoft.com/office/drawing/2014/main" id="{2981643C-7574-5F6F-087B-F3308FD7D4DE}"/>
              </a:ext>
            </a:extLst>
          </p:cNvPr>
          <p:cNvPicPr>
            <a:picLocks noChangeAspect="1"/>
          </p:cNvPicPr>
          <p:nvPr/>
        </p:nvPicPr>
        <p:blipFill rotWithShape="1">
          <a:blip r:embed="rId3">
            <a:clrChange>
              <a:clrFrom>
                <a:srgbClr val="FFFFFF"/>
              </a:clrFrom>
              <a:clrTo>
                <a:srgbClr val="FFFFFF">
                  <a:alpha val="0"/>
                </a:srgbClr>
              </a:clrTo>
            </a:clrChange>
          </a:blip>
          <a:srcRect r="647"/>
          <a:stretch/>
        </p:blipFill>
        <p:spPr>
          <a:xfrm>
            <a:off x="4005427" y="3130199"/>
            <a:ext cx="4193991" cy="1324485"/>
          </a:xfrm>
          <a:prstGeom prst="rect">
            <a:avLst/>
          </a:prstGeom>
        </p:spPr>
      </p:pic>
    </p:spTree>
    <p:extLst>
      <p:ext uri="{BB962C8B-B14F-4D97-AF65-F5344CB8AC3E}">
        <p14:creationId xmlns:p14="http://schemas.microsoft.com/office/powerpoint/2010/main" val="3156762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89638-F9E8-F936-F4B4-9DECFBAD8049}"/>
              </a:ext>
            </a:extLst>
          </p:cNvPr>
          <p:cNvSpPr>
            <a:spLocks noGrp="1"/>
          </p:cNvSpPr>
          <p:nvPr>
            <p:ph type="title"/>
          </p:nvPr>
        </p:nvSpPr>
        <p:spPr>
          <a:xfrm>
            <a:off x="838200" y="374853"/>
            <a:ext cx="10515600" cy="1325563"/>
          </a:xfrm>
        </p:spPr>
        <p:txBody>
          <a:bodyPr/>
          <a:lstStyle/>
          <a:p>
            <a:r>
              <a:rPr lang="en-US" dirty="0"/>
              <a:t>Theoretical Framework: SWB function</a:t>
            </a:r>
            <a:endParaRPr lang="he-IL"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553616F-A2BC-AB6D-C97D-1D88E448FF41}"/>
                  </a:ext>
                </a:extLst>
              </p:cNvPr>
              <p:cNvSpPr>
                <a:spLocks noGrp="1"/>
              </p:cNvSpPr>
              <p:nvPr>
                <p:ph idx="1"/>
              </p:nvPr>
            </p:nvSpPr>
            <p:spPr>
              <a:xfrm>
                <a:off x="838200" y="1825624"/>
                <a:ext cx="10515600" cy="4824558"/>
              </a:xfrm>
            </p:spPr>
            <p:txBody>
              <a:bodyPr>
                <a:normAutofit fontScale="92500" lnSpcReduction="20000"/>
              </a:bodyPr>
              <a:lstStyle/>
              <a:p>
                <a:r>
                  <a:rPr lang="en-US" dirty="0"/>
                  <a:t>To interpret participants’ considered domains &amp; weights when answering SWB questions,  we assume an SWB function, analogous to the utility function:</a:t>
                </a:r>
                <a:endParaRPr lang="en-US" sz="800" dirty="0"/>
              </a:p>
              <a:p>
                <a:pPr marL="0" indent="0">
                  <a:buNone/>
                </a:pPr>
                <a:endParaRPr lang="en-US" sz="400" dirty="0"/>
              </a:p>
              <a:p>
                <a:pPr marL="0" indent="0">
                  <a:buNone/>
                </a:pPr>
                <a:br>
                  <a:rPr lang="en-US" dirty="0"/>
                </a:br>
                <a:endParaRPr lang="en-US" dirty="0"/>
              </a:p>
              <a:p>
                <a:pPr marL="0" indent="0">
                  <a:buNone/>
                </a:pPr>
                <a:endParaRPr lang="en-US" sz="1400" dirty="0">
                  <a:solidFill>
                    <a:srgbClr val="FFC000"/>
                  </a:solidFill>
                </a:endParaRPr>
              </a:p>
              <a:p>
                <a:r>
                  <a:rPr lang="en-US" b="1" dirty="0">
                    <a:solidFill>
                      <a:schemeClr val="tx1"/>
                    </a:solidFill>
                  </a:rPr>
                  <a:t>This paper asks: </a:t>
                </a:r>
                <a:br>
                  <a:rPr lang="en-US" b="1" dirty="0"/>
                </a:br>
                <a:br>
                  <a:rPr lang="en-US" sz="1100" b="1" dirty="0"/>
                </a:br>
                <a:r>
                  <a:rPr lang="en-US" dirty="0">
                    <a:solidFill>
                      <a:schemeClr val="tx1"/>
                    </a:solidFill>
                  </a:rPr>
                  <a:t>Can </a:t>
                </a:r>
                <a14:m>
                  <m:oMath xmlns:m="http://schemas.openxmlformats.org/officeDocument/2006/math">
                    <m:sSub>
                      <m:sSubPr>
                        <m:ctrlPr>
                          <a:rPr lang="en-US" i="1" smtClean="0">
                            <a:solidFill>
                              <a:schemeClr val="tx1"/>
                            </a:solidFill>
                            <a:effectLst/>
                            <a:latin typeface="Cambria Math" panose="02040503050406030204" pitchFamily="18" charset="0"/>
                          </a:rPr>
                        </m:ctrlPr>
                      </m:sSubPr>
                      <m:e>
                        <m:acc>
                          <m:accPr>
                            <m:chr m:val="̃"/>
                            <m:ctrlPr>
                              <a:rPr lang="en-US" i="1">
                                <a:solidFill>
                                  <a:schemeClr val="tx1"/>
                                </a:solidFill>
                                <a:effectLst/>
                                <a:latin typeface="Cambria Math" panose="02040503050406030204" pitchFamily="18" charset="0"/>
                              </a:rPr>
                            </m:ctrlPr>
                          </m:accPr>
                          <m:e>
                            <m:r>
                              <a:rPr lang="en-US"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𝑈</m:t>
                            </m:r>
                          </m:e>
                        </m:acc>
                      </m:e>
                      <m:sub>
                        <m:r>
                          <a:rPr lang="en-US"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𝑡</m:t>
                        </m:r>
                      </m:sub>
                    </m:sSub>
                  </m:oMath>
                </a14:m>
                <a:r>
                  <a:rPr lang="en-US" dirty="0">
                    <a:solidFill>
                      <a:schemeClr val="tx1"/>
                    </a:solidFill>
                  </a:rPr>
                  <a:t> be interpreted as a monotonic transformation of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𝑈</m:t>
                        </m:r>
                      </m:e>
                      <m:sub>
                        <m:r>
                          <a:rPr lang="en-US" i="1">
                            <a:solidFill>
                              <a:schemeClr val="tx1"/>
                            </a:solidFill>
                            <a:latin typeface="Cambria Math" panose="02040503050406030204" pitchFamily="18" charset="0"/>
                          </a:rPr>
                          <m:t>𝑡</m:t>
                        </m:r>
                      </m:sub>
                    </m:sSub>
                  </m:oMath>
                </a14:m>
                <a:r>
                  <a:rPr lang="en-US" dirty="0">
                    <a:solidFill>
                      <a:schemeClr val="tx1"/>
                    </a:solidFill>
                  </a:rPr>
                  <a:t>?</a:t>
                </a:r>
                <a:br>
                  <a:rPr lang="en-US" dirty="0">
                    <a:solidFill>
                      <a:schemeClr val="tx1"/>
                    </a:solidFill>
                  </a:rPr>
                </a:br>
                <a:r>
                  <a:rPr lang="en-US" dirty="0"/>
                  <a:t>In other words, we are interested in</a:t>
                </a:r>
                <a:r>
                  <a:rPr lang="en-US" dirty="0">
                    <a:solidFill>
                      <a:schemeClr val="tx1"/>
                    </a:solidFill>
                  </a:rPr>
                  <a:t> the relations between preferences and SWB data regarding the different variables:</a:t>
                </a:r>
              </a:p>
              <a:p>
                <a:pPr lvl="1">
                  <a:lnSpc>
                    <a:spcPct val="110000"/>
                  </a:lnSpc>
                </a:pPr>
                <a14:m>
                  <m:oMath xmlns:m="http://schemas.openxmlformats.org/officeDocument/2006/math">
                    <m:acc>
                      <m:accPr>
                        <m:chr m:val="̃"/>
                        <m:ctrlPr>
                          <a:rPr lang="en-US" i="1" smtClean="0">
                            <a:effectLst/>
                            <a:latin typeface="Cambria Math" panose="02040503050406030204" pitchFamily="18" charset="0"/>
                          </a:rPr>
                        </m:ctrlPr>
                      </m:accPr>
                      <m:e>
                        <m:r>
                          <a:rPr lang="en-US" sz="2400" b="0" i="1">
                            <a:effectLst/>
                            <a:latin typeface="Cambria Math" panose="02040503050406030204" pitchFamily="18" charset="0"/>
                            <a:ea typeface="Times New Roman" panose="02020603050405020304" pitchFamily="18" charset="0"/>
                            <a:cs typeface="Times New Roman" panose="02020603050405020304" pitchFamily="18" charset="0"/>
                          </a:rPr>
                          <m:t>𝛿</m:t>
                        </m:r>
                      </m:e>
                    </m:acc>
                  </m:oMath>
                </a14:m>
                <a:r>
                  <a:rPr lang="en-US" dirty="0">
                    <a:solidFill>
                      <a:schemeClr val="tx1"/>
                    </a:solidFill>
                  </a:rPr>
                  <a:t> and </a:t>
                </a:r>
                <a14:m>
                  <m:oMath xmlns:m="http://schemas.openxmlformats.org/officeDocument/2006/math">
                    <m:r>
                      <a:rPr lang="en-US" b="0" i="1">
                        <a:latin typeface="Cambria Math" panose="02040503050406030204" pitchFamily="18" charset="0"/>
                        <a:ea typeface="Times New Roman" panose="02020603050405020304" pitchFamily="18" charset="0"/>
                        <a:cs typeface="Times New Roman" panose="02020603050405020304" pitchFamily="18" charset="0"/>
                      </a:rPr>
                      <m:t>𝛿</m:t>
                    </m:r>
                  </m:oMath>
                </a14:m>
                <a:r>
                  <a:rPr lang="en-US" dirty="0">
                    <a:solidFill>
                      <a:schemeClr val="tx1"/>
                    </a:solidFill>
                  </a:rPr>
                  <a:t> (time horizons)</a:t>
                </a:r>
              </a:p>
              <a:p>
                <a:pPr lvl="1">
                  <a:lnSpc>
                    <a:spcPct val="110000"/>
                  </a:lnSpc>
                </a:pPr>
                <a14:m>
                  <m:oMath xmlns:m="http://schemas.openxmlformats.org/officeDocument/2006/math">
                    <m:acc>
                      <m:accPr>
                        <m:chr m:val="̃"/>
                        <m:ctrlPr>
                          <a:rPr lang="en-US" i="1" smtClean="0">
                            <a:effectLst/>
                            <a:latin typeface="Cambria Math" panose="02040503050406030204" pitchFamily="18" charset="0"/>
                          </a:rPr>
                        </m:ctrlPr>
                      </m:accPr>
                      <m:e>
                        <m:r>
                          <a:rPr lang="en-US" sz="2400" b="0" i="1">
                            <a:effectLst/>
                            <a:latin typeface="Cambria Math" panose="02040503050406030204" pitchFamily="18" charset="0"/>
                            <a:ea typeface="Times New Roman" panose="02020603050405020304" pitchFamily="18" charset="0"/>
                            <a:cs typeface="Times New Roman" panose="02020603050405020304" pitchFamily="18" charset="0"/>
                          </a:rPr>
                          <m:t>𝜆</m:t>
                        </m:r>
                      </m:e>
                    </m:acc>
                  </m:oMath>
                </a14:m>
                <a:r>
                  <a:rPr lang="en-US" dirty="0">
                    <a:solidFill>
                      <a:schemeClr val="tx1"/>
                    </a:solidFill>
                  </a:rPr>
                  <a:t> and </a:t>
                </a:r>
                <a14:m>
                  <m:oMath xmlns:m="http://schemas.openxmlformats.org/officeDocument/2006/math">
                    <m:r>
                      <a:rPr lang="en-US" b="0" i="1">
                        <a:latin typeface="Cambria Math" panose="02040503050406030204" pitchFamily="18" charset="0"/>
                        <a:ea typeface="Times New Roman" panose="02020603050405020304" pitchFamily="18" charset="0"/>
                        <a:cs typeface="Times New Roman" panose="02020603050405020304" pitchFamily="18" charset="0"/>
                      </a:rPr>
                      <m:t>𝜆</m:t>
                    </m:r>
                  </m:oMath>
                </a14:m>
                <a:r>
                  <a:rPr lang="en-US" dirty="0">
                    <a:solidFill>
                      <a:schemeClr val="tx1"/>
                    </a:solidFill>
                  </a:rPr>
                  <a:t> (social circles)</a:t>
                </a:r>
              </a:p>
              <a:p>
                <a:pPr lvl="1">
                  <a:lnSpc>
                    <a:spcPct val="110000"/>
                  </a:lnSpc>
                </a:pPr>
                <a14:m>
                  <m:oMath xmlns:m="http://schemas.openxmlformats.org/officeDocument/2006/math">
                    <m:acc>
                      <m:accPr>
                        <m:chr m:val="̃"/>
                        <m:ctrlPr>
                          <a:rPr lang="en-US" i="1" smtClean="0">
                            <a:effectLst/>
                            <a:latin typeface="Cambria Math" panose="02040503050406030204" pitchFamily="18" charset="0"/>
                          </a:rPr>
                        </m:ctrlPr>
                      </m:accPr>
                      <m:e>
                        <m:r>
                          <a:rPr lang="en-US" sz="2400" b="0" i="1">
                            <a:effectLst/>
                            <a:latin typeface="Cambria Math" panose="02040503050406030204" pitchFamily="18" charset="0"/>
                            <a:ea typeface="Times New Roman" panose="02020603050405020304" pitchFamily="18" charset="0"/>
                            <a:cs typeface="Times New Roman" panose="02020603050405020304" pitchFamily="18" charset="0"/>
                          </a:rPr>
                          <m:t>𝑢</m:t>
                        </m:r>
                      </m:e>
                    </m:acc>
                  </m:oMath>
                </a14:m>
                <a:r>
                  <a:rPr lang="en-US" dirty="0">
                    <a:solidFill>
                      <a:schemeClr val="tx1"/>
                    </a:solidFill>
                  </a:rPr>
                  <a:t> and </a:t>
                </a:r>
                <a14:m>
                  <m:oMath xmlns:m="http://schemas.openxmlformats.org/officeDocument/2006/math">
                    <m:r>
                      <a:rPr lang="en-US" b="0" i="1">
                        <a:latin typeface="Cambria Math" panose="02040503050406030204" pitchFamily="18" charset="0"/>
                        <a:ea typeface="Times New Roman" panose="02020603050405020304" pitchFamily="18" charset="0"/>
                        <a:cs typeface="Times New Roman" panose="02020603050405020304" pitchFamily="18" charset="0"/>
                      </a:rPr>
                      <m:t>𝑢</m:t>
                    </m:r>
                  </m:oMath>
                </a14:m>
                <a:r>
                  <a:rPr lang="en-US" dirty="0">
                    <a:solidFill>
                      <a:schemeClr val="tx1"/>
                    </a:solidFill>
                  </a:rPr>
                  <a:t> (life domains)</a:t>
                </a:r>
              </a:p>
            </p:txBody>
          </p:sp>
        </mc:Choice>
        <mc:Fallback xmlns="">
          <p:sp>
            <p:nvSpPr>
              <p:cNvPr id="3" name="Content Placeholder 2">
                <a:extLst>
                  <a:ext uri="{FF2B5EF4-FFF2-40B4-BE49-F238E27FC236}">
                    <a16:creationId xmlns:a16="http://schemas.microsoft.com/office/drawing/2014/main" id="{E553616F-A2BC-AB6D-C97D-1D88E448FF41}"/>
                  </a:ext>
                </a:extLst>
              </p:cNvPr>
              <p:cNvSpPr>
                <a:spLocks noGrp="1" noRot="1" noChangeAspect="1" noMove="1" noResize="1" noEditPoints="1" noAdjustHandles="1" noChangeArrowheads="1" noChangeShapeType="1" noTextEdit="1"/>
              </p:cNvSpPr>
              <p:nvPr>
                <p:ph idx="1"/>
              </p:nvPr>
            </p:nvSpPr>
            <p:spPr>
              <a:xfrm>
                <a:off x="838200" y="1825624"/>
                <a:ext cx="10515600" cy="4824558"/>
              </a:xfrm>
              <a:blipFill>
                <a:blip r:embed="rId2"/>
                <a:stretch>
                  <a:fillRect l="-965" t="-3150" r="-1086"/>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7077C30A-F335-F707-906E-794E5408DAFF}"/>
              </a:ext>
            </a:extLst>
          </p:cNvPr>
          <p:cNvSpPr>
            <a:spLocks noGrp="1"/>
          </p:cNvSpPr>
          <p:nvPr>
            <p:ph type="sldNum" sz="quarter" idx="12"/>
          </p:nvPr>
        </p:nvSpPr>
        <p:spPr/>
        <p:txBody>
          <a:bodyPr/>
          <a:lstStyle/>
          <a:p>
            <a:fld id="{C67CF74A-A61C-41F1-9FBA-292FF8451F0F}" type="slidenum">
              <a:rPr lang="he-IL" smtClean="0"/>
              <a:pPr/>
              <a:t>6</a:t>
            </a:fld>
            <a:endParaRPr lang="he-IL"/>
          </a:p>
        </p:txBody>
      </p:sp>
      <p:pic>
        <p:nvPicPr>
          <p:cNvPr id="7" name="Picture 6">
            <a:extLst>
              <a:ext uri="{FF2B5EF4-FFF2-40B4-BE49-F238E27FC236}">
                <a16:creationId xmlns:a16="http://schemas.microsoft.com/office/drawing/2014/main" id="{461D8A74-DAB6-EF9C-220B-77C7DE39A25D}"/>
              </a:ext>
            </a:extLst>
          </p:cNvPr>
          <p:cNvPicPr>
            <a:picLocks noChangeAspect="1"/>
          </p:cNvPicPr>
          <p:nvPr/>
        </p:nvPicPr>
        <p:blipFill rotWithShape="1">
          <a:blip r:embed="rId3">
            <a:clrChange>
              <a:clrFrom>
                <a:srgbClr val="FFFFFF"/>
              </a:clrFrom>
              <a:clrTo>
                <a:srgbClr val="FFFFFF">
                  <a:alpha val="0"/>
                </a:srgbClr>
              </a:clrTo>
            </a:clrChange>
          </a:blip>
          <a:srcRect r="1160"/>
          <a:stretch/>
        </p:blipFill>
        <p:spPr>
          <a:xfrm>
            <a:off x="3999005" y="2589930"/>
            <a:ext cx="4193990" cy="1233446"/>
          </a:xfrm>
          <a:prstGeom prst="rect">
            <a:avLst/>
          </a:prstGeom>
        </p:spPr>
      </p:pic>
    </p:spTree>
    <p:extLst>
      <p:ext uri="{BB962C8B-B14F-4D97-AF65-F5344CB8AC3E}">
        <p14:creationId xmlns:p14="http://schemas.microsoft.com/office/powerpoint/2010/main" val="2868138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F1407-1046-23C5-6E29-5E9AEAB1662E}"/>
              </a:ext>
            </a:extLst>
          </p:cNvPr>
          <p:cNvSpPr>
            <a:spLocks noGrp="1"/>
          </p:cNvSpPr>
          <p:nvPr>
            <p:ph type="title"/>
          </p:nvPr>
        </p:nvSpPr>
        <p:spPr/>
        <p:txBody>
          <a:bodyPr/>
          <a:lstStyle/>
          <a:p>
            <a:r>
              <a:rPr lang="en-US" dirty="0"/>
              <a:t>Assumptions We Study</a:t>
            </a:r>
            <a:endParaRPr lang="he-IL"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98B5CF-303A-0E3E-4BDD-5696C2FECF81}"/>
                  </a:ext>
                </a:extLst>
              </p:cNvPr>
              <p:cNvSpPr>
                <a:spLocks noGrp="1"/>
              </p:cNvSpPr>
              <p:nvPr>
                <p:ph idx="1"/>
              </p:nvPr>
            </p:nvSpPr>
            <p:spPr/>
            <p:txBody>
              <a:bodyPr>
                <a:normAutofit lnSpcReduction="10000"/>
              </a:bodyPr>
              <a:lstStyle/>
              <a:p>
                <a:r>
                  <a:rPr lang="en-US" dirty="0"/>
                  <a:t>What assumptions do common SWB applications make?</a:t>
                </a:r>
              </a:p>
              <a:p>
                <a:r>
                  <a:rPr lang="en-US" dirty="0"/>
                  <a:t>As mentioned earlier, these assumptions are sometimes only implicitly made, and are not necessarily supported by data</a:t>
                </a:r>
              </a:p>
              <a:p>
                <a:endParaRPr lang="en-US" dirty="0"/>
              </a:p>
              <a:p>
                <a:pPr marL="0" indent="0">
                  <a:buNone/>
                </a:pPr>
                <a:r>
                  <a:rPr lang="en-US" sz="3200" dirty="0"/>
                  <a:t>Life Domain Assumptions (</a:t>
                </a:r>
                <a14:m>
                  <m:oMath xmlns:m="http://schemas.openxmlformats.org/officeDocument/2006/math">
                    <m:sSub>
                      <m:sSubPr>
                        <m:ctrlPr>
                          <a:rPr lang="en-US" sz="3200" i="1" smtClean="0">
                            <a:effectLst/>
                            <a:latin typeface="Cambria Math" panose="02040503050406030204" pitchFamily="18" charset="0"/>
                          </a:rPr>
                        </m:ctrlPr>
                      </m:sSubPr>
                      <m:e>
                        <m:acc>
                          <m:accPr>
                            <m:chr m:val="̃"/>
                            <m:ctrlPr>
                              <a:rPr lang="en-US" sz="3200" i="1">
                                <a:effectLst/>
                                <a:latin typeface="Cambria Math" panose="02040503050406030204" pitchFamily="18" charset="0"/>
                              </a:rPr>
                            </m:ctrlPr>
                          </m:accPr>
                          <m:e>
                            <m:r>
                              <a:rPr lang="en-US" sz="3200" i="1">
                                <a:effectLst/>
                                <a:latin typeface="Cambria Math" panose="02040503050406030204" pitchFamily="18" charset="0"/>
                                <a:ea typeface="Times New Roman" panose="02020603050405020304" pitchFamily="18" charset="0"/>
                                <a:cs typeface="Times New Roman" panose="02020603050405020304" pitchFamily="18" charset="0"/>
                              </a:rPr>
                              <m:t>𝑢</m:t>
                            </m:r>
                          </m:e>
                        </m:acc>
                      </m:e>
                      <m:sub>
                        <m:r>
                          <a:rPr lang="en-US" sz="3200" i="1">
                            <a:effectLst/>
                            <a:latin typeface="Cambria Math" panose="02040503050406030204" pitchFamily="18" charset="0"/>
                            <a:ea typeface="Times New Roman" panose="02020603050405020304" pitchFamily="18" charset="0"/>
                            <a:cs typeface="Times New Roman" panose="02020603050405020304" pitchFamily="18" charset="0"/>
                          </a:rPr>
                          <m:t>𝑘</m:t>
                        </m:r>
                      </m:sub>
                    </m:sSub>
                    <m:d>
                      <m:dPr>
                        <m:ctrlPr>
                          <a:rPr lang="en-US" sz="3200" i="1">
                            <a:effectLst/>
                            <a:latin typeface="Cambria Math" panose="02040503050406030204" pitchFamily="18" charset="0"/>
                          </a:rPr>
                        </m:ctrlPr>
                      </m:dPr>
                      <m:e>
                        <m:sSub>
                          <m:sSubPr>
                            <m:ctrlPr>
                              <a:rPr lang="en-US" sz="3200" i="1">
                                <a:effectLst/>
                                <a:latin typeface="Cambria Math" panose="02040503050406030204" pitchFamily="18" charset="0"/>
                              </a:rPr>
                            </m:ctrlPr>
                          </m:sSubPr>
                          <m:e>
                            <m:r>
                              <a:rPr lang="en-US" sz="3200" b="1" i="1">
                                <a:effectLst/>
                                <a:latin typeface="Cambria Math" panose="02040503050406030204" pitchFamily="18" charset="0"/>
                                <a:ea typeface="Times New Roman" panose="02020603050405020304" pitchFamily="18" charset="0"/>
                                <a:cs typeface="Times New Roman" panose="02020603050405020304" pitchFamily="18" charset="0"/>
                              </a:rPr>
                              <m:t>𝒄</m:t>
                            </m:r>
                          </m:e>
                          <m:sub>
                            <m:r>
                              <a:rPr lang="en-US" sz="3200" i="1">
                                <a:effectLst/>
                                <a:latin typeface="Cambria Math" panose="02040503050406030204" pitchFamily="18" charset="0"/>
                                <a:ea typeface="Times New Roman" panose="02020603050405020304" pitchFamily="18" charset="0"/>
                                <a:cs typeface="Times New Roman" panose="02020603050405020304" pitchFamily="18" charset="0"/>
                              </a:rPr>
                              <m:t>𝜏</m:t>
                            </m:r>
                            <m:r>
                              <a:rPr lang="en-US" sz="32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3200" i="1">
                                <a:effectLst/>
                                <a:latin typeface="Cambria Math" panose="02040503050406030204" pitchFamily="18" charset="0"/>
                                <a:ea typeface="Times New Roman" panose="02020603050405020304" pitchFamily="18" charset="0"/>
                                <a:cs typeface="Times New Roman" panose="02020603050405020304" pitchFamily="18" charset="0"/>
                              </a:rPr>
                              <m:t>𝑘</m:t>
                            </m:r>
                          </m:sub>
                        </m:sSub>
                      </m:e>
                    </m:d>
                  </m:oMath>
                </a14:m>
                <a:r>
                  <a:rPr lang="en-US" sz="3200" dirty="0"/>
                  <a:t>):</a:t>
                </a:r>
              </a:p>
              <a:p>
                <a:pPr lvl="1"/>
                <a:r>
                  <a:rPr lang="en-US" dirty="0"/>
                  <a:t>Usually, the SWB function is assumed to be aggregating consumption across life domains the same as the utility equation, up to a positive affine transformation of </a:t>
                </a:r>
                <a14:m>
                  <m:oMath xmlns:m="http://schemas.openxmlformats.org/officeDocument/2006/math">
                    <m:sSub>
                      <m:sSubPr>
                        <m:ctrlPr>
                          <a:rPr lang="en-US" i="1" smtClean="0">
                            <a:effectLst/>
                            <a:latin typeface="Cambria Math" panose="02040503050406030204" pitchFamily="18" charset="0"/>
                          </a:rPr>
                        </m:ctrlPr>
                      </m:sSub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𝑢</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𝑘</m:t>
                        </m:r>
                      </m:sub>
                    </m:sSub>
                    <m:d>
                      <m:dPr>
                        <m:ctrlPr>
                          <a:rPr lang="en-US" i="1">
                            <a:effectLst/>
                            <a:latin typeface="Cambria Math" panose="02040503050406030204" pitchFamily="18" charset="0"/>
                          </a:rPr>
                        </m:ctrlPr>
                      </m:dPr>
                      <m:e>
                        <m:r>
                          <a:rPr lang="en-US" sz="1800" b="1" i="1">
                            <a:effectLst/>
                            <a:latin typeface="Cambria Math" panose="02040503050406030204" pitchFamily="18" charset="0"/>
                            <a:ea typeface="Times New Roman" panose="02020603050405020304" pitchFamily="18" charset="0"/>
                            <a:cs typeface="Times New Roman" panose="02020603050405020304" pitchFamily="18" charset="0"/>
                          </a:rPr>
                          <m:t>∙</m:t>
                        </m:r>
                      </m:e>
                    </m:d>
                  </m:oMath>
                </a14:m>
                <a:r>
                  <a:rPr lang="en-US" sz="1800" dirty="0">
                    <a:effectLst/>
                    <a:latin typeface="Times" panose="02020603050405020304" pitchFamily="18" charset="0"/>
                    <a:ea typeface="Times New Roman" panose="02020603050405020304" pitchFamily="18" charset="0"/>
                    <a:cs typeface="Times New Roman" panose="02020603050405020304" pitchFamily="18" charset="0"/>
                  </a:rPr>
                  <a:t> </a:t>
                </a:r>
                <a:endParaRPr lang="en-US" dirty="0"/>
              </a:p>
              <a:p>
                <a:pPr lvl="1"/>
                <a:r>
                  <a:rPr lang="en-US" dirty="0"/>
                  <a:t>But some theoretical and empirical evidence argue that people may weight domains differently when answering SWB questions versus when making choices</a:t>
                </a:r>
              </a:p>
              <a:p>
                <a:pPr marL="457200" lvl="1" indent="0">
                  <a:buNone/>
                </a:pPr>
                <a:endParaRPr lang="en-US" dirty="0"/>
              </a:p>
              <a:p>
                <a:endParaRPr lang="he-IL" dirty="0">
                  <a:solidFill>
                    <a:srgbClr val="FFC000"/>
                  </a:solidFill>
                </a:endParaRPr>
              </a:p>
            </p:txBody>
          </p:sp>
        </mc:Choice>
        <mc:Fallback xmlns="">
          <p:sp>
            <p:nvSpPr>
              <p:cNvPr id="3" name="Content Placeholder 2">
                <a:extLst>
                  <a:ext uri="{FF2B5EF4-FFF2-40B4-BE49-F238E27FC236}">
                    <a16:creationId xmlns:a16="http://schemas.microsoft.com/office/drawing/2014/main" id="{2398B5CF-303A-0E3E-4BDD-5696C2FECF81}"/>
                  </a:ext>
                </a:extLst>
              </p:cNvPr>
              <p:cNvSpPr>
                <a:spLocks noGrp="1" noRot="1" noChangeAspect="1" noMove="1" noResize="1" noEditPoints="1" noAdjustHandles="1" noChangeArrowheads="1" noChangeShapeType="1" noTextEdit="1"/>
              </p:cNvSpPr>
              <p:nvPr>
                <p:ph idx="1"/>
              </p:nvPr>
            </p:nvSpPr>
            <p:spPr>
              <a:blipFill>
                <a:blip r:embed="rId2"/>
                <a:stretch>
                  <a:fillRect l="-1507" t="-3081"/>
                </a:stretch>
              </a:blipFill>
            </p:spPr>
            <p:txBody>
              <a:bodyPr/>
              <a:lstStyle/>
              <a:p>
                <a:r>
                  <a:rPr lang="he-IL">
                    <a:noFill/>
                  </a:rPr>
                  <a:t> </a:t>
                </a:r>
              </a:p>
            </p:txBody>
          </p:sp>
        </mc:Fallback>
      </mc:AlternateContent>
      <p:sp>
        <p:nvSpPr>
          <p:cNvPr id="6" name="Slide Number Placeholder 5">
            <a:extLst>
              <a:ext uri="{FF2B5EF4-FFF2-40B4-BE49-F238E27FC236}">
                <a16:creationId xmlns:a16="http://schemas.microsoft.com/office/drawing/2014/main" id="{92B730D5-46E3-C624-22FA-7F89F5C8FBB0}"/>
              </a:ext>
            </a:extLst>
          </p:cNvPr>
          <p:cNvSpPr>
            <a:spLocks noGrp="1"/>
          </p:cNvSpPr>
          <p:nvPr>
            <p:ph type="sldNum" sz="quarter" idx="12"/>
          </p:nvPr>
        </p:nvSpPr>
        <p:spPr/>
        <p:txBody>
          <a:bodyPr/>
          <a:lstStyle/>
          <a:p>
            <a:fld id="{C67CF74A-A61C-41F1-9FBA-292FF8451F0F}" type="slidenum">
              <a:rPr lang="he-IL" smtClean="0"/>
              <a:pPr/>
              <a:t>7</a:t>
            </a:fld>
            <a:endParaRPr lang="he-IL"/>
          </a:p>
        </p:txBody>
      </p:sp>
    </p:spTree>
    <p:extLst>
      <p:ext uri="{BB962C8B-B14F-4D97-AF65-F5344CB8AC3E}">
        <p14:creationId xmlns:p14="http://schemas.microsoft.com/office/powerpoint/2010/main" val="4088237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7C365E1-65D9-41F4-4BB7-423A34469CA2}"/>
                  </a:ext>
                </a:extLst>
              </p:cNvPr>
              <p:cNvSpPr>
                <a:spLocks noGrp="1"/>
              </p:cNvSpPr>
              <p:nvPr>
                <p:ph type="title"/>
              </p:nvPr>
            </p:nvSpPr>
            <p:spPr/>
            <p:txBody>
              <a:bodyPr/>
              <a:lstStyle/>
              <a:p>
                <a:r>
                  <a:rPr lang="en-US" dirty="0"/>
                  <a:t>Time Horizon Assumptions (</a:t>
                </a:r>
                <a14:m>
                  <m:oMath xmlns:m="http://schemas.openxmlformats.org/officeDocument/2006/math">
                    <m:sSub>
                      <m:sSubPr>
                        <m:ctrlPr>
                          <a:rPr lang="en-US" i="1" smtClean="0">
                            <a:effectLst/>
                            <a:latin typeface="Cambria Math" panose="02040503050406030204" pitchFamily="18" charset="0"/>
                          </a:rPr>
                        </m:ctrlPr>
                      </m:sSubPr>
                      <m:e>
                        <m:acc>
                          <m:accPr>
                            <m:chr m:val="̃"/>
                            <m:ctrlPr>
                              <a:rPr lang="en-US" i="1">
                                <a:effectLst/>
                                <a:latin typeface="Cambria Math" panose="02040503050406030204" pitchFamily="18" charset="0"/>
                              </a:rPr>
                            </m:ctrlPr>
                          </m:acc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𝛿</m:t>
                            </m:r>
                          </m:e>
                        </m:acc>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𝜏</m:t>
                        </m:r>
                      </m:sub>
                    </m:sSub>
                  </m:oMath>
                </a14:m>
                <a:r>
                  <a:rPr lang="en-US" dirty="0"/>
                  <a:t>)</a:t>
                </a:r>
                <a:endParaRPr lang="he-IL" dirty="0"/>
              </a:p>
            </p:txBody>
          </p:sp>
        </mc:Choice>
        <mc:Fallback xmlns="">
          <p:sp>
            <p:nvSpPr>
              <p:cNvPr id="2" name="Title 1">
                <a:extLst>
                  <a:ext uri="{FF2B5EF4-FFF2-40B4-BE49-F238E27FC236}">
                    <a16:creationId xmlns:a16="http://schemas.microsoft.com/office/drawing/2014/main" id="{A7C365E1-65D9-41F4-4BB7-423A34469CA2}"/>
                  </a:ext>
                </a:extLst>
              </p:cNvPr>
              <p:cNvSpPr>
                <a:spLocks noGrp="1" noRot="1" noChangeAspect="1" noMove="1" noResize="1" noEditPoints="1" noAdjustHandles="1" noChangeArrowheads="1" noChangeShapeType="1" noTextEdit="1"/>
              </p:cNvSpPr>
              <p:nvPr>
                <p:ph type="title"/>
              </p:nvPr>
            </p:nvSpPr>
            <p:spPr>
              <a:blipFill>
                <a:blip r:embed="rId3"/>
                <a:stretch>
                  <a:fillRect l="-2377"/>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9C7EE90-6E3F-43B4-CDA8-526B5268A83F}"/>
                  </a:ext>
                </a:extLst>
              </p:cNvPr>
              <p:cNvSpPr>
                <a:spLocks noGrp="1"/>
              </p:cNvSpPr>
              <p:nvPr>
                <p:ph idx="1"/>
              </p:nvPr>
            </p:nvSpPr>
            <p:spPr/>
            <p:txBody>
              <a:bodyPr>
                <a:normAutofit lnSpcReduction="10000"/>
              </a:bodyPr>
              <a:lstStyle/>
              <a:p>
                <a:r>
                  <a:rPr lang="en-US" dirty="0"/>
                  <a:t>Lifetime utility </a:t>
                </a:r>
                <a:r>
                  <a:rPr lang="en-US" sz="2200" dirty="0"/>
                  <a:t>– Positive weights for every period: past, present &amp; future</a:t>
                </a:r>
              </a:p>
              <a:p>
                <a:pPr marL="0" indent="0">
                  <a:buNone/>
                </a:pPr>
                <a:r>
                  <a:rPr lang="en-US" dirty="0">
                    <a:effectLst/>
                  </a:rPr>
                  <a:t>	</a:t>
                </a:r>
                <a14:m>
                  <m:oMath xmlns:m="http://schemas.openxmlformats.org/officeDocument/2006/math">
                    <m:sSub>
                      <m:sSubPr>
                        <m:ctrlPr>
                          <a:rPr lang="en-US" i="1" smtClean="0">
                            <a:effectLst/>
                            <a:latin typeface="Cambria Math" panose="02040503050406030204" pitchFamily="18" charset="0"/>
                          </a:rPr>
                        </m:ctrlPr>
                      </m:sSubPr>
                      <m:e>
                        <m:acc>
                          <m:accPr>
                            <m:chr m:val="̃"/>
                            <m:ctrlPr>
                              <a:rPr lang="en-US" i="1">
                                <a:effectLst/>
                                <a:latin typeface="Cambria Math" panose="02040503050406030204" pitchFamily="18" charset="0"/>
                              </a:rPr>
                            </m:ctrlPr>
                          </m:acc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𝛿</m:t>
                            </m:r>
                          </m:e>
                        </m:acc>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𝜏</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𝛿</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𝜏</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&gt;0</m:t>
                    </m:r>
                  </m:oMath>
                </a14:m>
                <a:r>
                  <a:rPr lang="en-US" dirty="0">
                    <a:effectLst/>
                    <a:ea typeface="Times New Roman" panose="02020603050405020304" pitchFamily="18" charset="0"/>
                    <a:cs typeface="Times New Roman" panose="02020603050405020304" pitchFamily="18" charset="0"/>
                  </a:rPr>
                  <a:t> for all </a:t>
                </a:r>
                <a14:m>
                  <m:oMath xmlns:m="http://schemas.openxmlformats.org/officeDocument/2006/math">
                    <m:r>
                      <a:rPr lang="en-US" i="1">
                        <a:effectLst/>
                        <a:latin typeface="Cambria Math" panose="02040503050406030204" pitchFamily="18" charset="0"/>
                        <a:ea typeface="Times New Roman" panose="02020603050405020304" pitchFamily="18" charset="0"/>
                        <a:cs typeface="Times New Roman" panose="02020603050405020304" pitchFamily="18" charset="0"/>
                      </a:rPr>
                      <m:t>𝜏</m:t>
                    </m:r>
                  </m:oMath>
                </a14:m>
                <a:r>
                  <a:rPr lang="en-US" dirty="0">
                    <a:effectLst/>
                    <a:ea typeface="Times New Roman" panose="02020603050405020304" pitchFamily="18" charset="0"/>
                    <a:cs typeface="Times New Roman" panose="02020603050405020304" pitchFamily="18" charset="0"/>
                  </a:rPr>
                  <a:t>.</a:t>
                </a:r>
                <a:endParaRPr lang="en-US" dirty="0"/>
              </a:p>
              <a:p>
                <a:r>
                  <a:rPr lang="en-US" dirty="0"/>
                  <a:t>Forward-looking utility </a:t>
                </a:r>
                <a:r>
                  <a:rPr lang="en-US" sz="2200" dirty="0"/>
                  <a:t>– Ignores the past, emphasizes the present &amp; future</a:t>
                </a:r>
              </a:p>
              <a:p>
                <a:pPr marL="0" indent="0">
                  <a:buNone/>
                </a:pPr>
                <a:r>
                  <a:rPr lang="en-US" dirty="0">
                    <a:effectLst/>
                  </a:rPr>
                  <a:t>	</a:t>
                </a:r>
                <a14:m>
                  <m:oMath xmlns:m="http://schemas.openxmlformats.org/officeDocument/2006/math">
                    <m:sSub>
                      <m:sSubPr>
                        <m:ctrlPr>
                          <a:rPr lang="en-US" i="1" smtClean="0">
                            <a:effectLst/>
                            <a:latin typeface="Cambria Math" panose="02040503050406030204" pitchFamily="18" charset="0"/>
                          </a:rPr>
                        </m:ctrlPr>
                      </m:sSubPr>
                      <m:e>
                        <m:acc>
                          <m:accPr>
                            <m:chr m:val="̃"/>
                            <m:ctrlPr>
                              <a:rPr lang="en-US" i="1">
                                <a:effectLst/>
                                <a:latin typeface="Cambria Math" panose="02040503050406030204" pitchFamily="18" charset="0"/>
                              </a:rPr>
                            </m:ctrlPr>
                          </m:acc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𝛿</m:t>
                            </m:r>
                          </m:e>
                        </m:acc>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𝜏</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𝛿</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𝜏</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&gt;0</m:t>
                    </m:r>
                  </m:oMath>
                </a14:m>
                <a:r>
                  <a:rPr lang="en-US" dirty="0">
                    <a:effectLst/>
                    <a:ea typeface="Times New Roman" panose="02020603050405020304" pitchFamily="18" charset="0"/>
                    <a:cs typeface="Times New Roman" panose="02020603050405020304" pitchFamily="18" charset="0"/>
                  </a:rPr>
                  <a:t> for all </a:t>
                </a:r>
                <a14:m>
                  <m:oMath xmlns:m="http://schemas.openxmlformats.org/officeDocument/2006/math">
                    <m:r>
                      <a:rPr lang="en-US" i="1">
                        <a:effectLst/>
                        <a:latin typeface="Cambria Math" panose="02040503050406030204" pitchFamily="18" charset="0"/>
                        <a:ea typeface="Times New Roman" panose="02020603050405020304" pitchFamily="18" charset="0"/>
                        <a:cs typeface="Times New Roman" panose="02020603050405020304" pitchFamily="18" charset="0"/>
                      </a:rPr>
                      <m:t>𝜏</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𝑡</m:t>
                    </m:r>
                  </m:oMath>
                </a14:m>
                <a:r>
                  <a:rPr lang="en-US" dirty="0">
                    <a:effectLst/>
                    <a:ea typeface="Times New Roman" panose="02020603050405020304" pitchFamily="18" charset="0"/>
                    <a:cs typeface="Times New Roman" panose="02020603050405020304" pitchFamily="18" charset="0"/>
                  </a:rPr>
                  <a:t> and </a:t>
                </a:r>
                <a14:m>
                  <m:oMath xmlns:m="http://schemas.openxmlformats.org/officeDocument/2006/math">
                    <m:sSub>
                      <m:sSubPr>
                        <m:ctrlPr>
                          <a:rPr lang="en-US" i="1">
                            <a:effectLst/>
                            <a:latin typeface="Cambria Math" panose="02040503050406030204" pitchFamily="18" charset="0"/>
                          </a:rPr>
                        </m:ctrlPr>
                      </m:sSubPr>
                      <m:e>
                        <m:acc>
                          <m:accPr>
                            <m:chr m:val="̃"/>
                            <m:ctrlPr>
                              <a:rPr lang="en-US" i="1">
                                <a:effectLst/>
                                <a:latin typeface="Cambria Math" panose="02040503050406030204" pitchFamily="18" charset="0"/>
                              </a:rPr>
                            </m:ctrlPr>
                          </m:acc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𝛿</m:t>
                            </m:r>
                          </m:e>
                        </m:acc>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𝜏</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=0</m:t>
                    </m:r>
                  </m:oMath>
                </a14:m>
                <a:r>
                  <a:rPr lang="en-US" dirty="0">
                    <a:effectLst/>
                    <a:ea typeface="Times New Roman" panose="02020603050405020304" pitchFamily="18" charset="0"/>
                    <a:cs typeface="Times New Roman" panose="02020603050405020304" pitchFamily="18" charset="0"/>
                  </a:rPr>
                  <a:t> otherwise</a:t>
                </a:r>
                <a:endParaRPr lang="en-US" dirty="0"/>
              </a:p>
              <a:p>
                <a:r>
                  <a:rPr lang="en-US" dirty="0"/>
                  <a:t>Flow utility </a:t>
                </a:r>
                <a:r>
                  <a:rPr lang="en-US" sz="2200" dirty="0"/>
                  <a:t>– Positive weights for only the present</a:t>
                </a:r>
                <a:endParaRPr lang="en-US" sz="2200" i="1" dirty="0">
                  <a:effectLst/>
                </a:endParaRPr>
              </a:p>
              <a:p>
                <a:pPr marL="0" indent="0">
                  <a:buNone/>
                </a:pPr>
                <a:r>
                  <a:rPr lang="en-US" dirty="0">
                    <a:effectLst/>
                  </a:rPr>
                  <a:t>	</a:t>
                </a:r>
                <a14:m>
                  <m:oMath xmlns:m="http://schemas.openxmlformats.org/officeDocument/2006/math">
                    <m:sSub>
                      <m:sSubPr>
                        <m:ctrlPr>
                          <a:rPr lang="en-US" i="1" smtClean="0">
                            <a:effectLst/>
                            <a:latin typeface="Cambria Math" panose="02040503050406030204" pitchFamily="18" charset="0"/>
                          </a:rPr>
                        </m:ctrlPr>
                      </m:sSubPr>
                      <m:e>
                        <m:acc>
                          <m:accPr>
                            <m:chr m:val="̃"/>
                            <m:ctrlPr>
                              <a:rPr lang="en-US" i="1">
                                <a:effectLst/>
                                <a:latin typeface="Cambria Math" panose="02040503050406030204" pitchFamily="18" charset="0"/>
                              </a:rPr>
                            </m:ctrlPr>
                          </m:acc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𝛿</m:t>
                            </m:r>
                          </m:e>
                        </m:acc>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𝜏</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=0</m:t>
                    </m:r>
                  </m:oMath>
                </a14:m>
                <a:r>
                  <a:rPr lang="en-US" dirty="0">
                    <a:effectLst/>
                    <a:ea typeface="Times New Roman" panose="02020603050405020304" pitchFamily="18" charset="0"/>
                    <a:cs typeface="Times New Roman" panose="02020603050405020304" pitchFamily="18" charset="0"/>
                  </a:rPr>
                  <a:t> for all </a:t>
                </a:r>
                <a14:m>
                  <m:oMath xmlns:m="http://schemas.openxmlformats.org/officeDocument/2006/math">
                    <m:r>
                      <a:rPr lang="en-US" i="1">
                        <a:effectLst/>
                        <a:latin typeface="Cambria Math" panose="02040503050406030204" pitchFamily="18" charset="0"/>
                        <a:ea typeface="Times New Roman" panose="02020603050405020304" pitchFamily="18" charset="0"/>
                        <a:cs typeface="Times New Roman" panose="02020603050405020304" pitchFamily="18" charset="0"/>
                      </a:rPr>
                      <m:t>𝜏</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𝑡</m:t>
                    </m:r>
                  </m:oMath>
                </a14:m>
                <a:r>
                  <a:rPr lang="en-US" dirty="0">
                    <a:effectLst/>
                    <a:ea typeface="Times New Roman" panose="02020603050405020304" pitchFamily="18" charset="0"/>
                    <a:cs typeface="Times New Roman" panose="02020603050405020304" pitchFamily="18" charset="0"/>
                  </a:rPr>
                  <a:t>.</a:t>
                </a:r>
              </a:p>
              <a:p>
                <a:pPr marL="0" indent="0">
                  <a:buNone/>
                </a:pPr>
                <a:endParaRPr lang="en-US" sz="2400" i="1" dirty="0"/>
              </a:p>
              <a:p>
                <a:pPr marL="0" indent="0">
                  <a:buNone/>
                </a:pPr>
                <a:r>
                  <a:rPr lang="en-US" sz="2400" dirty="0"/>
                  <a:t>The temporal-utility-notion assumption is only implicit in most SWB applications and is sometimes used inconsistently across or even withing an application</a:t>
                </a:r>
                <a:endParaRPr lang="he-IL" dirty="0">
                  <a:solidFill>
                    <a:srgbClr val="FFC000"/>
                  </a:solidFill>
                </a:endParaRPr>
              </a:p>
            </p:txBody>
          </p:sp>
        </mc:Choice>
        <mc:Fallback xmlns="">
          <p:sp>
            <p:nvSpPr>
              <p:cNvPr id="3" name="Content Placeholder 2">
                <a:extLst>
                  <a:ext uri="{FF2B5EF4-FFF2-40B4-BE49-F238E27FC236}">
                    <a16:creationId xmlns:a16="http://schemas.microsoft.com/office/drawing/2014/main" id="{D9C7EE90-6E3F-43B4-CDA8-526B5268A83F}"/>
                  </a:ext>
                </a:extLst>
              </p:cNvPr>
              <p:cNvSpPr>
                <a:spLocks noGrp="1" noRot="1" noChangeAspect="1" noMove="1" noResize="1" noEditPoints="1" noAdjustHandles="1" noChangeArrowheads="1" noChangeShapeType="1" noTextEdit="1"/>
              </p:cNvSpPr>
              <p:nvPr>
                <p:ph idx="1"/>
              </p:nvPr>
            </p:nvSpPr>
            <p:spPr>
              <a:blipFill>
                <a:blip r:embed="rId4"/>
                <a:stretch>
                  <a:fillRect l="-1086" t="-3198"/>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ED46325A-6DE2-AF3B-8F1A-E39AE6210759}"/>
              </a:ext>
            </a:extLst>
          </p:cNvPr>
          <p:cNvSpPr>
            <a:spLocks noGrp="1"/>
          </p:cNvSpPr>
          <p:nvPr>
            <p:ph type="sldNum" sz="quarter" idx="12"/>
          </p:nvPr>
        </p:nvSpPr>
        <p:spPr/>
        <p:txBody>
          <a:bodyPr/>
          <a:lstStyle/>
          <a:p>
            <a:fld id="{C67CF74A-A61C-41F1-9FBA-292FF8451F0F}" type="slidenum">
              <a:rPr lang="he-IL" smtClean="0"/>
              <a:pPr/>
              <a:t>8</a:t>
            </a:fld>
            <a:endParaRPr lang="he-IL"/>
          </a:p>
        </p:txBody>
      </p:sp>
    </p:spTree>
    <p:extLst>
      <p:ext uri="{BB962C8B-B14F-4D97-AF65-F5344CB8AC3E}">
        <p14:creationId xmlns:p14="http://schemas.microsoft.com/office/powerpoint/2010/main" val="141094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7C365E1-65D9-41F4-4BB7-423A34469CA2}"/>
                  </a:ext>
                </a:extLst>
              </p:cNvPr>
              <p:cNvSpPr>
                <a:spLocks noGrp="1"/>
              </p:cNvSpPr>
              <p:nvPr>
                <p:ph type="title"/>
              </p:nvPr>
            </p:nvSpPr>
            <p:spPr/>
            <p:txBody>
              <a:bodyPr/>
              <a:lstStyle/>
              <a:p>
                <a:r>
                  <a:rPr lang="en-US" dirty="0"/>
                  <a:t>Social Circles Assumptions (</a:t>
                </a:r>
                <a14:m>
                  <m:oMath xmlns:m="http://schemas.openxmlformats.org/officeDocument/2006/math">
                    <m:sSub>
                      <m:sSubPr>
                        <m:ctrlPr>
                          <a:rPr lang="en-US"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𝜆</m:t>
                            </m:r>
                          </m:e>
                        </m:acc>
                      </m:e>
                      <m:sub>
                        <m:r>
                          <a:rPr lang="en-US" i="1">
                            <a:latin typeface="Cambria Math" panose="02040503050406030204" pitchFamily="18" charset="0"/>
                          </a:rPr>
                          <m:t>𝑘</m:t>
                        </m:r>
                      </m:sub>
                    </m:sSub>
                  </m:oMath>
                </a14:m>
                <a:r>
                  <a:rPr lang="en-US" dirty="0"/>
                  <a:t>)</a:t>
                </a:r>
                <a:endParaRPr lang="he-IL" dirty="0"/>
              </a:p>
            </p:txBody>
          </p:sp>
        </mc:Choice>
        <mc:Fallback xmlns="">
          <p:sp>
            <p:nvSpPr>
              <p:cNvPr id="2" name="Title 1">
                <a:extLst>
                  <a:ext uri="{FF2B5EF4-FFF2-40B4-BE49-F238E27FC236}">
                    <a16:creationId xmlns:a16="http://schemas.microsoft.com/office/drawing/2014/main" id="{A7C365E1-65D9-41F4-4BB7-423A34469CA2}"/>
                  </a:ext>
                </a:extLst>
              </p:cNvPr>
              <p:cNvSpPr>
                <a:spLocks noGrp="1" noRot="1" noChangeAspect="1" noMove="1" noResize="1" noEditPoints="1" noAdjustHandles="1" noChangeArrowheads="1" noChangeShapeType="1" noTextEdit="1"/>
              </p:cNvSpPr>
              <p:nvPr>
                <p:ph type="title"/>
              </p:nvPr>
            </p:nvSpPr>
            <p:spPr>
              <a:blipFill>
                <a:blip r:embed="rId2"/>
                <a:stretch>
                  <a:fillRect l="-2377"/>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9C7EE90-6E3F-43B4-CDA8-526B5268A83F}"/>
                  </a:ext>
                </a:extLst>
              </p:cNvPr>
              <p:cNvSpPr>
                <a:spLocks noGrp="1"/>
              </p:cNvSpPr>
              <p:nvPr>
                <p:ph idx="1"/>
              </p:nvPr>
            </p:nvSpPr>
            <p:spPr/>
            <p:txBody>
              <a:bodyPr>
                <a:normAutofit/>
              </a:bodyPr>
              <a:lstStyle/>
              <a:p>
                <a:r>
                  <a:rPr lang="en-US" dirty="0"/>
                  <a:t>Other-regarding utility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others are</a:t>
                </a:r>
                <a:r>
                  <a:rPr lang="en-US" sz="2200" dirty="0">
                    <a:solidFill>
                      <a:prstClr val="black"/>
                    </a:solidFill>
                    <a:latin typeface="Calibri" panose="020F0502020204030204"/>
                  </a:rPr>
                  <a:t> weighed in SWB as in preferences</a:t>
                </a:r>
                <a:endParaRPr lang="en-US" dirty="0"/>
              </a:p>
              <a:p>
                <a:pPr marL="0" indent="0">
                  <a:buNone/>
                </a:pPr>
                <a:r>
                  <a:rPr lang="en-US" dirty="0">
                    <a:effectLst/>
                  </a:rPr>
                  <a:t>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𝜆</m:t>
                            </m:r>
                          </m:e>
                        </m:acc>
                      </m:e>
                      <m:sub>
                        <m:r>
                          <a:rPr lang="en-US" i="1">
                            <a:latin typeface="Cambria Math" panose="02040503050406030204" pitchFamily="18" charset="0"/>
                          </a:rPr>
                          <m:t>𝑘</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𝜆</m:t>
                        </m:r>
                      </m:e>
                      <m:sub>
                        <m:r>
                          <a:rPr lang="en-US" i="1">
                            <a:latin typeface="Cambria Math" panose="02040503050406030204" pitchFamily="18" charset="0"/>
                          </a:rPr>
                          <m:t>𝑘</m:t>
                        </m:r>
                      </m:sub>
                    </m:sSub>
                    <m:r>
                      <m:rPr>
                        <m:nor/>
                      </m:rPr>
                      <a:rPr lang="en-US"/>
                      <m:t> </m:t>
                    </m:r>
                  </m:oMath>
                </a14:m>
                <a:r>
                  <a:rPr lang="en-US" dirty="0"/>
                  <a:t>for all </a:t>
                </a:r>
                <a14:m>
                  <m:oMath xmlns:m="http://schemas.openxmlformats.org/officeDocument/2006/math">
                    <m:r>
                      <a:rPr lang="en-US" i="1">
                        <a:latin typeface="Cambria Math" panose="02040503050406030204" pitchFamily="18" charset="0"/>
                      </a:rPr>
                      <m:t>𝑘</m:t>
                    </m:r>
                  </m:oMath>
                </a14:m>
                <a:endParaRPr lang="en-US" dirty="0"/>
              </a:p>
              <a:p>
                <a:r>
                  <a:rPr lang="en-US" dirty="0"/>
                  <a:t>Family-centered utility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only family members’ SWB is considered</a:t>
                </a:r>
              </a:p>
              <a:p>
                <a:pPr marL="0" indent="0">
                  <a:buNone/>
                </a:pPr>
                <a:r>
                  <a:rPr lang="en-US" dirty="0">
                    <a:effectLst/>
                  </a:rPr>
                  <a:t>	</a:t>
                </a:r>
                <a:r>
                  <a:rPr lang="en-US" dirty="0"/>
                  <a:t>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𝜆</m:t>
                            </m:r>
                          </m:e>
                        </m:acc>
                      </m:e>
                      <m:sub>
                        <m:r>
                          <a:rPr lang="en-US" i="1">
                            <a:latin typeface="Cambria Math" panose="02040503050406030204" pitchFamily="18" charset="0"/>
                          </a:rPr>
                          <m:t>𝑘</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𝜆</m:t>
                        </m:r>
                      </m:e>
                      <m:sub>
                        <m:r>
                          <a:rPr lang="en-US" i="1">
                            <a:latin typeface="Cambria Math" panose="02040503050406030204" pitchFamily="18" charset="0"/>
                          </a:rPr>
                          <m:t>𝑘</m:t>
                        </m:r>
                      </m:sub>
                    </m:sSub>
                  </m:oMath>
                </a14:m>
                <a:r>
                  <a:rPr lang="en-US" dirty="0"/>
                  <a:t> for family members </a:t>
                </a:r>
                <a14:m>
                  <m:oMath xmlns:m="http://schemas.openxmlformats.org/officeDocument/2006/math">
                    <m:r>
                      <a:rPr lang="en-US" i="1">
                        <a:latin typeface="Cambria Math" panose="02040503050406030204" pitchFamily="18" charset="0"/>
                      </a:rPr>
                      <m:t>𝑘</m:t>
                    </m:r>
                    <m:r>
                      <a:rPr lang="en-US" b="0" i="1" smtClean="0">
                        <a:latin typeface="Cambria Math" panose="02040503050406030204" pitchFamily="18" charset="0"/>
                      </a:rPr>
                      <m:t>,</m:t>
                    </m:r>
                  </m:oMath>
                </a14:m>
                <a:r>
                  <a:rPr lang="en-US" dirty="0"/>
                  <a:t> and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𝜆</m:t>
                            </m:r>
                          </m:e>
                        </m:acc>
                      </m:e>
                      <m:sub>
                        <m:r>
                          <a:rPr lang="en-US" i="1">
                            <a:latin typeface="Cambria Math" panose="02040503050406030204" pitchFamily="18" charset="0"/>
                          </a:rPr>
                          <m:t>𝑘</m:t>
                        </m:r>
                      </m:sub>
                    </m:sSub>
                    <m:r>
                      <a:rPr lang="en-US" i="1">
                        <a:latin typeface="Cambria Math" panose="02040503050406030204" pitchFamily="18" charset="0"/>
                      </a:rPr>
                      <m:t>=0</m:t>
                    </m:r>
                  </m:oMath>
                </a14:m>
                <a:r>
                  <a:rPr lang="en-US" dirty="0"/>
                  <a:t> otherwise</a:t>
                </a:r>
              </a:p>
              <a:p>
                <a:r>
                  <a:rPr lang="en-US" dirty="0"/>
                  <a:t>Self-centered utility </a:t>
                </a:r>
                <a:r>
                  <a:rPr lang="en-US" sz="2200" dirty="0"/>
                  <a:t>– only one’s own SWB is considered</a:t>
                </a:r>
                <a:endParaRPr lang="en-US" sz="2200" i="1" dirty="0">
                  <a:effectLst/>
                </a:endParaRPr>
              </a:p>
              <a:p>
                <a:pPr marL="0" indent="0">
                  <a:buNone/>
                </a:pPr>
                <a:r>
                  <a:rPr lang="en-US" dirty="0">
                    <a:effectLst/>
                  </a:rPr>
                  <a:t>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𝜆</m:t>
                            </m:r>
                          </m:e>
                        </m:acc>
                      </m:e>
                      <m:sub>
                        <m:r>
                          <a:rPr lang="en-US" i="1">
                            <a:latin typeface="Cambria Math" panose="02040503050406030204" pitchFamily="18" charset="0"/>
                          </a:rPr>
                          <m:t>𝑘</m:t>
                        </m:r>
                      </m:sub>
                    </m:sSub>
                    <m:r>
                      <a:rPr lang="en-US" i="1">
                        <a:latin typeface="Cambria Math" panose="02040503050406030204" pitchFamily="18" charset="0"/>
                      </a:rPr>
                      <m:t>=0</m:t>
                    </m:r>
                  </m:oMath>
                </a14:m>
                <a:r>
                  <a:rPr lang="en-US" dirty="0"/>
                  <a:t> for all </a:t>
                </a:r>
                <a14:m>
                  <m:oMath xmlns:m="http://schemas.openxmlformats.org/officeDocument/2006/math">
                    <m:r>
                      <a:rPr lang="en-US" i="1">
                        <a:latin typeface="Cambria Math" panose="02040503050406030204" pitchFamily="18" charset="0"/>
                      </a:rPr>
                      <m:t>𝑘</m:t>
                    </m:r>
                    <m:r>
                      <a:rPr lang="en-US" i="1">
                        <a:latin typeface="Cambria Math" panose="02040503050406030204" pitchFamily="18" charset="0"/>
                      </a:rPr>
                      <m:t>≠0</m:t>
                    </m:r>
                  </m:oMath>
                </a14:m>
                <a:endParaRPr lang="en-US" dirty="0">
                  <a:solidFill>
                    <a:srgbClr val="FFC000"/>
                  </a:solidFill>
                </a:endParaRPr>
              </a:p>
              <a:p>
                <a:pPr marL="0" indent="0">
                  <a:buNone/>
                </a:pPr>
                <a:endParaRPr lang="en-US" dirty="0">
                  <a:solidFill>
                    <a:srgbClr val="FFC000"/>
                  </a:solidFill>
                </a:endParaRPr>
              </a:p>
            </p:txBody>
          </p:sp>
        </mc:Choice>
        <mc:Fallback xmlns="">
          <p:sp>
            <p:nvSpPr>
              <p:cNvPr id="3" name="Content Placeholder 2">
                <a:extLst>
                  <a:ext uri="{FF2B5EF4-FFF2-40B4-BE49-F238E27FC236}">
                    <a16:creationId xmlns:a16="http://schemas.microsoft.com/office/drawing/2014/main" id="{D9C7EE90-6E3F-43B4-CDA8-526B5268A83F}"/>
                  </a:ext>
                </a:extLst>
              </p:cNvPr>
              <p:cNvSpPr>
                <a:spLocks noGrp="1" noRot="1" noChangeAspect="1" noMove="1" noResize="1" noEditPoints="1" noAdjustHandles="1" noChangeArrowheads="1" noChangeShapeType="1" noTextEdit="1"/>
              </p:cNvSpPr>
              <p:nvPr>
                <p:ph idx="1"/>
              </p:nvPr>
            </p:nvSpPr>
            <p:spPr>
              <a:blipFill>
                <a:blip r:embed="rId3"/>
                <a:stretch>
                  <a:fillRect l="-1086" t="-2326"/>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8E74D2F8-CDB2-3B49-9999-72E0E4F7D2F8}"/>
              </a:ext>
            </a:extLst>
          </p:cNvPr>
          <p:cNvSpPr>
            <a:spLocks noGrp="1"/>
          </p:cNvSpPr>
          <p:nvPr>
            <p:ph type="sldNum" sz="quarter" idx="12"/>
          </p:nvPr>
        </p:nvSpPr>
        <p:spPr/>
        <p:txBody>
          <a:bodyPr/>
          <a:lstStyle/>
          <a:p>
            <a:fld id="{C67CF74A-A61C-41F1-9FBA-292FF8451F0F}" type="slidenum">
              <a:rPr lang="he-IL" smtClean="0"/>
              <a:pPr/>
              <a:t>9</a:t>
            </a:fld>
            <a:endParaRPr lang="he-IL"/>
          </a:p>
        </p:txBody>
      </p:sp>
    </p:spTree>
    <p:extLst>
      <p:ext uri="{BB962C8B-B14F-4D97-AF65-F5344CB8AC3E}">
        <p14:creationId xmlns:p14="http://schemas.microsoft.com/office/powerpoint/2010/main" val="4178709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1FCB0-D418-0DC6-6783-E3A8BEF02CE0}"/>
              </a:ext>
            </a:extLst>
          </p:cNvPr>
          <p:cNvSpPr>
            <a:spLocks noGrp="1"/>
          </p:cNvSpPr>
          <p:nvPr>
            <p:ph type="title"/>
          </p:nvPr>
        </p:nvSpPr>
        <p:spPr/>
        <p:txBody>
          <a:bodyPr/>
          <a:lstStyle/>
          <a:p>
            <a:r>
              <a:rPr lang="en-US" dirty="0"/>
              <a:t>Empirical strategy</a:t>
            </a:r>
            <a:endParaRPr lang="he-IL"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88D811C-DE17-9735-D32E-627450E9A79A}"/>
                  </a:ext>
                </a:extLst>
              </p:cNvPr>
              <p:cNvSpPr>
                <a:spLocks noGrp="1"/>
              </p:cNvSpPr>
              <p:nvPr>
                <p:ph idx="1"/>
              </p:nvPr>
            </p:nvSpPr>
            <p:spPr/>
            <p:txBody>
              <a:bodyPr>
                <a:normAutofit/>
              </a:bodyPr>
              <a:lstStyle/>
              <a:p>
                <a:r>
                  <a:rPr lang="en-US" dirty="0">
                    <a:solidFill>
                      <a:schemeClr val="tx1"/>
                    </a:solidFill>
                  </a:rPr>
                  <a:t>In this study, we do not examine one’s choices (as done in previous studies), so we do not gather any direct data about the </a:t>
                </a:r>
                <a14:m>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𝑼</m:t>
                        </m:r>
                      </m:e>
                      <m:sub>
                        <m:r>
                          <a:rPr lang="en-US" b="1" i="1">
                            <a:solidFill>
                              <a:schemeClr val="tx1"/>
                            </a:solidFill>
                            <a:latin typeface="Cambria Math" panose="02040503050406030204" pitchFamily="18" charset="0"/>
                          </a:rPr>
                          <m:t>𝒕</m:t>
                        </m:r>
                      </m:sub>
                    </m:sSub>
                  </m:oMath>
                </a14:m>
                <a:r>
                  <a:rPr lang="en-US" b="1" dirty="0">
                    <a:solidFill>
                      <a:schemeClr val="tx1"/>
                    </a:solidFill>
                  </a:rPr>
                  <a:t> </a:t>
                </a:r>
                <a:r>
                  <a:rPr lang="en-US" dirty="0">
                    <a:solidFill>
                      <a:schemeClr val="tx1"/>
                    </a:solidFill>
                  </a:rPr>
                  <a:t>components </a:t>
                </a:r>
              </a:p>
              <a:p>
                <a:pPr>
                  <a:lnSpc>
                    <a:spcPct val="110000"/>
                  </a:lnSpc>
                </a:pPr>
                <a:r>
                  <a:rPr lang="en-US" dirty="0">
                    <a:solidFill>
                      <a:schemeClr val="tx1"/>
                    </a:solidFill>
                  </a:rPr>
                  <a:t>Rather, we focus on the SWB equation: we gather data on participants’ interpretation of (the different components of) SWB questions, and use the data to investigate necessary conditions from the previous slides on </a:t>
                </a:r>
                <a14:m>
                  <m:oMath xmlns:m="http://schemas.openxmlformats.org/officeDocument/2006/math">
                    <m:acc>
                      <m:accPr>
                        <m:chr m:val="̃"/>
                        <m:ctrlPr>
                          <a:rPr lang="en-US" i="1" smtClean="0">
                            <a:effectLst/>
                            <a:latin typeface="Cambria Math" panose="02040503050406030204" pitchFamily="18" charset="0"/>
                          </a:rPr>
                        </m:ctrlPr>
                      </m:accPr>
                      <m:e>
                        <m:r>
                          <a:rPr lang="en-US" sz="3200" b="0" i="1">
                            <a:effectLst/>
                            <a:latin typeface="Cambria Math" panose="02040503050406030204" pitchFamily="18" charset="0"/>
                            <a:ea typeface="Times New Roman" panose="02020603050405020304" pitchFamily="18" charset="0"/>
                            <a:cs typeface="Times New Roman" panose="02020603050405020304" pitchFamily="18" charset="0"/>
                          </a:rPr>
                          <m:t>𝛿</m:t>
                        </m:r>
                      </m:e>
                    </m:acc>
                  </m:oMath>
                </a14:m>
                <a:r>
                  <a:rPr lang="en-US" dirty="0">
                    <a:solidFill>
                      <a:schemeClr val="tx1"/>
                    </a:solidFill>
                  </a:rPr>
                  <a:t>, </a:t>
                </a:r>
                <a14:m>
                  <m:oMath xmlns:m="http://schemas.openxmlformats.org/officeDocument/2006/math">
                    <m:acc>
                      <m:accPr>
                        <m:chr m:val="̃"/>
                        <m:ctrlPr>
                          <a:rPr lang="en-US" i="1" smtClean="0">
                            <a:effectLst/>
                            <a:latin typeface="Cambria Math" panose="02040503050406030204" pitchFamily="18" charset="0"/>
                          </a:rPr>
                        </m:ctrlPr>
                      </m:accPr>
                      <m:e>
                        <m:r>
                          <a:rPr lang="en-US" sz="3200" b="0" i="1">
                            <a:effectLst/>
                            <a:latin typeface="Cambria Math" panose="02040503050406030204" pitchFamily="18" charset="0"/>
                            <a:ea typeface="Times New Roman" panose="02020603050405020304" pitchFamily="18" charset="0"/>
                            <a:cs typeface="Times New Roman" panose="02020603050405020304" pitchFamily="18" charset="0"/>
                          </a:rPr>
                          <m:t>𝜆</m:t>
                        </m:r>
                      </m:e>
                    </m:acc>
                    <m:r>
                      <a:rPr lang="en-US" sz="3200" b="0" i="1"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US" dirty="0">
                    <a:solidFill>
                      <a:schemeClr val="tx1"/>
                    </a:solidFill>
                  </a:rPr>
                  <a:t> and</a:t>
                </a:r>
                <a:r>
                  <a:rPr lang="en-US" dirty="0"/>
                  <a:t> </a:t>
                </a:r>
                <a14:m>
                  <m:oMath xmlns:m="http://schemas.openxmlformats.org/officeDocument/2006/math">
                    <m:acc>
                      <m:accPr>
                        <m:chr m:val="̃"/>
                        <m:ctrlPr>
                          <a:rPr lang="en-US" i="1" smtClean="0">
                            <a:effectLst/>
                            <a:latin typeface="Cambria Math" panose="02040503050406030204" pitchFamily="18" charset="0"/>
                          </a:rPr>
                        </m:ctrlPr>
                      </m:accPr>
                      <m:e>
                        <m:r>
                          <a:rPr lang="en-US" sz="3200" b="0" i="1">
                            <a:effectLst/>
                            <a:latin typeface="Cambria Math" panose="02040503050406030204" pitchFamily="18" charset="0"/>
                            <a:ea typeface="Times New Roman" panose="02020603050405020304" pitchFamily="18" charset="0"/>
                            <a:cs typeface="Times New Roman" panose="02020603050405020304" pitchFamily="18" charset="0"/>
                          </a:rPr>
                          <m:t>𝑢</m:t>
                        </m:r>
                      </m:e>
                    </m:acc>
                  </m:oMath>
                </a14:m>
                <a:endParaRPr lang="en-US" dirty="0">
                  <a:solidFill>
                    <a:schemeClr val="tx1"/>
                  </a:solidFill>
                </a:endParaRPr>
              </a:p>
              <a:p>
                <a:pPr lvl="1">
                  <a:lnSpc>
                    <a:spcPct val="110000"/>
                  </a:lnSpc>
                </a:pPr>
                <a:r>
                  <a:rPr lang="en-US" dirty="0"/>
                  <a:t>E.g., see the condition for SWB to measure self-centered utility</a:t>
                </a:r>
                <a:endParaRPr lang="en-US" dirty="0">
                  <a:solidFill>
                    <a:schemeClr val="tx1"/>
                  </a:solidFill>
                </a:endParaRPr>
              </a:p>
            </p:txBody>
          </p:sp>
        </mc:Choice>
        <mc:Fallback xmlns="">
          <p:sp>
            <p:nvSpPr>
              <p:cNvPr id="3" name="Content Placeholder 2">
                <a:extLst>
                  <a:ext uri="{FF2B5EF4-FFF2-40B4-BE49-F238E27FC236}">
                    <a16:creationId xmlns:a16="http://schemas.microsoft.com/office/drawing/2014/main" id="{588D811C-DE17-9735-D32E-627450E9A79A}"/>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F290580-8363-2F4D-338A-D6BA568C1F85}"/>
              </a:ext>
            </a:extLst>
          </p:cNvPr>
          <p:cNvSpPr>
            <a:spLocks noGrp="1"/>
          </p:cNvSpPr>
          <p:nvPr>
            <p:ph type="sldNum" sz="quarter" idx="12"/>
          </p:nvPr>
        </p:nvSpPr>
        <p:spPr/>
        <p:txBody>
          <a:bodyPr/>
          <a:lstStyle/>
          <a:p>
            <a:fld id="{C67CF74A-A61C-41F1-9FBA-292FF8451F0F}" type="slidenum">
              <a:rPr lang="he-IL" smtClean="0"/>
              <a:pPr/>
              <a:t>10</a:t>
            </a:fld>
            <a:endParaRPr lang="he-IL"/>
          </a:p>
        </p:txBody>
      </p:sp>
    </p:spTree>
    <p:extLst>
      <p:ext uri="{BB962C8B-B14F-4D97-AF65-F5344CB8AC3E}">
        <p14:creationId xmlns:p14="http://schemas.microsoft.com/office/powerpoint/2010/main" val="1055789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B5FD0-A6CD-E3FE-BFEA-85F088047AC9}"/>
              </a:ext>
            </a:extLst>
          </p:cNvPr>
          <p:cNvSpPr>
            <a:spLocks noGrp="1"/>
          </p:cNvSpPr>
          <p:nvPr>
            <p:ph type="title"/>
          </p:nvPr>
        </p:nvSpPr>
        <p:spPr/>
        <p:txBody>
          <a:bodyPr/>
          <a:lstStyle/>
          <a:p>
            <a:r>
              <a:rPr lang="en-US" dirty="0"/>
              <a:t>Main Findings</a:t>
            </a:r>
            <a:endParaRPr lang="he-IL" dirty="0"/>
          </a:p>
        </p:txBody>
      </p:sp>
      <p:sp>
        <p:nvSpPr>
          <p:cNvPr id="3" name="Content Placeholder 2">
            <a:extLst>
              <a:ext uri="{FF2B5EF4-FFF2-40B4-BE49-F238E27FC236}">
                <a16:creationId xmlns:a16="http://schemas.microsoft.com/office/drawing/2014/main" id="{F158AAE6-75F0-7D47-F801-1B9D228DE3ED}"/>
              </a:ext>
            </a:extLst>
          </p:cNvPr>
          <p:cNvSpPr>
            <a:spLocks noGrp="1"/>
          </p:cNvSpPr>
          <p:nvPr>
            <p:ph idx="1"/>
          </p:nvPr>
        </p:nvSpPr>
        <p:spPr/>
        <p:txBody>
          <a:bodyPr>
            <a:normAutofit lnSpcReduction="10000"/>
          </a:bodyPr>
          <a:lstStyle/>
          <a:p>
            <a:r>
              <a:rPr lang="en-US" dirty="0"/>
              <a:t>Our findings suggest caution when interpreting SWB responses as capturing utility notions commonly assumed by economists. Widely used SWB measures do not seem to straightforwardly capture any specific utility notion</a:t>
            </a:r>
          </a:p>
          <a:p>
            <a:r>
              <a:rPr lang="en-US" dirty="0"/>
              <a:t>However, respondents are sensitive to question wording. Our findings also suggest a way to improve questions for responses to be closer to wanted notions (specifically with flow, family-centered and self-centered utilities)</a:t>
            </a:r>
          </a:p>
          <a:p>
            <a:r>
              <a:rPr lang="en-US" dirty="0"/>
              <a:t>We find heterogeneity across sociodemographic groups’ responses that indicate different interpretations of SWB questions; such heterogeneity can also be receded by the wording of the questions</a:t>
            </a: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C681C18-6A10-77B8-2777-E469EF3CBE22}"/>
              </a:ext>
            </a:extLst>
          </p:cNvPr>
          <p:cNvSpPr>
            <a:spLocks noGrp="1"/>
          </p:cNvSpPr>
          <p:nvPr>
            <p:ph type="sldNum" sz="quarter" idx="12"/>
          </p:nvPr>
        </p:nvSpPr>
        <p:spPr/>
        <p:txBody>
          <a:bodyPr/>
          <a:lstStyle/>
          <a:p>
            <a:fld id="{C67CF74A-A61C-41F1-9FBA-292FF8451F0F}" type="slidenum">
              <a:rPr lang="he-IL" smtClean="0"/>
              <a:pPr/>
              <a:t>11</a:t>
            </a:fld>
            <a:endParaRPr lang="he-IL" dirty="0"/>
          </a:p>
        </p:txBody>
      </p:sp>
      <p:sp>
        <p:nvSpPr>
          <p:cNvPr id="5" name="TextBox 4">
            <a:extLst>
              <a:ext uri="{FF2B5EF4-FFF2-40B4-BE49-F238E27FC236}">
                <a16:creationId xmlns:a16="http://schemas.microsoft.com/office/drawing/2014/main" id="{26A287D1-45A5-7FA9-9CCE-7FA9CE3B8374}"/>
              </a:ext>
            </a:extLst>
          </p:cNvPr>
          <p:cNvSpPr txBox="1"/>
          <p:nvPr/>
        </p:nvSpPr>
        <p:spPr>
          <a:xfrm>
            <a:off x="46510" y="6292522"/>
            <a:ext cx="1639071" cy="461665"/>
          </a:xfrm>
          <a:prstGeom prst="rect">
            <a:avLst/>
          </a:prstGeom>
          <a:noFill/>
        </p:spPr>
        <p:txBody>
          <a:bodyPr wrap="square" rtlCol="1">
            <a:spAutoFit/>
          </a:bodyPr>
          <a:lstStyle/>
          <a:p>
            <a:pPr algn="ctr"/>
            <a:r>
              <a:rPr lang="en-US" sz="1200" i="1" dirty="0">
                <a:solidFill>
                  <a:schemeClr val="bg1">
                    <a:lumMod val="50000"/>
                  </a:schemeClr>
                </a:solidFill>
                <a:hlinkClick r:id="rId2" action="ppaction://hlinksldjump"/>
              </a:rPr>
              <a:t>Click to go directly to the second survey</a:t>
            </a:r>
            <a:endParaRPr lang="he-IL" sz="1200" i="1" dirty="0">
              <a:solidFill>
                <a:schemeClr val="bg1">
                  <a:lumMod val="50000"/>
                </a:schemeClr>
              </a:solidFill>
            </a:endParaRPr>
          </a:p>
        </p:txBody>
      </p:sp>
    </p:spTree>
    <p:extLst>
      <p:ext uri="{BB962C8B-B14F-4D97-AF65-F5344CB8AC3E}">
        <p14:creationId xmlns:p14="http://schemas.microsoft.com/office/powerpoint/2010/main" val="3705274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D2065AB-06B2-F305-DB8C-C8260CBD11D2}"/>
              </a:ext>
            </a:extLst>
          </p:cNvPr>
          <p:cNvSpPr/>
          <p:nvPr/>
        </p:nvSpPr>
        <p:spPr>
          <a:xfrm flipH="1" flipV="1">
            <a:off x="0" y="6007100"/>
            <a:ext cx="12196050" cy="8509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1DCD1A7E-DA10-8813-716C-7A3B5C2486D4}"/>
              </a:ext>
            </a:extLst>
          </p:cNvPr>
          <p:cNvSpPr>
            <a:spLocks noGrp="1"/>
          </p:cNvSpPr>
          <p:nvPr>
            <p:ph type="title"/>
          </p:nvPr>
        </p:nvSpPr>
        <p:spPr/>
        <p:txBody>
          <a:bodyPr/>
          <a:lstStyle/>
          <a:p>
            <a:r>
              <a:rPr lang="en-US" dirty="0"/>
              <a:t>First Survey - General Information</a:t>
            </a:r>
            <a:endParaRPr lang="he-IL" dirty="0"/>
          </a:p>
        </p:txBody>
      </p:sp>
      <p:sp>
        <p:nvSpPr>
          <p:cNvPr id="3" name="Content Placeholder 2">
            <a:extLst>
              <a:ext uri="{FF2B5EF4-FFF2-40B4-BE49-F238E27FC236}">
                <a16:creationId xmlns:a16="http://schemas.microsoft.com/office/drawing/2014/main" id="{5629597F-4A8B-15FC-11C1-47E05A18EF52}"/>
              </a:ext>
            </a:extLst>
          </p:cNvPr>
          <p:cNvSpPr>
            <a:spLocks noGrp="1"/>
          </p:cNvSpPr>
          <p:nvPr>
            <p:ph idx="1"/>
          </p:nvPr>
        </p:nvSpPr>
        <p:spPr/>
        <p:txBody>
          <a:bodyPr/>
          <a:lstStyle/>
          <a:p>
            <a:r>
              <a:rPr lang="en-US" dirty="0"/>
              <a:t>Conducted in June 2014</a:t>
            </a:r>
          </a:p>
          <a:p>
            <a:r>
              <a:rPr lang="en-US" dirty="0"/>
              <a:t>Respondents recruited through “Clear Voice Research”</a:t>
            </a:r>
          </a:p>
          <a:p>
            <a:r>
              <a:rPr lang="en-US" dirty="0"/>
              <a:t>3,040 respondents completed the survey, </a:t>
            </a:r>
            <a:br>
              <a:rPr lang="en-US" dirty="0"/>
            </a:br>
            <a:r>
              <a:rPr lang="en-US" dirty="0"/>
              <a:t>with 359-397 complete responses for each question</a:t>
            </a:r>
          </a:p>
          <a:p>
            <a:r>
              <a:rPr lang="en-US" dirty="0"/>
              <a:t>Median time to complete the survey: 14 minutes</a:t>
            </a:r>
          </a:p>
          <a:p>
            <a:pPr marL="0" indent="0">
              <a:buNone/>
            </a:pPr>
            <a:endParaRPr lang="he-IL" dirty="0"/>
          </a:p>
        </p:txBody>
      </p:sp>
      <p:pic>
        <p:nvPicPr>
          <p:cNvPr id="10" name="Picture 9">
            <a:extLst>
              <a:ext uri="{FF2B5EF4-FFF2-40B4-BE49-F238E27FC236}">
                <a16:creationId xmlns:a16="http://schemas.microsoft.com/office/drawing/2014/main" id="{85980331-3126-E94F-1876-37F77900C334}"/>
              </a:ext>
            </a:extLst>
          </p:cNvPr>
          <p:cNvPicPr>
            <a:picLocks noChangeAspect="1"/>
          </p:cNvPicPr>
          <p:nvPr/>
        </p:nvPicPr>
        <p:blipFill>
          <a:blip r:embed="rId2"/>
          <a:stretch>
            <a:fillRect/>
          </a:stretch>
        </p:blipFill>
        <p:spPr>
          <a:xfrm>
            <a:off x="3859652" y="4419600"/>
            <a:ext cx="4472696" cy="2200384"/>
          </a:xfrm>
          <a:prstGeom prst="rect">
            <a:avLst/>
          </a:prstGeom>
        </p:spPr>
      </p:pic>
      <p:sp>
        <p:nvSpPr>
          <p:cNvPr id="13" name="Slide Number Placeholder 12">
            <a:extLst>
              <a:ext uri="{FF2B5EF4-FFF2-40B4-BE49-F238E27FC236}">
                <a16:creationId xmlns:a16="http://schemas.microsoft.com/office/drawing/2014/main" id="{890BDCC0-7055-0B50-8FD7-053743253EED}"/>
              </a:ext>
            </a:extLst>
          </p:cNvPr>
          <p:cNvSpPr>
            <a:spLocks noGrp="1"/>
          </p:cNvSpPr>
          <p:nvPr>
            <p:ph type="sldNum" sz="quarter" idx="12"/>
          </p:nvPr>
        </p:nvSpPr>
        <p:spPr/>
        <p:txBody>
          <a:bodyPr/>
          <a:lstStyle/>
          <a:p>
            <a:fld id="{C67CF74A-A61C-41F1-9FBA-292FF8451F0F}" type="slidenum">
              <a:rPr lang="he-IL" smtClean="0"/>
              <a:t>12</a:t>
            </a:fld>
            <a:endParaRPr lang="he-IL"/>
          </a:p>
        </p:txBody>
      </p:sp>
    </p:spTree>
    <p:extLst>
      <p:ext uri="{BB962C8B-B14F-4D97-AF65-F5344CB8AC3E}">
        <p14:creationId xmlns:p14="http://schemas.microsoft.com/office/powerpoint/2010/main" val="1539726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B530D-2E80-B036-1BD2-AFA06F2E589B}"/>
              </a:ext>
            </a:extLst>
          </p:cNvPr>
          <p:cNvSpPr>
            <a:spLocks noGrp="1"/>
          </p:cNvSpPr>
          <p:nvPr>
            <p:ph type="title"/>
          </p:nvPr>
        </p:nvSpPr>
        <p:spPr/>
        <p:txBody>
          <a:bodyPr/>
          <a:lstStyle/>
          <a:p>
            <a:r>
              <a:rPr lang="en-US" dirty="0"/>
              <a:t>SWB Questions</a:t>
            </a:r>
            <a:endParaRPr lang="he-IL" dirty="0"/>
          </a:p>
        </p:txBody>
      </p:sp>
      <p:grpSp>
        <p:nvGrpSpPr>
          <p:cNvPr id="24" name="Group 23">
            <a:extLst>
              <a:ext uri="{FF2B5EF4-FFF2-40B4-BE49-F238E27FC236}">
                <a16:creationId xmlns:a16="http://schemas.microsoft.com/office/drawing/2014/main" id="{A67B0482-24A5-CA83-9A8E-D6F34E80B840}"/>
              </a:ext>
            </a:extLst>
          </p:cNvPr>
          <p:cNvGrpSpPr/>
          <p:nvPr/>
        </p:nvGrpSpPr>
        <p:grpSpPr>
          <a:xfrm>
            <a:off x="1455237" y="4369561"/>
            <a:ext cx="9281526" cy="1674421"/>
            <a:chOff x="274316" y="4369561"/>
            <a:chExt cx="9281526" cy="1674421"/>
          </a:xfrm>
        </p:grpSpPr>
        <p:sp>
          <p:nvSpPr>
            <p:cNvPr id="6" name="Rectangle: Rounded Corners 5">
              <a:extLst>
                <a:ext uri="{FF2B5EF4-FFF2-40B4-BE49-F238E27FC236}">
                  <a16:creationId xmlns:a16="http://schemas.microsoft.com/office/drawing/2014/main" id="{4AC69E4D-5104-DC25-1C9B-800B655D9F89}"/>
                </a:ext>
              </a:extLst>
            </p:cNvPr>
            <p:cNvSpPr/>
            <p:nvPr/>
          </p:nvSpPr>
          <p:spPr>
            <a:xfrm>
              <a:off x="274316" y="4369561"/>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Family </a:t>
              </a:r>
            </a:p>
            <a:p>
              <a:pPr algn="ctr"/>
              <a:r>
                <a:rPr lang="en-US" sz="2800" dirty="0">
                  <a:solidFill>
                    <a:schemeClr val="tx1"/>
                  </a:solidFill>
                </a:rPr>
                <a:t>Well-Being</a:t>
              </a:r>
              <a:endParaRPr lang="he-IL" sz="2800" dirty="0">
                <a:solidFill>
                  <a:schemeClr val="tx1"/>
                </a:solidFill>
              </a:endParaRPr>
            </a:p>
          </p:txBody>
        </p:sp>
        <p:sp>
          <p:nvSpPr>
            <p:cNvPr id="7" name="Rectangle: Rounded Corners 6">
              <a:extLst>
                <a:ext uri="{FF2B5EF4-FFF2-40B4-BE49-F238E27FC236}">
                  <a16:creationId xmlns:a16="http://schemas.microsoft.com/office/drawing/2014/main" id="{21F42626-967D-BC7D-1EA1-057830245A5D}"/>
                </a:ext>
              </a:extLst>
            </p:cNvPr>
            <p:cNvSpPr/>
            <p:nvPr/>
          </p:nvSpPr>
          <p:spPr>
            <a:xfrm>
              <a:off x="4998000" y="4369561"/>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Dealing Well</a:t>
              </a:r>
              <a:endParaRPr lang="he-IL" sz="2800" dirty="0">
                <a:solidFill>
                  <a:schemeClr val="tx1"/>
                </a:solidFill>
              </a:endParaRPr>
            </a:p>
          </p:txBody>
        </p:sp>
        <p:sp>
          <p:nvSpPr>
            <p:cNvPr id="8" name="Rectangle: Rounded Corners 7">
              <a:extLst>
                <a:ext uri="{FF2B5EF4-FFF2-40B4-BE49-F238E27FC236}">
                  <a16:creationId xmlns:a16="http://schemas.microsoft.com/office/drawing/2014/main" id="{792FBA5D-0441-DBDA-CBEB-61209910B588}"/>
                </a:ext>
              </a:extLst>
            </p:cNvPr>
            <p:cNvSpPr/>
            <p:nvPr/>
          </p:nvSpPr>
          <p:spPr>
            <a:xfrm>
              <a:off x="2636158" y="4369561"/>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Personal Well-Being</a:t>
              </a:r>
              <a:endParaRPr lang="he-IL" sz="2800" dirty="0">
                <a:solidFill>
                  <a:schemeClr val="tx1"/>
                </a:solidFill>
              </a:endParaRPr>
            </a:p>
          </p:txBody>
        </p:sp>
        <p:sp>
          <p:nvSpPr>
            <p:cNvPr id="9" name="Rectangle: Rounded Corners 8">
              <a:extLst>
                <a:ext uri="{FF2B5EF4-FFF2-40B4-BE49-F238E27FC236}">
                  <a16:creationId xmlns:a16="http://schemas.microsoft.com/office/drawing/2014/main" id="{844C51DD-D998-E44E-88F0-135D5EC10752}"/>
                </a:ext>
              </a:extLst>
            </p:cNvPr>
            <p:cNvSpPr/>
            <p:nvPr/>
          </p:nvSpPr>
          <p:spPr>
            <a:xfrm>
              <a:off x="7359842" y="4369561"/>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Options &amp; Possibilities</a:t>
              </a:r>
              <a:endParaRPr lang="he-IL" sz="2800" dirty="0">
                <a:solidFill>
                  <a:schemeClr val="tx1"/>
                </a:solidFill>
              </a:endParaRPr>
            </a:p>
          </p:txBody>
        </p:sp>
      </p:grpSp>
      <p:grpSp>
        <p:nvGrpSpPr>
          <p:cNvPr id="26" name="Group 25">
            <a:extLst>
              <a:ext uri="{FF2B5EF4-FFF2-40B4-BE49-F238E27FC236}">
                <a16:creationId xmlns:a16="http://schemas.microsoft.com/office/drawing/2014/main" id="{573AD870-9E39-F42C-FF32-35A27D78BEDE}"/>
              </a:ext>
            </a:extLst>
          </p:cNvPr>
          <p:cNvGrpSpPr/>
          <p:nvPr/>
        </p:nvGrpSpPr>
        <p:grpSpPr>
          <a:xfrm>
            <a:off x="1159027" y="2017742"/>
            <a:ext cx="9873946" cy="1674421"/>
            <a:chOff x="274316" y="1982117"/>
            <a:chExt cx="9873946" cy="1674421"/>
          </a:xfrm>
        </p:grpSpPr>
        <p:sp>
          <p:nvSpPr>
            <p:cNvPr id="10" name="Rectangle: Rounded Corners 9">
              <a:extLst>
                <a:ext uri="{FF2B5EF4-FFF2-40B4-BE49-F238E27FC236}">
                  <a16:creationId xmlns:a16="http://schemas.microsoft.com/office/drawing/2014/main" id="{72899239-14B2-6280-759F-BDF69C20BD20}"/>
                </a:ext>
              </a:extLst>
            </p:cNvPr>
            <p:cNvSpPr/>
            <p:nvPr/>
          </p:nvSpPr>
          <p:spPr>
            <a:xfrm>
              <a:off x="7952262" y="1982117"/>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Meaning &amp; Value</a:t>
              </a:r>
              <a:endParaRPr lang="he-IL" sz="2800" dirty="0">
                <a:solidFill>
                  <a:schemeClr val="tx1"/>
                </a:solidFill>
              </a:endParaRPr>
            </a:p>
          </p:txBody>
        </p:sp>
        <p:sp>
          <p:nvSpPr>
            <p:cNvPr id="11" name="Rectangle: Rounded Corners 10">
              <a:extLst>
                <a:ext uri="{FF2B5EF4-FFF2-40B4-BE49-F238E27FC236}">
                  <a16:creationId xmlns:a16="http://schemas.microsoft.com/office/drawing/2014/main" id="{DB778875-FE1C-BA4B-D5F1-07F80BE22955}"/>
                </a:ext>
              </a:extLst>
            </p:cNvPr>
            <p:cNvSpPr/>
            <p:nvPr/>
          </p:nvSpPr>
          <p:spPr>
            <a:xfrm>
              <a:off x="2636158" y="1982117"/>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Life Satisfaction</a:t>
              </a:r>
              <a:endParaRPr lang="he-IL" sz="2800" dirty="0">
                <a:solidFill>
                  <a:schemeClr val="tx1"/>
                </a:solidFill>
              </a:endParaRPr>
            </a:p>
          </p:txBody>
        </p:sp>
        <p:sp>
          <p:nvSpPr>
            <p:cNvPr id="12" name="Rectangle: Rounded Corners 11">
              <a:extLst>
                <a:ext uri="{FF2B5EF4-FFF2-40B4-BE49-F238E27FC236}">
                  <a16:creationId xmlns:a16="http://schemas.microsoft.com/office/drawing/2014/main" id="{F28B1C12-D489-EF93-1C9C-89350900C5DA}"/>
                </a:ext>
              </a:extLst>
            </p:cNvPr>
            <p:cNvSpPr/>
            <p:nvPr/>
          </p:nvSpPr>
          <p:spPr>
            <a:xfrm>
              <a:off x="274316" y="1982117"/>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Ladder</a:t>
              </a:r>
              <a:endParaRPr lang="he-IL" sz="2800" dirty="0">
                <a:solidFill>
                  <a:schemeClr val="tx1"/>
                </a:solidFill>
              </a:endParaRPr>
            </a:p>
          </p:txBody>
        </p:sp>
        <p:sp>
          <p:nvSpPr>
            <p:cNvPr id="13" name="Rectangle: Rounded Corners 12">
              <a:extLst>
                <a:ext uri="{FF2B5EF4-FFF2-40B4-BE49-F238E27FC236}">
                  <a16:creationId xmlns:a16="http://schemas.microsoft.com/office/drawing/2014/main" id="{043EF3A7-BD61-E192-0104-F21A5296029C}"/>
                </a:ext>
              </a:extLst>
            </p:cNvPr>
            <p:cNvSpPr/>
            <p:nvPr/>
          </p:nvSpPr>
          <p:spPr>
            <a:xfrm>
              <a:off x="4998000" y="1982117"/>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Happiness</a:t>
              </a:r>
              <a:endParaRPr lang="he-IL" sz="2800" dirty="0">
                <a:solidFill>
                  <a:schemeClr val="tx1"/>
                </a:solidFill>
              </a:endParaRPr>
            </a:p>
          </p:txBody>
        </p:sp>
      </p:grpSp>
      <p:sp>
        <p:nvSpPr>
          <p:cNvPr id="17" name="TextBox 16">
            <a:extLst>
              <a:ext uri="{FF2B5EF4-FFF2-40B4-BE49-F238E27FC236}">
                <a16:creationId xmlns:a16="http://schemas.microsoft.com/office/drawing/2014/main" id="{43B55DDC-EE6C-4F11-B3FB-9AAB6226D3A6}"/>
              </a:ext>
            </a:extLst>
          </p:cNvPr>
          <p:cNvSpPr txBox="1"/>
          <p:nvPr/>
        </p:nvSpPr>
        <p:spPr>
          <a:xfrm>
            <a:off x="1289466" y="3857658"/>
            <a:ext cx="3483319" cy="523220"/>
          </a:xfrm>
          <a:prstGeom prst="rect">
            <a:avLst/>
          </a:prstGeom>
          <a:noFill/>
        </p:spPr>
        <p:txBody>
          <a:bodyPr wrap="square">
            <a:spAutoFit/>
          </a:bodyPr>
          <a:lstStyle/>
          <a:p>
            <a:pPr algn="ctr"/>
            <a:r>
              <a:rPr lang="en-US" sz="2800" dirty="0"/>
              <a:t>New SWB questions:</a:t>
            </a:r>
            <a:endParaRPr lang="he-IL" sz="2800" dirty="0"/>
          </a:p>
        </p:txBody>
      </p:sp>
      <p:sp>
        <p:nvSpPr>
          <p:cNvPr id="18" name="TextBox 17">
            <a:extLst>
              <a:ext uri="{FF2B5EF4-FFF2-40B4-BE49-F238E27FC236}">
                <a16:creationId xmlns:a16="http://schemas.microsoft.com/office/drawing/2014/main" id="{D981491B-393B-CD9A-E881-83CDCA443383}"/>
              </a:ext>
            </a:extLst>
          </p:cNvPr>
          <p:cNvSpPr txBox="1"/>
          <p:nvPr/>
        </p:nvSpPr>
        <p:spPr>
          <a:xfrm>
            <a:off x="360218" y="6216253"/>
            <a:ext cx="11471564" cy="523220"/>
          </a:xfrm>
          <a:prstGeom prst="rect">
            <a:avLst/>
          </a:prstGeom>
          <a:noFill/>
        </p:spPr>
        <p:txBody>
          <a:bodyPr wrap="square">
            <a:spAutoFit/>
          </a:bodyPr>
          <a:lstStyle/>
          <a:p>
            <a:pPr algn="ctr"/>
            <a:r>
              <a:rPr lang="en-US" sz="2800" dirty="0"/>
              <a:t>All questions are ranked from 0 (lowest) to 10 (highest)</a:t>
            </a:r>
            <a:endParaRPr lang="he-IL" sz="2800" dirty="0"/>
          </a:p>
        </p:txBody>
      </p:sp>
      <p:sp>
        <p:nvSpPr>
          <p:cNvPr id="20" name="TextBox 19">
            <a:extLst>
              <a:ext uri="{FF2B5EF4-FFF2-40B4-BE49-F238E27FC236}">
                <a16:creationId xmlns:a16="http://schemas.microsoft.com/office/drawing/2014/main" id="{0EB22F1A-FD60-309E-1858-A4BBDBB88E30}"/>
              </a:ext>
            </a:extLst>
          </p:cNvPr>
          <p:cNvSpPr txBox="1"/>
          <p:nvPr/>
        </p:nvSpPr>
        <p:spPr>
          <a:xfrm>
            <a:off x="1159027" y="1494522"/>
            <a:ext cx="6263409" cy="523220"/>
          </a:xfrm>
          <a:prstGeom prst="rect">
            <a:avLst/>
          </a:prstGeom>
          <a:noFill/>
        </p:spPr>
        <p:txBody>
          <a:bodyPr wrap="square">
            <a:spAutoFit/>
          </a:bodyPr>
          <a:lstStyle/>
          <a:p>
            <a:r>
              <a:rPr lang="en-US" sz="2800" dirty="0"/>
              <a:t>Widely used standard SWB questions:</a:t>
            </a:r>
            <a:endParaRPr lang="he-IL" sz="2800" dirty="0"/>
          </a:p>
        </p:txBody>
      </p:sp>
      <p:sp>
        <p:nvSpPr>
          <p:cNvPr id="27" name="TextBox 26">
            <a:extLst>
              <a:ext uri="{FF2B5EF4-FFF2-40B4-BE49-F238E27FC236}">
                <a16:creationId xmlns:a16="http://schemas.microsoft.com/office/drawing/2014/main" id="{555C809D-41AB-3C26-0167-6B235A65D46B}"/>
              </a:ext>
            </a:extLst>
          </p:cNvPr>
          <p:cNvSpPr txBox="1"/>
          <p:nvPr/>
        </p:nvSpPr>
        <p:spPr>
          <a:xfrm>
            <a:off x="8496395" y="1063635"/>
            <a:ext cx="2762883" cy="954107"/>
          </a:xfrm>
          <a:prstGeom prst="rect">
            <a:avLst/>
          </a:prstGeom>
          <a:noFill/>
        </p:spPr>
        <p:txBody>
          <a:bodyPr wrap="square">
            <a:spAutoFit/>
          </a:bodyPr>
          <a:lstStyle/>
          <a:p>
            <a:pPr algn="ctr"/>
            <a:r>
              <a:rPr lang="en-US" sz="2800" dirty="0"/>
              <a:t>Previously researched:</a:t>
            </a:r>
            <a:endParaRPr lang="he-IL" sz="2800" dirty="0"/>
          </a:p>
        </p:txBody>
      </p:sp>
      <p:sp>
        <p:nvSpPr>
          <p:cNvPr id="14" name="TextBox 13">
            <a:extLst>
              <a:ext uri="{FF2B5EF4-FFF2-40B4-BE49-F238E27FC236}">
                <a16:creationId xmlns:a16="http://schemas.microsoft.com/office/drawing/2014/main" id="{3CA239FF-FB0C-FF18-27C2-4312E097259A}"/>
              </a:ext>
            </a:extLst>
          </p:cNvPr>
          <p:cNvSpPr txBox="1"/>
          <p:nvPr/>
        </p:nvSpPr>
        <p:spPr>
          <a:xfrm>
            <a:off x="21110" y="6294552"/>
            <a:ext cx="1060501" cy="461665"/>
          </a:xfrm>
          <a:prstGeom prst="rect">
            <a:avLst/>
          </a:prstGeom>
          <a:noFill/>
        </p:spPr>
        <p:txBody>
          <a:bodyPr wrap="square" rtlCol="1">
            <a:spAutoFit/>
          </a:bodyPr>
          <a:lstStyle/>
          <a:p>
            <a:pPr algn="ctr"/>
            <a:r>
              <a:rPr lang="en-US" sz="1200" i="1" dirty="0">
                <a:solidFill>
                  <a:schemeClr val="bg1">
                    <a:lumMod val="50000"/>
                  </a:schemeClr>
                </a:solidFill>
                <a:hlinkClick r:id="rId2" action="ppaction://hlinksldjump"/>
              </a:rPr>
              <a:t>Click for Full wording</a:t>
            </a:r>
            <a:endParaRPr lang="he-IL" sz="1200" i="1" dirty="0">
              <a:solidFill>
                <a:schemeClr val="bg1">
                  <a:lumMod val="50000"/>
                </a:schemeClr>
              </a:solidFill>
            </a:endParaRPr>
          </a:p>
        </p:txBody>
      </p:sp>
      <p:sp>
        <p:nvSpPr>
          <p:cNvPr id="19" name="Slide Number Placeholder 18">
            <a:extLst>
              <a:ext uri="{FF2B5EF4-FFF2-40B4-BE49-F238E27FC236}">
                <a16:creationId xmlns:a16="http://schemas.microsoft.com/office/drawing/2014/main" id="{7D0C249D-1B82-EF57-FA46-205094AD1575}"/>
              </a:ext>
            </a:extLst>
          </p:cNvPr>
          <p:cNvSpPr>
            <a:spLocks noGrp="1"/>
          </p:cNvSpPr>
          <p:nvPr>
            <p:ph type="sldNum" sz="quarter" idx="12"/>
          </p:nvPr>
        </p:nvSpPr>
        <p:spPr/>
        <p:txBody>
          <a:bodyPr/>
          <a:lstStyle/>
          <a:p>
            <a:fld id="{C67CF74A-A61C-41F1-9FBA-292FF8451F0F}" type="slidenum">
              <a:rPr lang="he-IL" smtClean="0"/>
              <a:t>13</a:t>
            </a:fld>
            <a:endParaRPr lang="he-IL"/>
          </a:p>
        </p:txBody>
      </p:sp>
    </p:spTree>
    <p:extLst>
      <p:ext uri="{BB962C8B-B14F-4D97-AF65-F5344CB8AC3E}">
        <p14:creationId xmlns:p14="http://schemas.microsoft.com/office/powerpoint/2010/main" val="3014628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B530D-2E80-B036-1BD2-AFA06F2E589B}"/>
              </a:ext>
            </a:extLst>
          </p:cNvPr>
          <p:cNvSpPr>
            <a:spLocks noGrp="1"/>
          </p:cNvSpPr>
          <p:nvPr>
            <p:ph type="title"/>
          </p:nvPr>
        </p:nvSpPr>
        <p:spPr/>
        <p:txBody>
          <a:bodyPr/>
          <a:lstStyle/>
          <a:p>
            <a:r>
              <a:rPr lang="en-US" dirty="0"/>
              <a:t>SWB Questions</a:t>
            </a:r>
            <a:endParaRPr lang="he-IL" dirty="0"/>
          </a:p>
        </p:txBody>
      </p:sp>
      <p:grpSp>
        <p:nvGrpSpPr>
          <p:cNvPr id="24" name="Group 23">
            <a:extLst>
              <a:ext uri="{FF2B5EF4-FFF2-40B4-BE49-F238E27FC236}">
                <a16:creationId xmlns:a16="http://schemas.microsoft.com/office/drawing/2014/main" id="{A67B0482-24A5-CA83-9A8E-D6F34E80B840}"/>
              </a:ext>
            </a:extLst>
          </p:cNvPr>
          <p:cNvGrpSpPr/>
          <p:nvPr/>
        </p:nvGrpSpPr>
        <p:grpSpPr>
          <a:xfrm>
            <a:off x="1455237" y="4369561"/>
            <a:ext cx="9281526" cy="1674421"/>
            <a:chOff x="274316" y="4369561"/>
            <a:chExt cx="9281526" cy="1674421"/>
          </a:xfrm>
        </p:grpSpPr>
        <p:sp>
          <p:nvSpPr>
            <p:cNvPr id="6" name="Rectangle: Rounded Corners 5">
              <a:extLst>
                <a:ext uri="{FF2B5EF4-FFF2-40B4-BE49-F238E27FC236}">
                  <a16:creationId xmlns:a16="http://schemas.microsoft.com/office/drawing/2014/main" id="{4AC69E4D-5104-DC25-1C9B-800B655D9F89}"/>
                </a:ext>
              </a:extLst>
            </p:cNvPr>
            <p:cNvSpPr/>
            <p:nvPr/>
          </p:nvSpPr>
          <p:spPr>
            <a:xfrm>
              <a:off x="274316" y="4369561"/>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Family </a:t>
              </a:r>
            </a:p>
            <a:p>
              <a:pPr algn="ctr"/>
              <a:r>
                <a:rPr lang="en-US" sz="2800" dirty="0">
                  <a:solidFill>
                    <a:schemeClr val="tx1"/>
                  </a:solidFill>
                </a:rPr>
                <a:t>Well-Being</a:t>
              </a:r>
              <a:endParaRPr lang="he-IL" sz="2800" dirty="0">
                <a:solidFill>
                  <a:schemeClr val="tx1"/>
                </a:solidFill>
              </a:endParaRPr>
            </a:p>
          </p:txBody>
        </p:sp>
        <p:sp>
          <p:nvSpPr>
            <p:cNvPr id="7" name="Rectangle: Rounded Corners 6">
              <a:extLst>
                <a:ext uri="{FF2B5EF4-FFF2-40B4-BE49-F238E27FC236}">
                  <a16:creationId xmlns:a16="http://schemas.microsoft.com/office/drawing/2014/main" id="{21F42626-967D-BC7D-1EA1-057830245A5D}"/>
                </a:ext>
              </a:extLst>
            </p:cNvPr>
            <p:cNvSpPr/>
            <p:nvPr/>
          </p:nvSpPr>
          <p:spPr>
            <a:xfrm>
              <a:off x="4998000" y="4369561"/>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Dealing Well</a:t>
              </a:r>
              <a:endParaRPr lang="he-IL" sz="2800" dirty="0">
                <a:solidFill>
                  <a:schemeClr val="tx1"/>
                </a:solidFill>
              </a:endParaRPr>
            </a:p>
          </p:txBody>
        </p:sp>
        <p:sp>
          <p:nvSpPr>
            <p:cNvPr id="8" name="Rectangle: Rounded Corners 7">
              <a:extLst>
                <a:ext uri="{FF2B5EF4-FFF2-40B4-BE49-F238E27FC236}">
                  <a16:creationId xmlns:a16="http://schemas.microsoft.com/office/drawing/2014/main" id="{792FBA5D-0441-DBDA-CBEB-61209910B588}"/>
                </a:ext>
              </a:extLst>
            </p:cNvPr>
            <p:cNvSpPr/>
            <p:nvPr/>
          </p:nvSpPr>
          <p:spPr>
            <a:xfrm>
              <a:off x="2636158" y="4369561"/>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Personal Well-Being</a:t>
              </a:r>
              <a:endParaRPr lang="he-IL" sz="2800" dirty="0">
                <a:solidFill>
                  <a:schemeClr val="tx1"/>
                </a:solidFill>
              </a:endParaRPr>
            </a:p>
          </p:txBody>
        </p:sp>
        <p:sp>
          <p:nvSpPr>
            <p:cNvPr id="9" name="Rectangle: Rounded Corners 8">
              <a:extLst>
                <a:ext uri="{FF2B5EF4-FFF2-40B4-BE49-F238E27FC236}">
                  <a16:creationId xmlns:a16="http://schemas.microsoft.com/office/drawing/2014/main" id="{844C51DD-D998-E44E-88F0-135D5EC10752}"/>
                </a:ext>
              </a:extLst>
            </p:cNvPr>
            <p:cNvSpPr/>
            <p:nvPr/>
          </p:nvSpPr>
          <p:spPr>
            <a:xfrm>
              <a:off x="7359842" y="4369561"/>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Options &amp; Possibilities</a:t>
              </a:r>
              <a:endParaRPr lang="he-IL" sz="2800" dirty="0">
                <a:solidFill>
                  <a:schemeClr val="tx1"/>
                </a:solidFill>
              </a:endParaRPr>
            </a:p>
          </p:txBody>
        </p:sp>
      </p:grpSp>
      <p:sp>
        <p:nvSpPr>
          <p:cNvPr id="10" name="Rectangle: Rounded Corners 9">
            <a:extLst>
              <a:ext uri="{FF2B5EF4-FFF2-40B4-BE49-F238E27FC236}">
                <a16:creationId xmlns:a16="http://schemas.microsoft.com/office/drawing/2014/main" id="{72899239-14B2-6280-759F-BDF69C20BD20}"/>
              </a:ext>
            </a:extLst>
          </p:cNvPr>
          <p:cNvSpPr/>
          <p:nvPr/>
        </p:nvSpPr>
        <p:spPr>
          <a:xfrm>
            <a:off x="8836973" y="2017742"/>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Meaning &amp; Value</a:t>
            </a:r>
            <a:endParaRPr lang="he-IL" sz="2800" dirty="0">
              <a:solidFill>
                <a:schemeClr val="tx1"/>
              </a:solidFill>
            </a:endParaRPr>
          </a:p>
        </p:txBody>
      </p:sp>
      <p:sp>
        <p:nvSpPr>
          <p:cNvPr id="22" name="Rectangle: Rounded Corners 21">
            <a:extLst>
              <a:ext uri="{FF2B5EF4-FFF2-40B4-BE49-F238E27FC236}">
                <a16:creationId xmlns:a16="http://schemas.microsoft.com/office/drawing/2014/main" id="{F09EF24A-5953-F758-8A68-ED5A0879CFCC}"/>
              </a:ext>
            </a:extLst>
          </p:cNvPr>
          <p:cNvSpPr/>
          <p:nvPr/>
        </p:nvSpPr>
        <p:spPr>
          <a:xfrm>
            <a:off x="3207708" y="5685245"/>
            <a:ext cx="496800" cy="460800"/>
          </a:xfrm>
          <a:prstGeom prst="roundRect">
            <a:avLst/>
          </a:prstGeom>
          <a:solidFill>
            <a:schemeClr val="bg1">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bg1"/>
                </a:solidFill>
              </a:rPr>
              <a:t>(1) </a:t>
            </a:r>
            <a:endParaRPr lang="he-IL" b="1" dirty="0">
              <a:solidFill>
                <a:schemeClr val="bg1"/>
              </a:solidFill>
            </a:endParaRPr>
          </a:p>
        </p:txBody>
      </p:sp>
      <p:sp>
        <p:nvSpPr>
          <p:cNvPr id="32" name="Rectangle: Rounded Corners 31">
            <a:extLst>
              <a:ext uri="{FF2B5EF4-FFF2-40B4-BE49-F238E27FC236}">
                <a16:creationId xmlns:a16="http://schemas.microsoft.com/office/drawing/2014/main" id="{97D6A783-C07F-AABF-9E05-E318AF98C504}"/>
              </a:ext>
            </a:extLst>
          </p:cNvPr>
          <p:cNvSpPr/>
          <p:nvPr/>
        </p:nvSpPr>
        <p:spPr>
          <a:xfrm>
            <a:off x="9653084" y="5685245"/>
            <a:ext cx="1145468" cy="462146"/>
          </a:xfrm>
          <a:prstGeom prst="roundRect">
            <a:avLst/>
          </a:prstGeom>
          <a:solidFill>
            <a:schemeClr val="bg1">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bg1"/>
                </a:solidFill>
              </a:rPr>
              <a:t>(1),(2),(3) </a:t>
            </a:r>
            <a:endParaRPr lang="he-IL" b="1" dirty="0">
              <a:solidFill>
                <a:schemeClr val="bg1"/>
              </a:solidFill>
            </a:endParaRPr>
          </a:p>
        </p:txBody>
      </p:sp>
      <p:sp>
        <p:nvSpPr>
          <p:cNvPr id="4" name="Rectangle: Rounded Corners 3">
            <a:extLst>
              <a:ext uri="{FF2B5EF4-FFF2-40B4-BE49-F238E27FC236}">
                <a16:creationId xmlns:a16="http://schemas.microsoft.com/office/drawing/2014/main" id="{A9E39595-E6A0-1598-5077-BC0793EF225C}"/>
              </a:ext>
            </a:extLst>
          </p:cNvPr>
          <p:cNvSpPr/>
          <p:nvPr/>
        </p:nvSpPr>
        <p:spPr>
          <a:xfrm>
            <a:off x="5579919" y="5685245"/>
            <a:ext cx="496800" cy="460800"/>
          </a:xfrm>
          <a:prstGeom prst="roundRect">
            <a:avLst/>
          </a:prstGeom>
          <a:solidFill>
            <a:schemeClr val="bg1">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bg1"/>
                </a:solidFill>
              </a:rPr>
              <a:t>(1) </a:t>
            </a:r>
            <a:endParaRPr lang="he-IL" b="1" dirty="0">
              <a:solidFill>
                <a:schemeClr val="bg1"/>
              </a:solidFill>
            </a:endParaRPr>
          </a:p>
        </p:txBody>
      </p:sp>
      <p:sp>
        <p:nvSpPr>
          <p:cNvPr id="5" name="Rectangle: Rounded Corners 4">
            <a:extLst>
              <a:ext uri="{FF2B5EF4-FFF2-40B4-BE49-F238E27FC236}">
                <a16:creationId xmlns:a16="http://schemas.microsoft.com/office/drawing/2014/main" id="{6978F329-674B-B2A1-3D82-36F897589895}"/>
              </a:ext>
            </a:extLst>
          </p:cNvPr>
          <p:cNvSpPr/>
          <p:nvPr/>
        </p:nvSpPr>
        <p:spPr>
          <a:xfrm>
            <a:off x="7925884" y="5685245"/>
            <a:ext cx="497244" cy="460800"/>
          </a:xfrm>
          <a:prstGeom prst="roundRect">
            <a:avLst/>
          </a:prstGeom>
          <a:solidFill>
            <a:schemeClr val="bg1">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bg1"/>
                </a:solidFill>
              </a:rPr>
              <a:t>(2) </a:t>
            </a:r>
            <a:endParaRPr lang="he-IL" b="1" dirty="0">
              <a:solidFill>
                <a:schemeClr val="bg1"/>
              </a:solidFill>
            </a:endParaRPr>
          </a:p>
        </p:txBody>
      </p:sp>
      <p:sp>
        <p:nvSpPr>
          <p:cNvPr id="11" name="Rectangle: Rounded Corners 10">
            <a:extLst>
              <a:ext uri="{FF2B5EF4-FFF2-40B4-BE49-F238E27FC236}">
                <a16:creationId xmlns:a16="http://schemas.microsoft.com/office/drawing/2014/main" id="{56F4A9B0-EEE9-20AF-B6AC-A88C6A6E283C}"/>
              </a:ext>
            </a:extLst>
          </p:cNvPr>
          <p:cNvSpPr/>
          <p:nvPr/>
        </p:nvSpPr>
        <p:spPr>
          <a:xfrm>
            <a:off x="10008684" y="3354312"/>
            <a:ext cx="1129212" cy="462146"/>
          </a:xfrm>
          <a:prstGeom prst="roundRect">
            <a:avLst/>
          </a:prstGeom>
          <a:solidFill>
            <a:schemeClr val="bg1">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bg1"/>
                </a:solidFill>
              </a:rPr>
              <a:t>(1),(2),(3) </a:t>
            </a:r>
            <a:endParaRPr lang="he-IL" b="1" dirty="0">
              <a:solidFill>
                <a:schemeClr val="bg1"/>
              </a:solidFill>
            </a:endParaRPr>
          </a:p>
        </p:txBody>
      </p:sp>
      <p:sp>
        <p:nvSpPr>
          <p:cNvPr id="12" name="TextBox 11">
            <a:extLst>
              <a:ext uri="{FF2B5EF4-FFF2-40B4-BE49-F238E27FC236}">
                <a16:creationId xmlns:a16="http://schemas.microsoft.com/office/drawing/2014/main" id="{92F89D10-8EA3-5FBC-B1BF-08968212FB43}"/>
              </a:ext>
            </a:extLst>
          </p:cNvPr>
          <p:cNvSpPr txBox="1"/>
          <p:nvPr/>
        </p:nvSpPr>
        <p:spPr>
          <a:xfrm>
            <a:off x="932722" y="1963800"/>
            <a:ext cx="8314296" cy="1938992"/>
          </a:xfrm>
          <a:prstGeom prst="rect">
            <a:avLst/>
          </a:prstGeom>
          <a:noFill/>
        </p:spPr>
        <p:txBody>
          <a:bodyPr wrap="square">
            <a:spAutoFit/>
          </a:bodyPr>
          <a:lstStyle/>
          <a:p>
            <a:r>
              <a:rPr lang="en-US" sz="2400" dirty="0"/>
              <a:t>The first three questions are all-purpose evaluating measures. </a:t>
            </a:r>
            <a:br>
              <a:rPr lang="en-US" sz="2400" dirty="0"/>
            </a:br>
            <a:r>
              <a:rPr lang="en-US" sz="2400" dirty="0"/>
              <a:t>The others were added to achieve several goals:</a:t>
            </a:r>
          </a:p>
          <a:p>
            <a:pPr lvl="1"/>
            <a:r>
              <a:rPr lang="en-US" sz="2400" dirty="0"/>
              <a:t>(1) Better track utility notion</a:t>
            </a:r>
            <a:br>
              <a:rPr lang="en-US" sz="2400" dirty="0"/>
            </a:br>
            <a:r>
              <a:rPr lang="en-US" sz="2400" dirty="0"/>
              <a:t>(2) Interpreted comparably across groups </a:t>
            </a:r>
            <a:br>
              <a:rPr lang="en-US" sz="2400" dirty="0"/>
            </a:br>
            <a:r>
              <a:rPr lang="en-US" sz="2400" dirty="0"/>
              <a:t>(3) Falsification tests </a:t>
            </a:r>
            <a:endParaRPr lang="he-IL" sz="2400" dirty="0"/>
          </a:p>
        </p:txBody>
      </p:sp>
      <p:sp>
        <p:nvSpPr>
          <p:cNvPr id="14" name="Slide Number Placeholder 13">
            <a:extLst>
              <a:ext uri="{FF2B5EF4-FFF2-40B4-BE49-F238E27FC236}">
                <a16:creationId xmlns:a16="http://schemas.microsoft.com/office/drawing/2014/main" id="{5BA0340D-4A72-4AD5-6DA8-A0EB2883EA65}"/>
              </a:ext>
            </a:extLst>
          </p:cNvPr>
          <p:cNvSpPr>
            <a:spLocks noGrp="1"/>
          </p:cNvSpPr>
          <p:nvPr>
            <p:ph type="sldNum" sz="quarter" idx="12"/>
          </p:nvPr>
        </p:nvSpPr>
        <p:spPr/>
        <p:txBody>
          <a:bodyPr/>
          <a:lstStyle/>
          <a:p>
            <a:fld id="{C67CF74A-A61C-41F1-9FBA-292FF8451F0F}" type="slidenum">
              <a:rPr lang="he-IL" smtClean="0"/>
              <a:t>14</a:t>
            </a:fld>
            <a:endParaRPr lang="he-IL"/>
          </a:p>
        </p:txBody>
      </p:sp>
    </p:spTree>
    <p:extLst>
      <p:ext uri="{BB962C8B-B14F-4D97-AF65-F5344CB8AC3E}">
        <p14:creationId xmlns:p14="http://schemas.microsoft.com/office/powerpoint/2010/main" val="1392745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BE81A5F-AC4A-0C7F-BB29-C2DF2935533D}"/>
              </a:ext>
            </a:extLst>
          </p:cNvPr>
          <p:cNvSpPr/>
          <p:nvPr/>
        </p:nvSpPr>
        <p:spPr>
          <a:xfrm>
            <a:off x="6676222" y="250031"/>
            <a:ext cx="5515778" cy="66079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 name="Title 1">
            <a:extLst>
              <a:ext uri="{FF2B5EF4-FFF2-40B4-BE49-F238E27FC236}">
                <a16:creationId xmlns:a16="http://schemas.microsoft.com/office/drawing/2014/main" id="{1DCD1A7E-DA10-8813-716C-7A3B5C2486D4}"/>
              </a:ext>
            </a:extLst>
          </p:cNvPr>
          <p:cNvSpPr>
            <a:spLocks noGrp="1"/>
          </p:cNvSpPr>
          <p:nvPr>
            <p:ph type="title"/>
          </p:nvPr>
        </p:nvSpPr>
        <p:spPr/>
        <p:txBody>
          <a:bodyPr/>
          <a:lstStyle/>
          <a:p>
            <a:r>
              <a:rPr lang="en-US" dirty="0"/>
              <a:t>Survey Design</a:t>
            </a:r>
            <a:endParaRPr lang="he-IL" dirty="0"/>
          </a:p>
        </p:txBody>
      </p:sp>
      <p:sp>
        <p:nvSpPr>
          <p:cNvPr id="3" name="Content Placeholder 2">
            <a:extLst>
              <a:ext uri="{FF2B5EF4-FFF2-40B4-BE49-F238E27FC236}">
                <a16:creationId xmlns:a16="http://schemas.microsoft.com/office/drawing/2014/main" id="{5629597F-4A8B-15FC-11C1-47E05A18EF52}"/>
              </a:ext>
            </a:extLst>
          </p:cNvPr>
          <p:cNvSpPr>
            <a:spLocks noGrp="1"/>
          </p:cNvSpPr>
          <p:nvPr>
            <p:ph idx="1"/>
          </p:nvPr>
        </p:nvSpPr>
        <p:spPr>
          <a:xfrm>
            <a:off x="838200" y="1564366"/>
            <a:ext cx="5970973" cy="4972051"/>
          </a:xfrm>
        </p:spPr>
        <p:txBody>
          <a:bodyPr>
            <a:normAutofit fontScale="92500" lnSpcReduction="10000"/>
          </a:bodyPr>
          <a:lstStyle/>
          <a:p>
            <a:r>
              <a:rPr lang="en-US" dirty="0"/>
              <a:t>Answer one randomly assigned SWB question</a:t>
            </a:r>
          </a:p>
          <a:p>
            <a:r>
              <a:rPr lang="en-US" b="1" dirty="0"/>
              <a:t>Introspection</a:t>
            </a:r>
            <a:r>
              <a:rPr lang="en-US" dirty="0"/>
              <a:t> of several components of the answer given, including the three utility components:</a:t>
            </a:r>
            <a:br>
              <a:rPr lang="en-US" dirty="0"/>
            </a:br>
            <a:r>
              <a:rPr lang="en-US" sz="900" dirty="0"/>
              <a:t> </a:t>
            </a:r>
            <a:endParaRPr lang="en-US" sz="400" dirty="0"/>
          </a:p>
          <a:p>
            <a:pPr lvl="1"/>
            <a:r>
              <a:rPr lang="en-US" dirty="0"/>
              <a:t>Life domains </a:t>
            </a:r>
          </a:p>
          <a:p>
            <a:pPr lvl="1">
              <a:lnSpc>
                <a:spcPct val="150000"/>
              </a:lnSpc>
            </a:pPr>
            <a:r>
              <a:rPr lang="en-US" dirty="0"/>
              <a:t>Time horizons </a:t>
            </a:r>
          </a:p>
          <a:p>
            <a:pPr lvl="1">
              <a:lnSpc>
                <a:spcPct val="150000"/>
              </a:lnSpc>
            </a:pPr>
            <a:r>
              <a:rPr lang="en-US" dirty="0"/>
              <a:t>Social circles </a:t>
            </a:r>
          </a:p>
          <a:p>
            <a:pPr marL="457200" lvl="1" indent="0">
              <a:buNone/>
            </a:pPr>
            <a:r>
              <a:rPr lang="en-US" dirty="0"/>
              <a:t>by putting weights on sliders representing several sub-domains</a:t>
            </a:r>
          </a:p>
          <a:p>
            <a:r>
              <a:rPr lang="en-US" dirty="0"/>
              <a:t>Many other questions, including demographic questions</a:t>
            </a:r>
          </a:p>
          <a:p>
            <a:pPr lvl="1"/>
            <a:endParaRPr lang="en-US" dirty="0"/>
          </a:p>
          <a:p>
            <a:endParaRPr lang="he-IL" dirty="0"/>
          </a:p>
        </p:txBody>
      </p:sp>
      <p:sp>
        <p:nvSpPr>
          <p:cNvPr id="9" name="Slide Number Placeholder 8">
            <a:extLst>
              <a:ext uri="{FF2B5EF4-FFF2-40B4-BE49-F238E27FC236}">
                <a16:creationId xmlns:a16="http://schemas.microsoft.com/office/drawing/2014/main" id="{C2D3068D-D5E7-EB91-7D63-946712460D6C}"/>
              </a:ext>
            </a:extLst>
          </p:cNvPr>
          <p:cNvSpPr>
            <a:spLocks noGrp="1"/>
          </p:cNvSpPr>
          <p:nvPr>
            <p:ph type="sldNum" sz="quarter" idx="12"/>
          </p:nvPr>
        </p:nvSpPr>
        <p:spPr/>
        <p:txBody>
          <a:bodyPr/>
          <a:lstStyle/>
          <a:p>
            <a:fld id="{C67CF74A-A61C-41F1-9FBA-292FF8451F0F}" type="slidenum">
              <a:rPr lang="he-IL" smtClean="0"/>
              <a:t>15</a:t>
            </a:fld>
            <a:endParaRPr lang="he-IL"/>
          </a:p>
        </p:txBody>
      </p:sp>
      <p:grpSp>
        <p:nvGrpSpPr>
          <p:cNvPr id="13" name="Group 12">
            <a:extLst>
              <a:ext uri="{FF2B5EF4-FFF2-40B4-BE49-F238E27FC236}">
                <a16:creationId xmlns:a16="http://schemas.microsoft.com/office/drawing/2014/main" id="{4DAF29BF-8F1F-F4B1-90EC-F706DEA8C585}"/>
              </a:ext>
            </a:extLst>
          </p:cNvPr>
          <p:cNvGrpSpPr>
            <a:grpSpLocks noChangeAspect="1"/>
          </p:cNvGrpSpPr>
          <p:nvPr/>
        </p:nvGrpSpPr>
        <p:grpSpPr>
          <a:xfrm>
            <a:off x="7087953" y="925869"/>
            <a:ext cx="4692317" cy="5871806"/>
            <a:chOff x="8229600" y="1530100"/>
            <a:chExt cx="3853514" cy="4902450"/>
          </a:xfrm>
        </p:grpSpPr>
        <p:sp>
          <p:nvSpPr>
            <p:cNvPr id="12" name="Rectangle 11">
              <a:extLst>
                <a:ext uri="{FF2B5EF4-FFF2-40B4-BE49-F238E27FC236}">
                  <a16:creationId xmlns:a16="http://schemas.microsoft.com/office/drawing/2014/main" id="{CF68D750-D436-6E93-159C-9EB805A0F2B6}"/>
                </a:ext>
              </a:extLst>
            </p:cNvPr>
            <p:cNvSpPr/>
            <p:nvPr/>
          </p:nvSpPr>
          <p:spPr>
            <a:xfrm>
              <a:off x="8229600" y="1530100"/>
              <a:ext cx="3853514" cy="17367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1" name="Group 10">
              <a:extLst>
                <a:ext uri="{FF2B5EF4-FFF2-40B4-BE49-F238E27FC236}">
                  <a16:creationId xmlns:a16="http://schemas.microsoft.com/office/drawing/2014/main" id="{96DD4E83-5F92-75A0-8585-B8FD84E1187A}"/>
                </a:ext>
              </a:extLst>
            </p:cNvPr>
            <p:cNvGrpSpPr>
              <a:grpSpLocks noChangeAspect="1"/>
            </p:cNvGrpSpPr>
            <p:nvPr/>
          </p:nvGrpSpPr>
          <p:grpSpPr>
            <a:xfrm>
              <a:off x="8229600" y="1622425"/>
              <a:ext cx="3853514" cy="4810125"/>
              <a:chOff x="1826827" y="-1597991"/>
              <a:chExt cx="7791849" cy="9726127"/>
            </a:xfrm>
          </p:grpSpPr>
          <p:pic>
            <p:nvPicPr>
              <p:cNvPr id="6" name="Picture 5">
                <a:extLst>
                  <a:ext uri="{FF2B5EF4-FFF2-40B4-BE49-F238E27FC236}">
                    <a16:creationId xmlns:a16="http://schemas.microsoft.com/office/drawing/2014/main" id="{A5C95349-D066-B0D0-2608-96777F2CE41E}"/>
                  </a:ext>
                </a:extLst>
              </p:cNvPr>
              <p:cNvPicPr>
                <a:picLocks noChangeAspect="1"/>
              </p:cNvPicPr>
              <p:nvPr/>
            </p:nvPicPr>
            <p:blipFill rotWithShape="1">
              <a:blip r:embed="rId2"/>
              <a:srcRect t="944" r="1129" b="403"/>
              <a:stretch/>
            </p:blipFill>
            <p:spPr>
              <a:xfrm>
                <a:off x="1826827" y="-1597991"/>
                <a:ext cx="7791849" cy="5281264"/>
              </a:xfrm>
              <a:prstGeom prst="rect">
                <a:avLst/>
              </a:prstGeom>
            </p:spPr>
          </p:pic>
          <p:pic>
            <p:nvPicPr>
              <p:cNvPr id="10" name="Picture 9">
                <a:extLst>
                  <a:ext uri="{FF2B5EF4-FFF2-40B4-BE49-F238E27FC236}">
                    <a16:creationId xmlns:a16="http://schemas.microsoft.com/office/drawing/2014/main" id="{EEB35409-8C74-3DDA-657E-707F7A3F788A}"/>
                  </a:ext>
                </a:extLst>
              </p:cNvPr>
              <p:cNvPicPr>
                <a:picLocks noChangeAspect="1"/>
              </p:cNvPicPr>
              <p:nvPr/>
            </p:nvPicPr>
            <p:blipFill rotWithShape="1">
              <a:blip r:embed="rId3"/>
              <a:srcRect l="-164"/>
              <a:stretch/>
            </p:blipFill>
            <p:spPr>
              <a:xfrm>
                <a:off x="1826827" y="2819263"/>
                <a:ext cx="7791849" cy="5308873"/>
              </a:xfrm>
              <a:prstGeom prst="rect">
                <a:avLst/>
              </a:prstGeom>
            </p:spPr>
          </p:pic>
        </p:grpSp>
      </p:grpSp>
      <p:sp>
        <p:nvSpPr>
          <p:cNvPr id="14" name="TextBox 13">
            <a:extLst>
              <a:ext uri="{FF2B5EF4-FFF2-40B4-BE49-F238E27FC236}">
                <a16:creationId xmlns:a16="http://schemas.microsoft.com/office/drawing/2014/main" id="{8DECCF51-34B9-CDE0-D5E3-A0D8FA8639F9}"/>
              </a:ext>
            </a:extLst>
          </p:cNvPr>
          <p:cNvSpPr txBox="1"/>
          <p:nvPr/>
        </p:nvSpPr>
        <p:spPr>
          <a:xfrm>
            <a:off x="6995604" y="532041"/>
            <a:ext cx="3776979" cy="369332"/>
          </a:xfrm>
          <a:prstGeom prst="rect">
            <a:avLst/>
          </a:prstGeom>
          <a:noFill/>
        </p:spPr>
        <p:txBody>
          <a:bodyPr wrap="square" rtlCol="1">
            <a:spAutoFit/>
          </a:bodyPr>
          <a:lstStyle/>
          <a:p>
            <a:r>
              <a:rPr lang="en-US" b="1" dirty="0"/>
              <a:t>Example of an introspection question:</a:t>
            </a:r>
            <a:endParaRPr lang="he-IL" b="1" dirty="0"/>
          </a:p>
        </p:txBody>
      </p:sp>
    </p:spTree>
    <p:extLst>
      <p:ext uri="{BB962C8B-B14F-4D97-AF65-F5344CB8AC3E}">
        <p14:creationId xmlns:p14="http://schemas.microsoft.com/office/powerpoint/2010/main" val="1166819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D1A7E-DA10-8813-716C-7A3B5C2486D4}"/>
              </a:ext>
            </a:extLst>
          </p:cNvPr>
          <p:cNvSpPr>
            <a:spLocks noGrp="1"/>
          </p:cNvSpPr>
          <p:nvPr>
            <p:ph type="title"/>
          </p:nvPr>
        </p:nvSpPr>
        <p:spPr/>
        <p:txBody>
          <a:bodyPr/>
          <a:lstStyle/>
          <a:p>
            <a:r>
              <a:rPr lang="en-US" dirty="0"/>
              <a:t>Survey Design</a:t>
            </a:r>
            <a:endParaRPr lang="he-IL" dirty="0"/>
          </a:p>
        </p:txBody>
      </p:sp>
      <p:sp>
        <p:nvSpPr>
          <p:cNvPr id="3" name="Content Placeholder 2">
            <a:extLst>
              <a:ext uri="{FF2B5EF4-FFF2-40B4-BE49-F238E27FC236}">
                <a16:creationId xmlns:a16="http://schemas.microsoft.com/office/drawing/2014/main" id="{5629597F-4A8B-15FC-11C1-47E05A18EF52}"/>
              </a:ext>
            </a:extLst>
          </p:cNvPr>
          <p:cNvSpPr>
            <a:spLocks noGrp="1"/>
          </p:cNvSpPr>
          <p:nvPr>
            <p:ph idx="1"/>
          </p:nvPr>
        </p:nvSpPr>
        <p:spPr>
          <a:xfrm>
            <a:off x="838200" y="1564366"/>
            <a:ext cx="10515600" cy="4972051"/>
          </a:xfrm>
        </p:spPr>
        <p:txBody>
          <a:bodyPr>
            <a:normAutofit/>
          </a:bodyPr>
          <a:lstStyle/>
          <a:p>
            <a:r>
              <a:rPr lang="en-US" dirty="0"/>
              <a:t>Answer one randomly assigned SWB question</a:t>
            </a:r>
          </a:p>
          <a:p>
            <a:r>
              <a:rPr lang="en-US" b="1" dirty="0"/>
              <a:t>Introspection</a:t>
            </a:r>
            <a:r>
              <a:rPr lang="en-US" dirty="0"/>
              <a:t> of several components of the answer given, </a:t>
            </a:r>
            <a:br>
              <a:rPr lang="en-US" dirty="0"/>
            </a:br>
            <a:r>
              <a:rPr lang="en-US" dirty="0"/>
              <a:t>including the three utility components:</a:t>
            </a:r>
            <a:br>
              <a:rPr lang="en-US" dirty="0"/>
            </a:br>
            <a:r>
              <a:rPr lang="en-US" sz="900" dirty="0"/>
              <a:t> </a:t>
            </a:r>
            <a:endParaRPr lang="en-US" sz="400" dirty="0"/>
          </a:p>
          <a:p>
            <a:pPr lvl="1"/>
            <a:r>
              <a:rPr lang="en-US" dirty="0"/>
              <a:t>Life domains </a:t>
            </a:r>
          </a:p>
          <a:p>
            <a:pPr lvl="1">
              <a:lnSpc>
                <a:spcPct val="150000"/>
              </a:lnSpc>
            </a:pPr>
            <a:r>
              <a:rPr lang="en-US" dirty="0"/>
              <a:t>Time horizons </a:t>
            </a:r>
          </a:p>
          <a:p>
            <a:pPr lvl="1">
              <a:lnSpc>
                <a:spcPct val="150000"/>
              </a:lnSpc>
            </a:pPr>
            <a:r>
              <a:rPr lang="en-US" dirty="0"/>
              <a:t>Social circles </a:t>
            </a:r>
          </a:p>
          <a:p>
            <a:pPr marL="457200" lvl="1" indent="0">
              <a:buNone/>
            </a:pPr>
            <a:r>
              <a:rPr lang="en-US" dirty="0"/>
              <a:t>by putting weights on sliders representing several sub-domains</a:t>
            </a:r>
          </a:p>
          <a:p>
            <a:r>
              <a:rPr lang="en-US" dirty="0"/>
              <a:t>Many other questions, including demographic questions</a:t>
            </a:r>
          </a:p>
          <a:p>
            <a:pPr lvl="1"/>
            <a:endParaRPr lang="en-US" dirty="0"/>
          </a:p>
          <a:p>
            <a:endParaRPr lang="he-IL" dirty="0"/>
          </a:p>
        </p:txBody>
      </p:sp>
      <p:sp>
        <p:nvSpPr>
          <p:cNvPr id="9" name="Slide Number Placeholder 8">
            <a:extLst>
              <a:ext uri="{FF2B5EF4-FFF2-40B4-BE49-F238E27FC236}">
                <a16:creationId xmlns:a16="http://schemas.microsoft.com/office/drawing/2014/main" id="{C2D3068D-D5E7-EB91-7D63-946712460D6C}"/>
              </a:ext>
            </a:extLst>
          </p:cNvPr>
          <p:cNvSpPr>
            <a:spLocks noGrp="1"/>
          </p:cNvSpPr>
          <p:nvPr>
            <p:ph type="sldNum" sz="quarter" idx="12"/>
          </p:nvPr>
        </p:nvSpPr>
        <p:spPr/>
        <p:txBody>
          <a:bodyPr/>
          <a:lstStyle/>
          <a:p>
            <a:fld id="{C67CF74A-A61C-41F1-9FBA-292FF8451F0F}" type="slidenum">
              <a:rPr lang="he-IL" smtClean="0"/>
              <a:t>16</a:t>
            </a:fld>
            <a:endParaRPr lang="he-IL"/>
          </a:p>
        </p:txBody>
      </p:sp>
    </p:spTree>
    <p:extLst>
      <p:ext uri="{BB962C8B-B14F-4D97-AF65-F5344CB8AC3E}">
        <p14:creationId xmlns:p14="http://schemas.microsoft.com/office/powerpoint/2010/main" val="1817429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BDD64AD-C2B1-752D-18FE-461447962F86}"/>
              </a:ext>
            </a:extLst>
          </p:cNvPr>
          <p:cNvSpPr>
            <a:spLocks noGrp="1"/>
          </p:cNvSpPr>
          <p:nvPr>
            <p:ph type="title"/>
          </p:nvPr>
        </p:nvSpPr>
        <p:spPr>
          <a:xfrm>
            <a:off x="838200" y="365125"/>
            <a:ext cx="10515600" cy="1325563"/>
          </a:xfrm>
        </p:spPr>
        <p:txBody>
          <a:bodyPr/>
          <a:lstStyle/>
          <a:p>
            <a:r>
              <a:rPr lang="en-US" dirty="0"/>
              <a:t>Survey Design</a:t>
            </a:r>
            <a:endParaRPr lang="he-IL" dirty="0"/>
          </a:p>
        </p:txBody>
      </p:sp>
      <p:grpSp>
        <p:nvGrpSpPr>
          <p:cNvPr id="8" name="Group 7">
            <a:extLst>
              <a:ext uri="{FF2B5EF4-FFF2-40B4-BE49-F238E27FC236}">
                <a16:creationId xmlns:a16="http://schemas.microsoft.com/office/drawing/2014/main" id="{75B34AF0-7EAA-4240-354E-D28CF870F196}"/>
              </a:ext>
            </a:extLst>
          </p:cNvPr>
          <p:cNvGrpSpPr>
            <a:grpSpLocks noChangeAspect="1"/>
          </p:cNvGrpSpPr>
          <p:nvPr/>
        </p:nvGrpSpPr>
        <p:grpSpPr>
          <a:xfrm>
            <a:off x="324893" y="781915"/>
            <a:ext cx="11679067" cy="5056910"/>
            <a:chOff x="5362039" y="1530100"/>
            <a:chExt cx="7803366" cy="3435032"/>
          </a:xfrm>
        </p:grpSpPr>
        <p:sp>
          <p:nvSpPr>
            <p:cNvPr id="15" name="Rectangle 14">
              <a:extLst>
                <a:ext uri="{FF2B5EF4-FFF2-40B4-BE49-F238E27FC236}">
                  <a16:creationId xmlns:a16="http://schemas.microsoft.com/office/drawing/2014/main" id="{F1FF629F-D73F-C5C6-AFDE-CF466F1B509E}"/>
                </a:ext>
              </a:extLst>
            </p:cNvPr>
            <p:cNvSpPr/>
            <p:nvPr/>
          </p:nvSpPr>
          <p:spPr>
            <a:xfrm>
              <a:off x="8229600" y="1530100"/>
              <a:ext cx="3853514" cy="17367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6" name="Group 15">
              <a:extLst>
                <a:ext uri="{FF2B5EF4-FFF2-40B4-BE49-F238E27FC236}">
                  <a16:creationId xmlns:a16="http://schemas.microsoft.com/office/drawing/2014/main" id="{7D107960-618B-6E5A-CFFB-DEBF0AEE86A5}"/>
                </a:ext>
              </a:extLst>
            </p:cNvPr>
            <p:cNvGrpSpPr>
              <a:grpSpLocks noChangeAspect="1"/>
            </p:cNvGrpSpPr>
            <p:nvPr/>
          </p:nvGrpSpPr>
          <p:grpSpPr>
            <a:xfrm>
              <a:off x="5362039" y="2339591"/>
              <a:ext cx="7803366" cy="2625541"/>
              <a:chOff x="-3971414" y="-147872"/>
              <a:chExt cx="15778495" cy="5308874"/>
            </a:xfrm>
          </p:grpSpPr>
          <p:pic>
            <p:nvPicPr>
              <p:cNvPr id="17" name="Picture 16">
                <a:extLst>
                  <a:ext uri="{FF2B5EF4-FFF2-40B4-BE49-F238E27FC236}">
                    <a16:creationId xmlns:a16="http://schemas.microsoft.com/office/drawing/2014/main" id="{AEA5614F-A004-4C92-3E47-6F791C5B2558}"/>
                  </a:ext>
                </a:extLst>
              </p:cNvPr>
              <p:cNvPicPr>
                <a:picLocks noChangeAspect="1"/>
              </p:cNvPicPr>
              <p:nvPr/>
            </p:nvPicPr>
            <p:blipFill rotWithShape="1">
              <a:blip r:embed="rId2"/>
              <a:srcRect l="1968" t="944" r="1129" b="403"/>
              <a:stretch/>
            </p:blipFill>
            <p:spPr>
              <a:xfrm>
                <a:off x="-3971414" y="-147872"/>
                <a:ext cx="7636726" cy="5281262"/>
              </a:xfrm>
              <a:prstGeom prst="rect">
                <a:avLst/>
              </a:prstGeom>
            </p:spPr>
          </p:pic>
          <p:pic>
            <p:nvPicPr>
              <p:cNvPr id="18" name="Picture 17">
                <a:extLst>
                  <a:ext uri="{FF2B5EF4-FFF2-40B4-BE49-F238E27FC236}">
                    <a16:creationId xmlns:a16="http://schemas.microsoft.com/office/drawing/2014/main" id="{B6F2183C-60CC-1ED8-6862-937EEB98C7F5}"/>
                  </a:ext>
                </a:extLst>
              </p:cNvPr>
              <p:cNvPicPr>
                <a:picLocks noChangeAspect="1"/>
              </p:cNvPicPr>
              <p:nvPr/>
            </p:nvPicPr>
            <p:blipFill rotWithShape="1">
              <a:blip r:embed="rId3"/>
              <a:srcRect l="-164" r="1994"/>
              <a:stretch/>
            </p:blipFill>
            <p:spPr>
              <a:xfrm>
                <a:off x="4170356" y="-147871"/>
                <a:ext cx="7636725" cy="5308873"/>
              </a:xfrm>
              <a:prstGeom prst="rect">
                <a:avLst/>
              </a:prstGeom>
            </p:spPr>
          </p:pic>
        </p:grpSp>
      </p:grpSp>
      <p:sp>
        <p:nvSpPr>
          <p:cNvPr id="9" name="Slide Number Placeholder 8">
            <a:extLst>
              <a:ext uri="{FF2B5EF4-FFF2-40B4-BE49-F238E27FC236}">
                <a16:creationId xmlns:a16="http://schemas.microsoft.com/office/drawing/2014/main" id="{C2D3068D-D5E7-EB91-7D63-946712460D6C}"/>
              </a:ext>
            </a:extLst>
          </p:cNvPr>
          <p:cNvSpPr>
            <a:spLocks noGrp="1"/>
          </p:cNvSpPr>
          <p:nvPr>
            <p:ph type="sldNum" sz="quarter" idx="12"/>
          </p:nvPr>
        </p:nvSpPr>
        <p:spPr/>
        <p:txBody>
          <a:bodyPr/>
          <a:lstStyle/>
          <a:p>
            <a:fld id="{C67CF74A-A61C-41F1-9FBA-292FF8451F0F}" type="slidenum">
              <a:rPr lang="he-IL" smtClean="0"/>
              <a:t>17</a:t>
            </a:fld>
            <a:endParaRPr lang="he-IL"/>
          </a:p>
        </p:txBody>
      </p:sp>
      <p:sp>
        <p:nvSpPr>
          <p:cNvPr id="14" name="TextBox 13">
            <a:extLst>
              <a:ext uri="{FF2B5EF4-FFF2-40B4-BE49-F238E27FC236}">
                <a16:creationId xmlns:a16="http://schemas.microsoft.com/office/drawing/2014/main" id="{8DECCF51-34B9-CDE0-D5E3-A0D8FA8639F9}"/>
              </a:ext>
            </a:extLst>
          </p:cNvPr>
          <p:cNvSpPr txBox="1"/>
          <p:nvPr/>
        </p:nvSpPr>
        <p:spPr>
          <a:xfrm>
            <a:off x="4206901" y="910726"/>
            <a:ext cx="3776979" cy="369332"/>
          </a:xfrm>
          <a:prstGeom prst="rect">
            <a:avLst/>
          </a:prstGeom>
          <a:noFill/>
        </p:spPr>
        <p:txBody>
          <a:bodyPr wrap="square" rtlCol="1">
            <a:spAutoFit/>
          </a:bodyPr>
          <a:lstStyle/>
          <a:p>
            <a:r>
              <a:rPr lang="en-US" b="1" dirty="0"/>
              <a:t>Example of an introspection question:</a:t>
            </a:r>
            <a:endParaRPr lang="he-IL" b="1" dirty="0"/>
          </a:p>
        </p:txBody>
      </p:sp>
      <p:sp>
        <p:nvSpPr>
          <p:cNvPr id="19" name="Freeform: Shape 18">
            <a:extLst>
              <a:ext uri="{FF2B5EF4-FFF2-40B4-BE49-F238E27FC236}">
                <a16:creationId xmlns:a16="http://schemas.microsoft.com/office/drawing/2014/main" id="{F89C9F5F-5EE5-688F-B960-039EF588A452}"/>
              </a:ext>
            </a:extLst>
          </p:cNvPr>
          <p:cNvSpPr/>
          <p:nvPr/>
        </p:nvSpPr>
        <p:spPr>
          <a:xfrm>
            <a:off x="4954492" y="1552575"/>
            <a:ext cx="2876550" cy="5245099"/>
          </a:xfrm>
          <a:custGeom>
            <a:avLst/>
            <a:gdLst>
              <a:gd name="connsiteX0" fmla="*/ 0 w 2269061"/>
              <a:gd name="connsiteY0" fmla="*/ 4733542 h 5180670"/>
              <a:gd name="connsiteX1" fmla="*/ 1116530 w 2269061"/>
              <a:gd name="connsiteY1" fmla="*/ 4726364 h 5180670"/>
              <a:gd name="connsiteX2" fmla="*/ 1175281 w 2269061"/>
              <a:gd name="connsiteY2" fmla="*/ 74642 h 5180670"/>
              <a:gd name="connsiteX3" fmla="*/ 2269061 w 2269061"/>
              <a:gd name="connsiteY3" fmla="*/ 377426 h 5180670"/>
              <a:gd name="connsiteX0" fmla="*/ 0 w 2269061"/>
              <a:gd name="connsiteY0" fmla="*/ 4719393 h 5174997"/>
              <a:gd name="connsiteX1" fmla="*/ 1116530 w 2269061"/>
              <a:gd name="connsiteY1" fmla="*/ 4712215 h 5174997"/>
              <a:gd name="connsiteX2" fmla="*/ 1175281 w 2269061"/>
              <a:gd name="connsiteY2" fmla="*/ 60493 h 5174997"/>
              <a:gd name="connsiteX3" fmla="*/ 2269061 w 2269061"/>
              <a:gd name="connsiteY3" fmla="*/ 363277 h 5174997"/>
              <a:gd name="connsiteX0" fmla="*/ 0 w 2269061"/>
              <a:gd name="connsiteY0" fmla="*/ 4719393 h 5181676"/>
              <a:gd name="connsiteX1" fmla="*/ 1132405 w 2269061"/>
              <a:gd name="connsiteY1" fmla="*/ 4721740 h 5181676"/>
              <a:gd name="connsiteX2" fmla="*/ 1175281 w 2269061"/>
              <a:gd name="connsiteY2" fmla="*/ 60493 h 5181676"/>
              <a:gd name="connsiteX3" fmla="*/ 2269061 w 2269061"/>
              <a:gd name="connsiteY3" fmla="*/ 363277 h 5181676"/>
              <a:gd name="connsiteX0" fmla="*/ 0 w 2269061"/>
              <a:gd name="connsiteY0" fmla="*/ 4719393 h 5181676"/>
              <a:gd name="connsiteX1" fmla="*/ 1132405 w 2269061"/>
              <a:gd name="connsiteY1" fmla="*/ 4721740 h 5181676"/>
              <a:gd name="connsiteX2" fmla="*/ 1175281 w 2269061"/>
              <a:gd name="connsiteY2" fmla="*/ 60493 h 5181676"/>
              <a:gd name="connsiteX3" fmla="*/ 2269061 w 2269061"/>
              <a:gd name="connsiteY3" fmla="*/ 363277 h 5181676"/>
              <a:gd name="connsiteX0" fmla="*/ 0 w 2269061"/>
              <a:gd name="connsiteY0" fmla="*/ 4741103 h 5203386"/>
              <a:gd name="connsiteX1" fmla="*/ 1132405 w 2269061"/>
              <a:gd name="connsiteY1" fmla="*/ 4743450 h 5203386"/>
              <a:gd name="connsiteX2" fmla="*/ 1175281 w 2269061"/>
              <a:gd name="connsiteY2" fmla="*/ 82203 h 5203386"/>
              <a:gd name="connsiteX3" fmla="*/ 2269061 w 2269061"/>
              <a:gd name="connsiteY3" fmla="*/ 384987 h 5203386"/>
              <a:gd name="connsiteX0" fmla="*/ 0 w 2269061"/>
              <a:gd name="connsiteY0" fmla="*/ 4741103 h 5203386"/>
              <a:gd name="connsiteX1" fmla="*/ 1132405 w 2269061"/>
              <a:gd name="connsiteY1" fmla="*/ 4743450 h 5203386"/>
              <a:gd name="connsiteX2" fmla="*/ 1175281 w 2269061"/>
              <a:gd name="connsiteY2" fmla="*/ 82203 h 5203386"/>
              <a:gd name="connsiteX3" fmla="*/ 2269061 w 2269061"/>
              <a:gd name="connsiteY3" fmla="*/ 384987 h 5203386"/>
              <a:gd name="connsiteX0" fmla="*/ 0 w 2269061"/>
              <a:gd name="connsiteY0" fmla="*/ 4730131 h 5192414"/>
              <a:gd name="connsiteX1" fmla="*/ 1132405 w 2269061"/>
              <a:gd name="connsiteY1" fmla="*/ 4732478 h 5192414"/>
              <a:gd name="connsiteX2" fmla="*/ 1187981 w 2269061"/>
              <a:gd name="connsiteY2" fmla="*/ 83931 h 5192414"/>
              <a:gd name="connsiteX3" fmla="*/ 2269061 w 2269061"/>
              <a:gd name="connsiteY3" fmla="*/ 374015 h 5192414"/>
              <a:gd name="connsiteX0" fmla="*/ 0 w 2269061"/>
              <a:gd name="connsiteY0" fmla="*/ 4736691 h 5198974"/>
              <a:gd name="connsiteX1" fmla="*/ 1132405 w 2269061"/>
              <a:gd name="connsiteY1" fmla="*/ 4739038 h 5198974"/>
              <a:gd name="connsiteX2" fmla="*/ 1187981 w 2269061"/>
              <a:gd name="connsiteY2" fmla="*/ 90491 h 5198974"/>
              <a:gd name="connsiteX3" fmla="*/ 2269061 w 2269061"/>
              <a:gd name="connsiteY3" fmla="*/ 380575 h 5198974"/>
              <a:gd name="connsiteX0" fmla="*/ 0 w 2269061"/>
              <a:gd name="connsiteY0" fmla="*/ 4736691 h 5198974"/>
              <a:gd name="connsiteX1" fmla="*/ 1132405 w 2269061"/>
              <a:gd name="connsiteY1" fmla="*/ 4739038 h 5198974"/>
              <a:gd name="connsiteX2" fmla="*/ 1187981 w 2269061"/>
              <a:gd name="connsiteY2" fmla="*/ 90491 h 5198974"/>
              <a:gd name="connsiteX3" fmla="*/ 2269061 w 2269061"/>
              <a:gd name="connsiteY3" fmla="*/ 380575 h 5198974"/>
              <a:gd name="connsiteX0" fmla="*/ 0 w 2091261"/>
              <a:gd name="connsiteY0" fmla="*/ 4760920 h 5223203"/>
              <a:gd name="connsiteX1" fmla="*/ 1132405 w 2091261"/>
              <a:gd name="connsiteY1" fmla="*/ 4763267 h 5223203"/>
              <a:gd name="connsiteX2" fmla="*/ 1187981 w 2091261"/>
              <a:gd name="connsiteY2" fmla="*/ 114720 h 5223203"/>
              <a:gd name="connsiteX3" fmla="*/ 2091261 w 2091261"/>
              <a:gd name="connsiteY3" fmla="*/ 269338 h 5223203"/>
              <a:gd name="connsiteX0" fmla="*/ 0 w 2091261"/>
              <a:gd name="connsiteY0" fmla="*/ 4793023 h 5255306"/>
              <a:gd name="connsiteX1" fmla="*/ 1132405 w 2091261"/>
              <a:gd name="connsiteY1" fmla="*/ 4795370 h 5255306"/>
              <a:gd name="connsiteX2" fmla="*/ 1187981 w 2091261"/>
              <a:gd name="connsiteY2" fmla="*/ 146823 h 5255306"/>
              <a:gd name="connsiteX3" fmla="*/ 2091261 w 2091261"/>
              <a:gd name="connsiteY3" fmla="*/ 301441 h 5255306"/>
              <a:gd name="connsiteX0" fmla="*/ 0 w 2091261"/>
              <a:gd name="connsiteY0" fmla="*/ 4796444 h 5258727"/>
              <a:gd name="connsiteX1" fmla="*/ 1132405 w 2091261"/>
              <a:gd name="connsiteY1" fmla="*/ 4798791 h 5258727"/>
              <a:gd name="connsiteX2" fmla="*/ 1187981 w 2091261"/>
              <a:gd name="connsiteY2" fmla="*/ 150244 h 5258727"/>
              <a:gd name="connsiteX3" fmla="*/ 2091261 w 2091261"/>
              <a:gd name="connsiteY3" fmla="*/ 304862 h 5258727"/>
              <a:gd name="connsiteX0" fmla="*/ 0 w 2091261"/>
              <a:gd name="connsiteY0" fmla="*/ 4796444 h 5258727"/>
              <a:gd name="connsiteX1" fmla="*/ 1132405 w 2091261"/>
              <a:gd name="connsiteY1" fmla="*/ 4798791 h 5258727"/>
              <a:gd name="connsiteX2" fmla="*/ 1187981 w 2091261"/>
              <a:gd name="connsiteY2" fmla="*/ 150244 h 5258727"/>
              <a:gd name="connsiteX3" fmla="*/ 2091261 w 2091261"/>
              <a:gd name="connsiteY3" fmla="*/ 304862 h 5258727"/>
              <a:gd name="connsiteX0" fmla="*/ 0 w 2091261"/>
              <a:gd name="connsiteY0" fmla="*/ 4796444 h 5258727"/>
              <a:gd name="connsiteX1" fmla="*/ 1132405 w 2091261"/>
              <a:gd name="connsiteY1" fmla="*/ 4798791 h 5258727"/>
              <a:gd name="connsiteX2" fmla="*/ 1187981 w 2091261"/>
              <a:gd name="connsiteY2" fmla="*/ 150244 h 5258727"/>
              <a:gd name="connsiteX3" fmla="*/ 2091261 w 2091261"/>
              <a:gd name="connsiteY3" fmla="*/ 304862 h 5258727"/>
              <a:gd name="connsiteX0" fmla="*/ 0 w 2091261"/>
              <a:gd name="connsiteY0" fmla="*/ 4796444 h 5276696"/>
              <a:gd name="connsiteX1" fmla="*/ 1170505 w 2091261"/>
              <a:gd name="connsiteY1" fmla="*/ 4824191 h 5276696"/>
              <a:gd name="connsiteX2" fmla="*/ 1187981 w 2091261"/>
              <a:gd name="connsiteY2" fmla="*/ 150244 h 5276696"/>
              <a:gd name="connsiteX3" fmla="*/ 2091261 w 2091261"/>
              <a:gd name="connsiteY3" fmla="*/ 304862 h 5276696"/>
              <a:gd name="connsiteX0" fmla="*/ 0 w 2091261"/>
              <a:gd name="connsiteY0" fmla="*/ 4796444 h 5303493"/>
              <a:gd name="connsiteX1" fmla="*/ 1170505 w 2091261"/>
              <a:gd name="connsiteY1" fmla="*/ 4824191 h 5303493"/>
              <a:gd name="connsiteX2" fmla="*/ 1187981 w 2091261"/>
              <a:gd name="connsiteY2" fmla="*/ 150244 h 5303493"/>
              <a:gd name="connsiteX3" fmla="*/ 2091261 w 2091261"/>
              <a:gd name="connsiteY3" fmla="*/ 304862 h 5303493"/>
              <a:gd name="connsiteX0" fmla="*/ 0 w 2091261"/>
              <a:gd name="connsiteY0" fmla="*/ 4796444 h 5293609"/>
              <a:gd name="connsiteX1" fmla="*/ 1170505 w 2091261"/>
              <a:gd name="connsiteY1" fmla="*/ 4824191 h 5293609"/>
              <a:gd name="connsiteX2" fmla="*/ 1187981 w 2091261"/>
              <a:gd name="connsiteY2" fmla="*/ 150244 h 5293609"/>
              <a:gd name="connsiteX3" fmla="*/ 2091261 w 2091261"/>
              <a:gd name="connsiteY3" fmla="*/ 304862 h 5293609"/>
              <a:gd name="connsiteX0" fmla="*/ 0 w 2553541"/>
              <a:gd name="connsiteY0" fmla="*/ 4734525 h 5231690"/>
              <a:gd name="connsiteX1" fmla="*/ 1170505 w 2553541"/>
              <a:gd name="connsiteY1" fmla="*/ 4762272 h 5231690"/>
              <a:gd name="connsiteX2" fmla="*/ 1187981 w 2553541"/>
              <a:gd name="connsiteY2" fmla="*/ 88325 h 5231690"/>
              <a:gd name="connsiteX3" fmla="*/ 2553541 w 2553541"/>
              <a:gd name="connsiteY3" fmla="*/ 532503 h 5231690"/>
              <a:gd name="connsiteX0" fmla="*/ 0 w 2553541"/>
              <a:gd name="connsiteY0" fmla="*/ 4483737 h 4980902"/>
              <a:gd name="connsiteX1" fmla="*/ 1170505 w 2553541"/>
              <a:gd name="connsiteY1" fmla="*/ 4511484 h 4980902"/>
              <a:gd name="connsiteX2" fmla="*/ 1538501 w 2553541"/>
              <a:gd name="connsiteY2" fmla="*/ 162657 h 4980902"/>
              <a:gd name="connsiteX3" fmla="*/ 2553541 w 2553541"/>
              <a:gd name="connsiteY3" fmla="*/ 281715 h 4980902"/>
              <a:gd name="connsiteX0" fmla="*/ 0 w 2766901"/>
              <a:gd name="connsiteY0" fmla="*/ 3015617 h 4747666"/>
              <a:gd name="connsiteX1" fmla="*/ 1383865 w 2766901"/>
              <a:gd name="connsiteY1" fmla="*/ 4511484 h 4747666"/>
              <a:gd name="connsiteX2" fmla="*/ 1751861 w 2766901"/>
              <a:gd name="connsiteY2" fmla="*/ 162657 h 4747666"/>
              <a:gd name="connsiteX3" fmla="*/ 2766901 w 2766901"/>
              <a:gd name="connsiteY3" fmla="*/ 281715 h 4747666"/>
              <a:gd name="connsiteX0" fmla="*/ 0 w 2766901"/>
              <a:gd name="connsiteY0" fmla="*/ 3015617 h 4749604"/>
              <a:gd name="connsiteX1" fmla="*/ 1383865 w 2766901"/>
              <a:gd name="connsiteY1" fmla="*/ 4511484 h 4749604"/>
              <a:gd name="connsiteX2" fmla="*/ 1751861 w 2766901"/>
              <a:gd name="connsiteY2" fmla="*/ 162657 h 4749604"/>
              <a:gd name="connsiteX3" fmla="*/ 2766901 w 2766901"/>
              <a:gd name="connsiteY3" fmla="*/ 281715 h 4749604"/>
              <a:gd name="connsiteX0" fmla="*/ 0 w 2766901"/>
              <a:gd name="connsiteY0" fmla="*/ 3015617 h 3654644"/>
              <a:gd name="connsiteX1" fmla="*/ 1312745 w 2766901"/>
              <a:gd name="connsiteY1" fmla="*/ 3231324 h 3654644"/>
              <a:gd name="connsiteX2" fmla="*/ 1751861 w 2766901"/>
              <a:gd name="connsiteY2" fmla="*/ 162657 h 3654644"/>
              <a:gd name="connsiteX3" fmla="*/ 2766901 w 2766901"/>
              <a:gd name="connsiteY3" fmla="*/ 281715 h 3654644"/>
            </a:gdLst>
            <a:ahLst/>
            <a:cxnLst>
              <a:cxn ang="0">
                <a:pos x="connsiteX0" y="connsiteY0"/>
              </a:cxn>
              <a:cxn ang="0">
                <a:pos x="connsiteX1" y="connsiteY1"/>
              </a:cxn>
              <a:cxn ang="0">
                <a:pos x="connsiteX2" y="connsiteY2"/>
              </a:cxn>
              <a:cxn ang="0">
                <a:pos x="connsiteX3" y="connsiteY3"/>
              </a:cxn>
            </a:cxnLst>
            <a:rect l="l" t="t" r="r" b="b"/>
            <a:pathLst>
              <a:path w="2766901" h="3654644" extrusionOk="0">
                <a:moveTo>
                  <a:pt x="0" y="3015617"/>
                </a:moveTo>
                <a:cubicBezTo>
                  <a:pt x="6546" y="3265531"/>
                  <a:pt x="629248" y="4184409"/>
                  <a:pt x="1312745" y="3231324"/>
                </a:cubicBezTo>
                <a:cubicBezTo>
                  <a:pt x="1899098" y="2363310"/>
                  <a:pt x="913116" y="1056206"/>
                  <a:pt x="1751861" y="162657"/>
                </a:cubicBezTo>
                <a:cubicBezTo>
                  <a:pt x="2129232" y="-108649"/>
                  <a:pt x="2574711" y="-21171"/>
                  <a:pt x="2766901" y="281715"/>
                </a:cubicBezTo>
              </a:path>
            </a:pathLst>
          </a:custGeom>
          <a:noFill/>
          <a:ln w="38100" cap="rnd">
            <a:solidFill>
              <a:srgbClr val="D9D9D9"/>
            </a:solidFill>
            <a:prstDash val="sysDash"/>
            <a:tailEnd type="arrow" w="lg" len="med"/>
            <a:extLst>
              <a:ext uri="{C807C97D-BFC1-408E-A445-0C87EB9F89A2}">
                <ask:lineSketchStyleProps xmlns:ask="http://schemas.microsoft.com/office/drawing/2018/sketchyshapes" sd="1219033472">
                  <a:custGeom>
                    <a:avLst/>
                    <a:gdLst>
                      <a:gd name="connsiteX0" fmla="*/ 0 w 2269061"/>
                      <a:gd name="connsiteY0" fmla="*/ 4719393 h 5174997"/>
                      <a:gd name="connsiteX1" fmla="*/ 1116530 w 2269061"/>
                      <a:gd name="connsiteY1" fmla="*/ 4712215 h 5174997"/>
                      <a:gd name="connsiteX2" fmla="*/ 1175281 w 2269061"/>
                      <a:gd name="connsiteY2" fmla="*/ 60493 h 5174997"/>
                      <a:gd name="connsiteX3" fmla="*/ 2269061 w 2269061"/>
                      <a:gd name="connsiteY3" fmla="*/ 363277 h 5174997"/>
                    </a:gdLst>
                    <a:ahLst/>
                    <a:cxnLst>
                      <a:cxn ang="0">
                        <a:pos x="connsiteX0" y="connsiteY0"/>
                      </a:cxn>
                      <a:cxn ang="0">
                        <a:pos x="connsiteX1" y="connsiteY1"/>
                      </a:cxn>
                      <a:cxn ang="0">
                        <a:pos x="connsiteX2" y="connsiteY2"/>
                      </a:cxn>
                      <a:cxn ang="0">
                        <a:pos x="connsiteX3" y="connsiteY3"/>
                      </a:cxn>
                    </a:cxnLst>
                    <a:rect l="l" t="t" r="r" b="b"/>
                    <a:pathLst>
                      <a:path w="2269061" h="5174997" extrusionOk="0">
                        <a:moveTo>
                          <a:pt x="0" y="4719393"/>
                        </a:moveTo>
                        <a:cubicBezTo>
                          <a:pt x="125523" y="4840934"/>
                          <a:pt x="344306" y="5698601"/>
                          <a:pt x="1116530" y="4712215"/>
                        </a:cubicBezTo>
                        <a:cubicBezTo>
                          <a:pt x="2115375" y="4126220"/>
                          <a:pt x="781001" y="1104768"/>
                          <a:pt x="1175281" y="60493"/>
                        </a:cubicBezTo>
                        <a:cubicBezTo>
                          <a:pt x="1630784" y="-114944"/>
                          <a:pt x="1796150" y="220093"/>
                          <a:pt x="2269061" y="363277"/>
                        </a:cubicBezTo>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468216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22C924C-1705-A920-8BC8-F85B225075EC}"/>
              </a:ext>
            </a:extLst>
          </p:cNvPr>
          <p:cNvSpPr/>
          <p:nvPr/>
        </p:nvSpPr>
        <p:spPr>
          <a:xfrm>
            <a:off x="0" y="1425575"/>
            <a:ext cx="12192000" cy="7508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71D0F0E6-2A4A-3B21-8600-D51C1742BF9A}"/>
              </a:ext>
            </a:extLst>
          </p:cNvPr>
          <p:cNvSpPr>
            <a:spLocks noGrp="1"/>
          </p:cNvSpPr>
          <p:nvPr>
            <p:ph type="title"/>
          </p:nvPr>
        </p:nvSpPr>
        <p:spPr/>
        <p:txBody>
          <a:bodyPr/>
          <a:lstStyle/>
          <a:p>
            <a:r>
              <a:rPr lang="en-US" dirty="0"/>
              <a:t>Calculating Weights</a:t>
            </a:r>
            <a:endParaRPr lang="he-IL" dirty="0"/>
          </a:p>
        </p:txBody>
      </p:sp>
      <p:sp>
        <p:nvSpPr>
          <p:cNvPr id="3" name="Content Placeholder 2">
            <a:extLst>
              <a:ext uri="{FF2B5EF4-FFF2-40B4-BE49-F238E27FC236}">
                <a16:creationId xmlns:a16="http://schemas.microsoft.com/office/drawing/2014/main" id="{34239946-72A4-983A-D0FC-75543966249F}"/>
              </a:ext>
            </a:extLst>
          </p:cNvPr>
          <p:cNvSpPr>
            <a:spLocks noGrp="1"/>
          </p:cNvSpPr>
          <p:nvPr>
            <p:ph idx="1"/>
          </p:nvPr>
        </p:nvSpPr>
        <p:spPr>
          <a:xfrm>
            <a:off x="838200" y="1825624"/>
            <a:ext cx="10515600" cy="4606925"/>
          </a:xfrm>
        </p:spPr>
        <p:txBody>
          <a:bodyPr>
            <a:normAutofit fontScale="92500" lnSpcReduction="10000"/>
          </a:bodyPr>
          <a:lstStyle/>
          <a:p>
            <a:endParaRPr lang="en-US" dirty="0"/>
          </a:p>
          <a:p>
            <a:r>
              <a:rPr lang="en-US" dirty="0"/>
              <a:t> Sliders represent each possible response category:</a:t>
            </a:r>
          </a:p>
          <a:p>
            <a:pPr marL="0" indent="0">
              <a:buNone/>
            </a:pPr>
            <a:endParaRPr lang="en-US" dirty="0"/>
          </a:p>
          <a:p>
            <a:endParaRPr lang="en-US" dirty="0"/>
          </a:p>
          <a:p>
            <a:pPr marL="0" indent="0">
              <a:buNone/>
            </a:pPr>
            <a:endParaRPr lang="en-US" sz="1800" dirty="0"/>
          </a:p>
          <a:p>
            <a:r>
              <a:rPr lang="en-US" dirty="0"/>
              <a:t>We construct (ex post) a 0–100 response scale by dividing the distance between the labels: </a:t>
            </a:r>
          </a:p>
          <a:p>
            <a:pPr lvl="1"/>
            <a:r>
              <a:rPr lang="en-US" dirty="0"/>
              <a:t>0 as “Not at all” </a:t>
            </a:r>
          </a:p>
          <a:p>
            <a:pPr lvl="1"/>
            <a:r>
              <a:rPr lang="en-US" dirty="0"/>
              <a:t>100 as “A lot”</a:t>
            </a:r>
          </a:p>
          <a:p>
            <a:pPr lvl="1"/>
            <a:endParaRPr lang="en-US" sz="1200" dirty="0"/>
          </a:p>
          <a:p>
            <a:r>
              <a:rPr lang="en-US" dirty="0"/>
              <a:t>Remember:</a:t>
            </a:r>
            <a:br>
              <a:rPr lang="en-US" dirty="0"/>
            </a:br>
            <a:r>
              <a:rPr lang="en-US" dirty="0"/>
              <a:t>There is no clear cardinal interpretation of the scale</a:t>
            </a:r>
          </a:p>
          <a:p>
            <a:endParaRPr lang="he-IL" dirty="0"/>
          </a:p>
        </p:txBody>
      </p:sp>
      <p:pic>
        <p:nvPicPr>
          <p:cNvPr id="6" name="Picture 5">
            <a:extLst>
              <a:ext uri="{FF2B5EF4-FFF2-40B4-BE49-F238E27FC236}">
                <a16:creationId xmlns:a16="http://schemas.microsoft.com/office/drawing/2014/main" id="{03343857-1C89-88FF-A004-61CA15D94864}"/>
              </a:ext>
            </a:extLst>
          </p:cNvPr>
          <p:cNvPicPr>
            <a:picLocks noChangeAspect="1"/>
          </p:cNvPicPr>
          <p:nvPr/>
        </p:nvPicPr>
        <p:blipFill rotWithShape="1">
          <a:blip r:embed="rId2"/>
          <a:srcRect t="11925" b="11218"/>
          <a:stretch/>
        </p:blipFill>
        <p:spPr>
          <a:xfrm>
            <a:off x="1890773" y="1568314"/>
            <a:ext cx="8410454" cy="465368"/>
          </a:xfrm>
          <a:prstGeom prst="rect">
            <a:avLst/>
          </a:prstGeom>
          <a:ln w="57150">
            <a:noFill/>
          </a:ln>
        </p:spPr>
      </p:pic>
      <p:sp>
        <p:nvSpPr>
          <p:cNvPr id="7" name="Slide Number Placeholder 6">
            <a:extLst>
              <a:ext uri="{FF2B5EF4-FFF2-40B4-BE49-F238E27FC236}">
                <a16:creationId xmlns:a16="http://schemas.microsoft.com/office/drawing/2014/main" id="{AB3BCBB1-9E9D-8599-54FA-87DC0A6243EC}"/>
              </a:ext>
            </a:extLst>
          </p:cNvPr>
          <p:cNvSpPr>
            <a:spLocks noGrp="1"/>
          </p:cNvSpPr>
          <p:nvPr>
            <p:ph type="sldNum" sz="quarter" idx="12"/>
          </p:nvPr>
        </p:nvSpPr>
        <p:spPr/>
        <p:txBody>
          <a:bodyPr/>
          <a:lstStyle/>
          <a:p>
            <a:fld id="{C67CF74A-A61C-41F1-9FBA-292FF8451F0F}" type="slidenum">
              <a:rPr lang="he-IL" smtClean="0"/>
              <a:t>18</a:t>
            </a:fld>
            <a:endParaRPr lang="he-IL"/>
          </a:p>
        </p:txBody>
      </p:sp>
      <p:grpSp>
        <p:nvGrpSpPr>
          <p:cNvPr id="13" name="Group 12">
            <a:extLst>
              <a:ext uri="{FF2B5EF4-FFF2-40B4-BE49-F238E27FC236}">
                <a16:creationId xmlns:a16="http://schemas.microsoft.com/office/drawing/2014/main" id="{D56C357E-FE14-C455-8C4D-F2E120197A51}"/>
              </a:ext>
            </a:extLst>
          </p:cNvPr>
          <p:cNvGrpSpPr>
            <a:grpSpLocks noChangeAspect="1"/>
          </p:cNvGrpSpPr>
          <p:nvPr/>
        </p:nvGrpSpPr>
        <p:grpSpPr>
          <a:xfrm>
            <a:off x="2601206" y="2765562"/>
            <a:ext cx="6990431" cy="1104326"/>
            <a:chOff x="2300361" y="2877026"/>
            <a:chExt cx="6914892" cy="1109367"/>
          </a:xfrm>
        </p:grpSpPr>
        <p:pic>
          <p:nvPicPr>
            <p:cNvPr id="11" name="Picture 10">
              <a:extLst>
                <a:ext uri="{FF2B5EF4-FFF2-40B4-BE49-F238E27FC236}">
                  <a16:creationId xmlns:a16="http://schemas.microsoft.com/office/drawing/2014/main" id="{867B0175-3DEA-3CD7-E807-E1C92A9BE896}"/>
                </a:ext>
              </a:extLst>
            </p:cNvPr>
            <p:cNvPicPr>
              <a:picLocks noChangeAspect="1"/>
            </p:cNvPicPr>
            <p:nvPr/>
          </p:nvPicPr>
          <p:blipFill rotWithShape="1">
            <a:blip r:embed="rId3"/>
            <a:srcRect b="72388"/>
            <a:stretch/>
          </p:blipFill>
          <p:spPr>
            <a:xfrm>
              <a:off x="2300361" y="2877026"/>
              <a:ext cx="6912653" cy="380166"/>
            </a:xfrm>
            <a:prstGeom prst="rect">
              <a:avLst/>
            </a:prstGeom>
          </p:spPr>
        </p:pic>
        <p:pic>
          <p:nvPicPr>
            <p:cNvPr id="12" name="Picture 11">
              <a:extLst>
                <a:ext uri="{FF2B5EF4-FFF2-40B4-BE49-F238E27FC236}">
                  <a16:creationId xmlns:a16="http://schemas.microsoft.com/office/drawing/2014/main" id="{9BAF5A81-9B2F-EF4A-37DA-0D661E5BFD76}"/>
                </a:ext>
              </a:extLst>
            </p:cNvPr>
            <p:cNvPicPr>
              <a:picLocks noChangeAspect="1"/>
            </p:cNvPicPr>
            <p:nvPr/>
          </p:nvPicPr>
          <p:blipFill rotWithShape="1">
            <a:blip r:embed="rId3"/>
            <a:srcRect t="32622"/>
            <a:stretch/>
          </p:blipFill>
          <p:spPr>
            <a:xfrm>
              <a:off x="2302600" y="3058738"/>
              <a:ext cx="6912653" cy="927655"/>
            </a:xfrm>
            <a:prstGeom prst="rect">
              <a:avLst/>
            </a:prstGeom>
          </p:spPr>
        </p:pic>
      </p:grpSp>
    </p:spTree>
    <p:extLst>
      <p:ext uri="{BB962C8B-B14F-4D97-AF65-F5344CB8AC3E}">
        <p14:creationId xmlns:p14="http://schemas.microsoft.com/office/powerpoint/2010/main" val="1727576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37FC8-25A9-EE13-6232-00C2A36DD2BF}"/>
              </a:ext>
            </a:extLst>
          </p:cNvPr>
          <p:cNvSpPr>
            <a:spLocks noGrp="1"/>
          </p:cNvSpPr>
          <p:nvPr>
            <p:ph type="title"/>
          </p:nvPr>
        </p:nvSpPr>
        <p:spPr/>
        <p:txBody>
          <a:bodyPr/>
          <a:lstStyle/>
          <a:p>
            <a:r>
              <a:rPr lang="en-US" dirty="0"/>
              <a:t>Demographic Questions</a:t>
            </a:r>
            <a:endParaRPr lang="he-IL" dirty="0"/>
          </a:p>
        </p:txBody>
      </p:sp>
      <p:sp>
        <p:nvSpPr>
          <p:cNvPr id="3" name="Content Placeholder 2">
            <a:extLst>
              <a:ext uri="{FF2B5EF4-FFF2-40B4-BE49-F238E27FC236}">
                <a16:creationId xmlns:a16="http://schemas.microsoft.com/office/drawing/2014/main" id="{B31CB13D-E933-F2CB-26C6-103884FE9A1E}"/>
              </a:ext>
            </a:extLst>
          </p:cNvPr>
          <p:cNvSpPr>
            <a:spLocks noGrp="1"/>
          </p:cNvSpPr>
          <p:nvPr>
            <p:ph idx="1"/>
          </p:nvPr>
        </p:nvSpPr>
        <p:spPr>
          <a:xfrm>
            <a:off x="838200" y="1825625"/>
            <a:ext cx="10515600" cy="4667250"/>
          </a:xfrm>
        </p:spPr>
        <p:txBody>
          <a:bodyPr>
            <a:normAutofit fontScale="92500" lnSpcReduction="10000"/>
          </a:bodyPr>
          <a:lstStyle/>
          <a:p>
            <a:r>
              <a:rPr lang="en-US" dirty="0"/>
              <a:t>In this paper, we focus mainly on the four widely used (in the SWB literature) sociodemographic dimensions:</a:t>
            </a:r>
          </a:p>
          <a:p>
            <a:pPr lvl="1">
              <a:lnSpc>
                <a:spcPct val="120000"/>
              </a:lnSpc>
            </a:pPr>
            <a:r>
              <a:rPr lang="en-US" dirty="0"/>
              <a:t>Age (18-35, 36-55, 56+)</a:t>
            </a:r>
          </a:p>
          <a:p>
            <a:pPr lvl="1">
              <a:lnSpc>
                <a:spcPct val="120000"/>
              </a:lnSpc>
            </a:pPr>
            <a:r>
              <a:rPr lang="en-US" dirty="0"/>
              <a:t>Sex (Men, Women)</a:t>
            </a:r>
          </a:p>
          <a:p>
            <a:pPr lvl="1">
              <a:lnSpc>
                <a:spcPct val="120000"/>
              </a:lnSpc>
            </a:pPr>
            <a:r>
              <a:rPr lang="en-US" dirty="0"/>
              <a:t>Income (Low, Mid, High)</a:t>
            </a:r>
          </a:p>
          <a:p>
            <a:pPr lvl="1">
              <a:lnSpc>
                <a:spcPct val="120000"/>
              </a:lnSpc>
            </a:pPr>
            <a:r>
              <a:rPr lang="en-US" dirty="0"/>
              <a:t>Employment status (Employed, Unemployed)</a:t>
            </a:r>
          </a:p>
          <a:p>
            <a:pPr lvl="1"/>
            <a:endParaRPr lang="en-US" dirty="0"/>
          </a:p>
          <a:p>
            <a:pPr>
              <a:lnSpc>
                <a:spcPct val="110000"/>
              </a:lnSpc>
            </a:pPr>
            <a:r>
              <a:rPr lang="en-US" dirty="0"/>
              <a:t>When comparing results across sociodemographic groups, differences may also reflect differences in other observable and unobservable correlates of these groups, including, e.g., differences in response-scale use. </a:t>
            </a:r>
            <a:br>
              <a:rPr lang="en-US" dirty="0"/>
            </a:br>
            <a:r>
              <a:rPr lang="en-US" dirty="0"/>
              <a:t>Therefore, we examine mainly differences in the ordinal ranking </a:t>
            </a:r>
          </a:p>
        </p:txBody>
      </p:sp>
      <p:sp>
        <p:nvSpPr>
          <p:cNvPr id="5" name="Slide Number Placeholder 4">
            <a:extLst>
              <a:ext uri="{FF2B5EF4-FFF2-40B4-BE49-F238E27FC236}">
                <a16:creationId xmlns:a16="http://schemas.microsoft.com/office/drawing/2014/main" id="{BF2A155C-15E3-E754-9814-8BB819CF552E}"/>
              </a:ext>
            </a:extLst>
          </p:cNvPr>
          <p:cNvSpPr>
            <a:spLocks noGrp="1"/>
          </p:cNvSpPr>
          <p:nvPr>
            <p:ph type="sldNum" sz="quarter" idx="12"/>
          </p:nvPr>
        </p:nvSpPr>
        <p:spPr/>
        <p:txBody>
          <a:bodyPr/>
          <a:lstStyle/>
          <a:p>
            <a:fld id="{C67CF74A-A61C-41F1-9FBA-292FF8451F0F}" type="slidenum">
              <a:rPr lang="he-IL" smtClean="0"/>
              <a:t>19</a:t>
            </a:fld>
            <a:endParaRPr lang="he-IL"/>
          </a:p>
        </p:txBody>
      </p:sp>
    </p:spTree>
    <p:extLst>
      <p:ext uri="{BB962C8B-B14F-4D97-AF65-F5344CB8AC3E}">
        <p14:creationId xmlns:p14="http://schemas.microsoft.com/office/powerpoint/2010/main" val="1521456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BAD986-6E14-6E0C-2520-48EF34C30B69}"/>
              </a:ext>
            </a:extLst>
          </p:cNvPr>
          <p:cNvSpPr/>
          <p:nvPr/>
        </p:nvSpPr>
        <p:spPr>
          <a:xfrm>
            <a:off x="4699000" y="256381"/>
            <a:ext cx="7505700" cy="66079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5" name="Picture 4">
            <a:extLst>
              <a:ext uri="{FF2B5EF4-FFF2-40B4-BE49-F238E27FC236}">
                <a16:creationId xmlns:a16="http://schemas.microsoft.com/office/drawing/2014/main" id="{0C93617F-2A9D-CEF0-B06F-CA0355AB99A0}"/>
              </a:ext>
            </a:extLst>
          </p:cNvPr>
          <p:cNvPicPr>
            <a:picLocks noChangeAspect="1"/>
          </p:cNvPicPr>
          <p:nvPr/>
        </p:nvPicPr>
        <p:blipFill rotWithShape="1">
          <a:blip r:embed="rId3"/>
          <a:srcRect r="1047"/>
          <a:stretch/>
        </p:blipFill>
        <p:spPr>
          <a:xfrm>
            <a:off x="5056754" y="256381"/>
            <a:ext cx="6790192" cy="6591847"/>
          </a:xfrm>
          <a:prstGeom prst="rect">
            <a:avLst/>
          </a:prstGeom>
          <a:ln w="76200">
            <a:noFill/>
          </a:ln>
        </p:spPr>
      </p:pic>
      <p:sp>
        <p:nvSpPr>
          <p:cNvPr id="7" name="Slide Number Placeholder 6">
            <a:extLst>
              <a:ext uri="{FF2B5EF4-FFF2-40B4-BE49-F238E27FC236}">
                <a16:creationId xmlns:a16="http://schemas.microsoft.com/office/drawing/2014/main" id="{31471678-875C-2DA0-90CC-1FE60237883A}"/>
              </a:ext>
            </a:extLst>
          </p:cNvPr>
          <p:cNvSpPr>
            <a:spLocks noGrp="1"/>
          </p:cNvSpPr>
          <p:nvPr>
            <p:ph type="sldNum" sz="quarter" idx="12"/>
          </p:nvPr>
        </p:nvSpPr>
        <p:spPr>
          <a:xfrm>
            <a:off x="9375584" y="6432550"/>
            <a:ext cx="2743200" cy="365125"/>
          </a:xfrm>
        </p:spPr>
        <p:txBody>
          <a:bodyPr/>
          <a:lstStyle/>
          <a:p>
            <a:fld id="{C67CF74A-A61C-41F1-9FBA-292FF8451F0F}" type="slidenum">
              <a:rPr lang="he-IL" smtClean="0"/>
              <a:t>20</a:t>
            </a:fld>
            <a:endParaRPr lang="he-IL" dirty="0"/>
          </a:p>
        </p:txBody>
      </p:sp>
      <p:sp>
        <p:nvSpPr>
          <p:cNvPr id="2" name="Title 1">
            <a:extLst>
              <a:ext uri="{FF2B5EF4-FFF2-40B4-BE49-F238E27FC236}">
                <a16:creationId xmlns:a16="http://schemas.microsoft.com/office/drawing/2014/main" id="{4BEFA863-C25C-65CB-ADB3-B1EB85D32F9F}"/>
              </a:ext>
            </a:extLst>
          </p:cNvPr>
          <p:cNvSpPr>
            <a:spLocks noGrp="1"/>
          </p:cNvSpPr>
          <p:nvPr>
            <p:ph type="title"/>
          </p:nvPr>
        </p:nvSpPr>
        <p:spPr>
          <a:xfrm>
            <a:off x="838200" y="365125"/>
            <a:ext cx="10515600" cy="1325563"/>
          </a:xfrm>
        </p:spPr>
        <p:txBody>
          <a:bodyPr/>
          <a:lstStyle/>
          <a:p>
            <a:r>
              <a:rPr lang="en-US" dirty="0"/>
              <a:t>Respondents</a:t>
            </a:r>
            <a:endParaRPr lang="he-IL" dirty="0"/>
          </a:p>
        </p:txBody>
      </p:sp>
      <p:sp>
        <p:nvSpPr>
          <p:cNvPr id="4" name="Content Placeholder 2">
            <a:extLst>
              <a:ext uri="{FF2B5EF4-FFF2-40B4-BE49-F238E27FC236}">
                <a16:creationId xmlns:a16="http://schemas.microsoft.com/office/drawing/2014/main" id="{8B60F0D7-5E8D-A875-CE50-BA62875ED979}"/>
              </a:ext>
            </a:extLst>
          </p:cNvPr>
          <p:cNvSpPr>
            <a:spLocks noGrp="1"/>
          </p:cNvSpPr>
          <p:nvPr>
            <p:ph idx="1"/>
          </p:nvPr>
        </p:nvSpPr>
        <p:spPr>
          <a:xfrm>
            <a:off x="761999" y="1825625"/>
            <a:ext cx="3937002" cy="4946174"/>
          </a:xfrm>
        </p:spPr>
        <p:txBody>
          <a:bodyPr>
            <a:normAutofit fontScale="92500"/>
          </a:bodyPr>
          <a:lstStyle/>
          <a:p>
            <a:r>
              <a:rPr lang="en-US" dirty="0"/>
              <a:t>Similar ratio to the US population in sex and employment status</a:t>
            </a:r>
          </a:p>
          <a:p>
            <a:r>
              <a:rPr lang="en-US" dirty="0"/>
              <a:t>Respondents are more middle-aged, with a household income that is more concentrated in the $40,000–$80,000 range</a:t>
            </a:r>
          </a:p>
          <a:p>
            <a:endParaRPr lang="en-US" sz="1500" dirty="0"/>
          </a:p>
          <a:p>
            <a:r>
              <a:rPr lang="en-US" dirty="0"/>
              <a:t>Overall, the sample resembled the US population characteristics</a:t>
            </a:r>
            <a:endParaRPr lang="he-IL" dirty="0"/>
          </a:p>
        </p:txBody>
      </p:sp>
    </p:spTree>
    <p:extLst>
      <p:ext uri="{BB962C8B-B14F-4D97-AF65-F5344CB8AC3E}">
        <p14:creationId xmlns:p14="http://schemas.microsoft.com/office/powerpoint/2010/main" val="567116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596F17E-690B-B4F9-F3F1-35372AD1DBB5}"/>
              </a:ext>
            </a:extLst>
          </p:cNvPr>
          <p:cNvSpPr/>
          <p:nvPr/>
        </p:nvSpPr>
        <p:spPr>
          <a:xfrm flipH="1">
            <a:off x="4879235" y="2144775"/>
            <a:ext cx="6753225" cy="407193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59287816-190A-5FC1-95CA-D1CFCA9E3BDB}"/>
              </a:ext>
            </a:extLst>
          </p:cNvPr>
          <p:cNvSpPr>
            <a:spLocks noGrp="1"/>
          </p:cNvSpPr>
          <p:nvPr>
            <p:ph type="title"/>
          </p:nvPr>
        </p:nvSpPr>
        <p:spPr/>
        <p:txBody>
          <a:bodyPr/>
          <a:lstStyle/>
          <a:p>
            <a:r>
              <a:rPr lang="en-US" dirty="0"/>
              <a:t>SWB Questions Results </a:t>
            </a:r>
            <a:endParaRPr lang="he-IL" dirty="0"/>
          </a:p>
        </p:txBody>
      </p:sp>
      <p:sp>
        <p:nvSpPr>
          <p:cNvPr id="3" name="Content Placeholder 2">
            <a:extLst>
              <a:ext uri="{FF2B5EF4-FFF2-40B4-BE49-F238E27FC236}">
                <a16:creationId xmlns:a16="http://schemas.microsoft.com/office/drawing/2014/main" id="{ABD6CEEC-8F22-0EA0-B8C2-9E719723D10F}"/>
              </a:ext>
            </a:extLst>
          </p:cNvPr>
          <p:cNvSpPr txBox="1">
            <a:spLocks/>
          </p:cNvSpPr>
          <p:nvPr/>
        </p:nvSpPr>
        <p:spPr>
          <a:xfrm>
            <a:off x="838200" y="1825625"/>
            <a:ext cx="3140804" cy="40544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histograms show the distribution of the  participants’ answers to the SWB questions; appear similar to previous findings in the SWB literature</a:t>
            </a:r>
          </a:p>
        </p:txBody>
      </p:sp>
      <p:pic>
        <p:nvPicPr>
          <p:cNvPr id="4" name="Content Placeholder 3" descr="A picture containing diagram&#10;&#10;Description automatically generated">
            <a:extLst>
              <a:ext uri="{FF2B5EF4-FFF2-40B4-BE49-F238E27FC236}">
                <a16:creationId xmlns:a16="http://schemas.microsoft.com/office/drawing/2014/main" id="{C7A375DB-39B7-C9A5-AC1A-26B9FF859BA2}"/>
              </a:ext>
            </a:extLst>
          </p:cNvPr>
          <p:cNvPicPr>
            <a:picLocks noGrp="1" noChangeAspect="1"/>
          </p:cNvPicPr>
          <p:nvPr>
            <p:ph idx="1"/>
          </p:nvPr>
        </p:nvPicPr>
        <p:blipFill>
          <a:blip r:embed="rId2"/>
          <a:stretch>
            <a:fillRect/>
          </a:stretch>
        </p:blipFill>
        <p:spPr>
          <a:xfrm>
            <a:off x="4257664" y="1825625"/>
            <a:ext cx="7096136" cy="4139413"/>
          </a:xfrm>
          <a:prstGeom prst="rect">
            <a:avLst/>
          </a:prstGeom>
        </p:spPr>
      </p:pic>
      <p:sp>
        <p:nvSpPr>
          <p:cNvPr id="7" name="Slide Number Placeholder 6">
            <a:extLst>
              <a:ext uri="{FF2B5EF4-FFF2-40B4-BE49-F238E27FC236}">
                <a16:creationId xmlns:a16="http://schemas.microsoft.com/office/drawing/2014/main" id="{6A122A22-A809-3CB8-C2FF-784C6A827C79}"/>
              </a:ext>
            </a:extLst>
          </p:cNvPr>
          <p:cNvSpPr>
            <a:spLocks noGrp="1"/>
          </p:cNvSpPr>
          <p:nvPr>
            <p:ph type="sldNum" sz="quarter" idx="12"/>
          </p:nvPr>
        </p:nvSpPr>
        <p:spPr/>
        <p:txBody>
          <a:bodyPr/>
          <a:lstStyle/>
          <a:p>
            <a:fld id="{C67CF74A-A61C-41F1-9FBA-292FF8451F0F}" type="slidenum">
              <a:rPr lang="he-IL" smtClean="0"/>
              <a:t>21</a:t>
            </a:fld>
            <a:endParaRPr lang="he-IL"/>
          </a:p>
        </p:txBody>
      </p:sp>
      <p:sp>
        <p:nvSpPr>
          <p:cNvPr id="6" name="TextBox 5">
            <a:extLst>
              <a:ext uri="{FF2B5EF4-FFF2-40B4-BE49-F238E27FC236}">
                <a16:creationId xmlns:a16="http://schemas.microsoft.com/office/drawing/2014/main" id="{FF473F69-CE55-D871-2522-664045DB86CF}"/>
              </a:ext>
            </a:extLst>
          </p:cNvPr>
          <p:cNvSpPr txBox="1"/>
          <p:nvPr/>
        </p:nvSpPr>
        <p:spPr>
          <a:xfrm>
            <a:off x="4789585" y="6182537"/>
            <a:ext cx="4023910" cy="369332"/>
          </a:xfrm>
          <a:prstGeom prst="rect">
            <a:avLst/>
          </a:prstGeom>
          <a:noFill/>
        </p:spPr>
        <p:txBody>
          <a:bodyPr wrap="square" rtlCol="1">
            <a:spAutoFit/>
          </a:bodyPr>
          <a:lstStyle>
            <a:defPPr>
              <a:defRPr lang="he-IL"/>
            </a:defPPr>
            <a:lvl1pPr>
              <a:defRPr b="1"/>
            </a:lvl1pPr>
          </a:lstStyle>
          <a:p>
            <a:r>
              <a:rPr lang="en-US" dirty="0"/>
              <a:t>Response Histograms, by SWB Question </a:t>
            </a:r>
            <a:endParaRPr lang="he-IL" dirty="0"/>
          </a:p>
        </p:txBody>
      </p:sp>
    </p:spTree>
    <p:extLst>
      <p:ext uri="{BB962C8B-B14F-4D97-AF65-F5344CB8AC3E}">
        <p14:creationId xmlns:p14="http://schemas.microsoft.com/office/powerpoint/2010/main" val="2282677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596F17E-690B-B4F9-F3F1-35372AD1DBB5}"/>
              </a:ext>
            </a:extLst>
          </p:cNvPr>
          <p:cNvSpPr/>
          <p:nvPr/>
        </p:nvSpPr>
        <p:spPr>
          <a:xfrm flipH="1">
            <a:off x="1694453" y="1753568"/>
            <a:ext cx="9282271" cy="47340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4" name="Content Placeholder 3" descr="A picture containing diagram&#10;&#10;Description automatically generated">
            <a:extLst>
              <a:ext uri="{FF2B5EF4-FFF2-40B4-BE49-F238E27FC236}">
                <a16:creationId xmlns:a16="http://schemas.microsoft.com/office/drawing/2014/main" id="{C7A375DB-39B7-C9A5-AC1A-26B9FF859BA2}"/>
              </a:ext>
            </a:extLst>
          </p:cNvPr>
          <p:cNvPicPr>
            <a:picLocks noGrp="1" noChangeAspect="1"/>
          </p:cNvPicPr>
          <p:nvPr>
            <p:ph idx="1"/>
          </p:nvPr>
        </p:nvPicPr>
        <p:blipFill>
          <a:blip r:embed="rId2"/>
          <a:stretch>
            <a:fillRect/>
          </a:stretch>
        </p:blipFill>
        <p:spPr>
          <a:xfrm>
            <a:off x="1010567" y="612462"/>
            <a:ext cx="9753600" cy="5689600"/>
          </a:xfrm>
          <a:prstGeom prst="rect">
            <a:avLst/>
          </a:prstGeom>
        </p:spPr>
      </p:pic>
      <p:sp>
        <p:nvSpPr>
          <p:cNvPr id="7" name="Slide Number Placeholder 6">
            <a:extLst>
              <a:ext uri="{FF2B5EF4-FFF2-40B4-BE49-F238E27FC236}">
                <a16:creationId xmlns:a16="http://schemas.microsoft.com/office/drawing/2014/main" id="{6A122A22-A809-3CB8-C2FF-784C6A827C79}"/>
              </a:ext>
            </a:extLst>
          </p:cNvPr>
          <p:cNvSpPr>
            <a:spLocks noGrp="1"/>
          </p:cNvSpPr>
          <p:nvPr>
            <p:ph type="sldNum" sz="quarter" idx="12"/>
          </p:nvPr>
        </p:nvSpPr>
        <p:spPr/>
        <p:txBody>
          <a:bodyPr/>
          <a:lstStyle/>
          <a:p>
            <a:fld id="{C67CF74A-A61C-41F1-9FBA-292FF8451F0F}" type="slidenum">
              <a:rPr lang="he-IL" smtClean="0"/>
              <a:t>22</a:t>
            </a:fld>
            <a:endParaRPr lang="he-IL"/>
          </a:p>
        </p:txBody>
      </p:sp>
      <p:sp>
        <p:nvSpPr>
          <p:cNvPr id="9" name="TextBox 8">
            <a:extLst>
              <a:ext uri="{FF2B5EF4-FFF2-40B4-BE49-F238E27FC236}">
                <a16:creationId xmlns:a16="http://schemas.microsoft.com/office/drawing/2014/main" id="{F64FC7D3-95F2-1949-E616-E139D0483364}"/>
              </a:ext>
            </a:extLst>
          </p:cNvPr>
          <p:cNvSpPr txBox="1"/>
          <p:nvPr/>
        </p:nvSpPr>
        <p:spPr>
          <a:xfrm>
            <a:off x="7114143" y="6457988"/>
            <a:ext cx="4023910" cy="369332"/>
          </a:xfrm>
          <a:prstGeom prst="rect">
            <a:avLst/>
          </a:prstGeom>
          <a:noFill/>
        </p:spPr>
        <p:txBody>
          <a:bodyPr wrap="square" rtlCol="1">
            <a:spAutoFit/>
          </a:bodyPr>
          <a:lstStyle>
            <a:defPPr>
              <a:defRPr lang="he-IL"/>
            </a:defPPr>
            <a:lvl1pPr>
              <a:defRPr b="1"/>
            </a:lvl1pPr>
          </a:lstStyle>
          <a:p>
            <a:r>
              <a:rPr lang="en-US" dirty="0"/>
              <a:t>Response Histograms, by SWB Question </a:t>
            </a:r>
            <a:endParaRPr lang="he-IL" dirty="0"/>
          </a:p>
        </p:txBody>
      </p:sp>
    </p:spTree>
    <p:extLst>
      <p:ext uri="{BB962C8B-B14F-4D97-AF65-F5344CB8AC3E}">
        <p14:creationId xmlns:p14="http://schemas.microsoft.com/office/powerpoint/2010/main" val="1555400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E0D41-C3FA-2916-801D-36788548204D}"/>
              </a:ext>
            </a:extLst>
          </p:cNvPr>
          <p:cNvSpPr>
            <a:spLocks noGrp="1"/>
          </p:cNvSpPr>
          <p:nvPr>
            <p:ph type="title"/>
          </p:nvPr>
        </p:nvSpPr>
        <p:spPr/>
        <p:txBody>
          <a:bodyPr/>
          <a:lstStyle/>
          <a:p>
            <a:r>
              <a:rPr lang="en-US" dirty="0"/>
              <a:t>Life Domains Introspection Question</a:t>
            </a:r>
            <a:endParaRPr lang="he-IL" dirty="0"/>
          </a:p>
        </p:txBody>
      </p:sp>
      <p:sp>
        <p:nvSpPr>
          <p:cNvPr id="4" name="Slide Number Placeholder 3">
            <a:extLst>
              <a:ext uri="{FF2B5EF4-FFF2-40B4-BE49-F238E27FC236}">
                <a16:creationId xmlns:a16="http://schemas.microsoft.com/office/drawing/2014/main" id="{E23DFD5A-8E81-9FF4-0D23-68DCA26C1095}"/>
              </a:ext>
            </a:extLst>
          </p:cNvPr>
          <p:cNvSpPr>
            <a:spLocks noGrp="1"/>
          </p:cNvSpPr>
          <p:nvPr>
            <p:ph type="sldNum" sz="quarter" idx="12"/>
          </p:nvPr>
        </p:nvSpPr>
        <p:spPr/>
        <p:txBody>
          <a:bodyPr/>
          <a:lstStyle/>
          <a:p>
            <a:fld id="{C67CF74A-A61C-41F1-9FBA-292FF8451F0F}" type="slidenum">
              <a:rPr lang="he-IL" smtClean="0"/>
              <a:t>23</a:t>
            </a:fld>
            <a:endParaRPr lang="he-IL"/>
          </a:p>
        </p:txBody>
      </p:sp>
      <p:pic>
        <p:nvPicPr>
          <p:cNvPr id="8" name="Picture 7">
            <a:extLst>
              <a:ext uri="{FF2B5EF4-FFF2-40B4-BE49-F238E27FC236}">
                <a16:creationId xmlns:a16="http://schemas.microsoft.com/office/drawing/2014/main" id="{0620213A-3E6E-62D9-FF6F-A95858E7D9C8}"/>
              </a:ext>
            </a:extLst>
          </p:cNvPr>
          <p:cNvPicPr>
            <a:picLocks noChangeAspect="1"/>
          </p:cNvPicPr>
          <p:nvPr/>
        </p:nvPicPr>
        <p:blipFill rotWithShape="1">
          <a:blip r:embed="rId2"/>
          <a:srcRect b="50000"/>
          <a:stretch/>
        </p:blipFill>
        <p:spPr>
          <a:xfrm>
            <a:off x="838200" y="1415320"/>
            <a:ext cx="4718800" cy="4647611"/>
          </a:xfrm>
          <a:prstGeom prst="rect">
            <a:avLst/>
          </a:prstGeom>
        </p:spPr>
      </p:pic>
      <p:pic>
        <p:nvPicPr>
          <p:cNvPr id="9" name="Picture 8">
            <a:extLst>
              <a:ext uri="{FF2B5EF4-FFF2-40B4-BE49-F238E27FC236}">
                <a16:creationId xmlns:a16="http://schemas.microsoft.com/office/drawing/2014/main" id="{66D6C898-C386-BA1D-421A-2BF1E27DA7FA}"/>
              </a:ext>
            </a:extLst>
          </p:cNvPr>
          <p:cNvPicPr>
            <a:picLocks noChangeAspect="1"/>
          </p:cNvPicPr>
          <p:nvPr/>
        </p:nvPicPr>
        <p:blipFill rotWithShape="1">
          <a:blip r:embed="rId2"/>
          <a:srcRect t="49167"/>
          <a:stretch/>
        </p:blipFill>
        <p:spPr>
          <a:xfrm>
            <a:off x="6756148" y="1865777"/>
            <a:ext cx="4718799" cy="4725071"/>
          </a:xfrm>
          <a:prstGeom prst="rect">
            <a:avLst/>
          </a:prstGeom>
        </p:spPr>
      </p:pic>
      <p:sp>
        <p:nvSpPr>
          <p:cNvPr id="11" name="Freeform: Shape 10">
            <a:extLst>
              <a:ext uri="{FF2B5EF4-FFF2-40B4-BE49-F238E27FC236}">
                <a16:creationId xmlns:a16="http://schemas.microsoft.com/office/drawing/2014/main" id="{0926E1A2-FF63-BFE3-CFB0-023E2EF71E1F}"/>
              </a:ext>
            </a:extLst>
          </p:cNvPr>
          <p:cNvSpPr/>
          <p:nvPr/>
        </p:nvSpPr>
        <p:spPr>
          <a:xfrm>
            <a:off x="5090341" y="1403516"/>
            <a:ext cx="2091261" cy="5293609"/>
          </a:xfrm>
          <a:custGeom>
            <a:avLst/>
            <a:gdLst>
              <a:gd name="connsiteX0" fmla="*/ 0 w 2269061"/>
              <a:gd name="connsiteY0" fmla="*/ 4733542 h 5180670"/>
              <a:gd name="connsiteX1" fmla="*/ 1116530 w 2269061"/>
              <a:gd name="connsiteY1" fmla="*/ 4726364 h 5180670"/>
              <a:gd name="connsiteX2" fmla="*/ 1175281 w 2269061"/>
              <a:gd name="connsiteY2" fmla="*/ 74642 h 5180670"/>
              <a:gd name="connsiteX3" fmla="*/ 2269061 w 2269061"/>
              <a:gd name="connsiteY3" fmla="*/ 377426 h 5180670"/>
              <a:gd name="connsiteX0" fmla="*/ 0 w 2269061"/>
              <a:gd name="connsiteY0" fmla="*/ 4719393 h 5174997"/>
              <a:gd name="connsiteX1" fmla="*/ 1116530 w 2269061"/>
              <a:gd name="connsiteY1" fmla="*/ 4712215 h 5174997"/>
              <a:gd name="connsiteX2" fmla="*/ 1175281 w 2269061"/>
              <a:gd name="connsiteY2" fmla="*/ 60493 h 5174997"/>
              <a:gd name="connsiteX3" fmla="*/ 2269061 w 2269061"/>
              <a:gd name="connsiteY3" fmla="*/ 363277 h 5174997"/>
              <a:gd name="connsiteX0" fmla="*/ 0 w 2269061"/>
              <a:gd name="connsiteY0" fmla="*/ 4719393 h 5181676"/>
              <a:gd name="connsiteX1" fmla="*/ 1132405 w 2269061"/>
              <a:gd name="connsiteY1" fmla="*/ 4721740 h 5181676"/>
              <a:gd name="connsiteX2" fmla="*/ 1175281 w 2269061"/>
              <a:gd name="connsiteY2" fmla="*/ 60493 h 5181676"/>
              <a:gd name="connsiteX3" fmla="*/ 2269061 w 2269061"/>
              <a:gd name="connsiteY3" fmla="*/ 363277 h 5181676"/>
              <a:gd name="connsiteX0" fmla="*/ 0 w 2269061"/>
              <a:gd name="connsiteY0" fmla="*/ 4719393 h 5181676"/>
              <a:gd name="connsiteX1" fmla="*/ 1132405 w 2269061"/>
              <a:gd name="connsiteY1" fmla="*/ 4721740 h 5181676"/>
              <a:gd name="connsiteX2" fmla="*/ 1175281 w 2269061"/>
              <a:gd name="connsiteY2" fmla="*/ 60493 h 5181676"/>
              <a:gd name="connsiteX3" fmla="*/ 2269061 w 2269061"/>
              <a:gd name="connsiteY3" fmla="*/ 363277 h 5181676"/>
              <a:gd name="connsiteX0" fmla="*/ 0 w 2269061"/>
              <a:gd name="connsiteY0" fmla="*/ 4741103 h 5203386"/>
              <a:gd name="connsiteX1" fmla="*/ 1132405 w 2269061"/>
              <a:gd name="connsiteY1" fmla="*/ 4743450 h 5203386"/>
              <a:gd name="connsiteX2" fmla="*/ 1175281 w 2269061"/>
              <a:gd name="connsiteY2" fmla="*/ 82203 h 5203386"/>
              <a:gd name="connsiteX3" fmla="*/ 2269061 w 2269061"/>
              <a:gd name="connsiteY3" fmla="*/ 384987 h 5203386"/>
              <a:gd name="connsiteX0" fmla="*/ 0 w 2269061"/>
              <a:gd name="connsiteY0" fmla="*/ 4741103 h 5203386"/>
              <a:gd name="connsiteX1" fmla="*/ 1132405 w 2269061"/>
              <a:gd name="connsiteY1" fmla="*/ 4743450 h 5203386"/>
              <a:gd name="connsiteX2" fmla="*/ 1175281 w 2269061"/>
              <a:gd name="connsiteY2" fmla="*/ 82203 h 5203386"/>
              <a:gd name="connsiteX3" fmla="*/ 2269061 w 2269061"/>
              <a:gd name="connsiteY3" fmla="*/ 384987 h 5203386"/>
              <a:gd name="connsiteX0" fmla="*/ 0 w 2269061"/>
              <a:gd name="connsiteY0" fmla="*/ 4730131 h 5192414"/>
              <a:gd name="connsiteX1" fmla="*/ 1132405 w 2269061"/>
              <a:gd name="connsiteY1" fmla="*/ 4732478 h 5192414"/>
              <a:gd name="connsiteX2" fmla="*/ 1187981 w 2269061"/>
              <a:gd name="connsiteY2" fmla="*/ 83931 h 5192414"/>
              <a:gd name="connsiteX3" fmla="*/ 2269061 w 2269061"/>
              <a:gd name="connsiteY3" fmla="*/ 374015 h 5192414"/>
              <a:gd name="connsiteX0" fmla="*/ 0 w 2269061"/>
              <a:gd name="connsiteY0" fmla="*/ 4736691 h 5198974"/>
              <a:gd name="connsiteX1" fmla="*/ 1132405 w 2269061"/>
              <a:gd name="connsiteY1" fmla="*/ 4739038 h 5198974"/>
              <a:gd name="connsiteX2" fmla="*/ 1187981 w 2269061"/>
              <a:gd name="connsiteY2" fmla="*/ 90491 h 5198974"/>
              <a:gd name="connsiteX3" fmla="*/ 2269061 w 2269061"/>
              <a:gd name="connsiteY3" fmla="*/ 380575 h 5198974"/>
              <a:gd name="connsiteX0" fmla="*/ 0 w 2269061"/>
              <a:gd name="connsiteY0" fmla="*/ 4736691 h 5198974"/>
              <a:gd name="connsiteX1" fmla="*/ 1132405 w 2269061"/>
              <a:gd name="connsiteY1" fmla="*/ 4739038 h 5198974"/>
              <a:gd name="connsiteX2" fmla="*/ 1187981 w 2269061"/>
              <a:gd name="connsiteY2" fmla="*/ 90491 h 5198974"/>
              <a:gd name="connsiteX3" fmla="*/ 2269061 w 2269061"/>
              <a:gd name="connsiteY3" fmla="*/ 380575 h 5198974"/>
              <a:gd name="connsiteX0" fmla="*/ 0 w 2091261"/>
              <a:gd name="connsiteY0" fmla="*/ 4760920 h 5223203"/>
              <a:gd name="connsiteX1" fmla="*/ 1132405 w 2091261"/>
              <a:gd name="connsiteY1" fmla="*/ 4763267 h 5223203"/>
              <a:gd name="connsiteX2" fmla="*/ 1187981 w 2091261"/>
              <a:gd name="connsiteY2" fmla="*/ 114720 h 5223203"/>
              <a:gd name="connsiteX3" fmla="*/ 2091261 w 2091261"/>
              <a:gd name="connsiteY3" fmla="*/ 269338 h 5223203"/>
              <a:gd name="connsiteX0" fmla="*/ 0 w 2091261"/>
              <a:gd name="connsiteY0" fmla="*/ 4793023 h 5255306"/>
              <a:gd name="connsiteX1" fmla="*/ 1132405 w 2091261"/>
              <a:gd name="connsiteY1" fmla="*/ 4795370 h 5255306"/>
              <a:gd name="connsiteX2" fmla="*/ 1187981 w 2091261"/>
              <a:gd name="connsiteY2" fmla="*/ 146823 h 5255306"/>
              <a:gd name="connsiteX3" fmla="*/ 2091261 w 2091261"/>
              <a:gd name="connsiteY3" fmla="*/ 301441 h 5255306"/>
              <a:gd name="connsiteX0" fmla="*/ 0 w 2091261"/>
              <a:gd name="connsiteY0" fmla="*/ 4796444 h 5258727"/>
              <a:gd name="connsiteX1" fmla="*/ 1132405 w 2091261"/>
              <a:gd name="connsiteY1" fmla="*/ 4798791 h 5258727"/>
              <a:gd name="connsiteX2" fmla="*/ 1187981 w 2091261"/>
              <a:gd name="connsiteY2" fmla="*/ 150244 h 5258727"/>
              <a:gd name="connsiteX3" fmla="*/ 2091261 w 2091261"/>
              <a:gd name="connsiteY3" fmla="*/ 304862 h 5258727"/>
              <a:gd name="connsiteX0" fmla="*/ 0 w 2091261"/>
              <a:gd name="connsiteY0" fmla="*/ 4796444 h 5258727"/>
              <a:gd name="connsiteX1" fmla="*/ 1132405 w 2091261"/>
              <a:gd name="connsiteY1" fmla="*/ 4798791 h 5258727"/>
              <a:gd name="connsiteX2" fmla="*/ 1187981 w 2091261"/>
              <a:gd name="connsiteY2" fmla="*/ 150244 h 5258727"/>
              <a:gd name="connsiteX3" fmla="*/ 2091261 w 2091261"/>
              <a:gd name="connsiteY3" fmla="*/ 304862 h 5258727"/>
              <a:gd name="connsiteX0" fmla="*/ 0 w 2091261"/>
              <a:gd name="connsiteY0" fmla="*/ 4796444 h 5258727"/>
              <a:gd name="connsiteX1" fmla="*/ 1132405 w 2091261"/>
              <a:gd name="connsiteY1" fmla="*/ 4798791 h 5258727"/>
              <a:gd name="connsiteX2" fmla="*/ 1187981 w 2091261"/>
              <a:gd name="connsiteY2" fmla="*/ 150244 h 5258727"/>
              <a:gd name="connsiteX3" fmla="*/ 2091261 w 2091261"/>
              <a:gd name="connsiteY3" fmla="*/ 304862 h 5258727"/>
              <a:gd name="connsiteX0" fmla="*/ 0 w 2091261"/>
              <a:gd name="connsiteY0" fmla="*/ 4796444 h 5276696"/>
              <a:gd name="connsiteX1" fmla="*/ 1170505 w 2091261"/>
              <a:gd name="connsiteY1" fmla="*/ 4824191 h 5276696"/>
              <a:gd name="connsiteX2" fmla="*/ 1187981 w 2091261"/>
              <a:gd name="connsiteY2" fmla="*/ 150244 h 5276696"/>
              <a:gd name="connsiteX3" fmla="*/ 2091261 w 2091261"/>
              <a:gd name="connsiteY3" fmla="*/ 304862 h 5276696"/>
              <a:gd name="connsiteX0" fmla="*/ 0 w 2091261"/>
              <a:gd name="connsiteY0" fmla="*/ 4796444 h 5303493"/>
              <a:gd name="connsiteX1" fmla="*/ 1170505 w 2091261"/>
              <a:gd name="connsiteY1" fmla="*/ 4824191 h 5303493"/>
              <a:gd name="connsiteX2" fmla="*/ 1187981 w 2091261"/>
              <a:gd name="connsiteY2" fmla="*/ 150244 h 5303493"/>
              <a:gd name="connsiteX3" fmla="*/ 2091261 w 2091261"/>
              <a:gd name="connsiteY3" fmla="*/ 304862 h 5303493"/>
              <a:gd name="connsiteX0" fmla="*/ 0 w 2091261"/>
              <a:gd name="connsiteY0" fmla="*/ 4796444 h 5293609"/>
              <a:gd name="connsiteX1" fmla="*/ 1170505 w 2091261"/>
              <a:gd name="connsiteY1" fmla="*/ 4824191 h 5293609"/>
              <a:gd name="connsiteX2" fmla="*/ 1187981 w 2091261"/>
              <a:gd name="connsiteY2" fmla="*/ 150244 h 5293609"/>
              <a:gd name="connsiteX3" fmla="*/ 2091261 w 2091261"/>
              <a:gd name="connsiteY3" fmla="*/ 304862 h 5293609"/>
            </a:gdLst>
            <a:ahLst/>
            <a:cxnLst>
              <a:cxn ang="0">
                <a:pos x="connsiteX0" y="connsiteY0"/>
              </a:cxn>
              <a:cxn ang="0">
                <a:pos x="connsiteX1" y="connsiteY1"/>
              </a:cxn>
              <a:cxn ang="0">
                <a:pos x="connsiteX2" y="connsiteY2"/>
              </a:cxn>
              <a:cxn ang="0">
                <a:pos x="connsiteX3" y="connsiteY3"/>
              </a:cxn>
            </a:cxnLst>
            <a:rect l="l" t="t" r="r" b="b"/>
            <a:pathLst>
              <a:path w="2091261" h="5293609" extrusionOk="0">
                <a:moveTo>
                  <a:pt x="0" y="4796444"/>
                </a:moveTo>
                <a:cubicBezTo>
                  <a:pt x="174186" y="5020958"/>
                  <a:pt x="487008" y="5777276"/>
                  <a:pt x="1170505" y="4824191"/>
                </a:cubicBezTo>
                <a:cubicBezTo>
                  <a:pt x="1756858" y="3956177"/>
                  <a:pt x="349236" y="1043793"/>
                  <a:pt x="1187981" y="150244"/>
                </a:cubicBezTo>
                <a:cubicBezTo>
                  <a:pt x="1565352" y="-121062"/>
                  <a:pt x="1899071" y="1976"/>
                  <a:pt x="2091261" y="304862"/>
                </a:cubicBezTo>
              </a:path>
            </a:pathLst>
          </a:custGeom>
          <a:noFill/>
          <a:ln w="38100" cap="rnd">
            <a:solidFill>
              <a:srgbClr val="D9D9D9"/>
            </a:solidFill>
            <a:prstDash val="sysDash"/>
            <a:tailEnd type="arrow" w="lg" len="med"/>
            <a:extLst>
              <a:ext uri="{C807C97D-BFC1-408E-A445-0C87EB9F89A2}">
                <ask:lineSketchStyleProps xmlns:ask="http://schemas.microsoft.com/office/drawing/2018/sketchyshapes" sd="1219033472">
                  <a:custGeom>
                    <a:avLst/>
                    <a:gdLst>
                      <a:gd name="connsiteX0" fmla="*/ 0 w 2269061"/>
                      <a:gd name="connsiteY0" fmla="*/ 4719393 h 5174997"/>
                      <a:gd name="connsiteX1" fmla="*/ 1116530 w 2269061"/>
                      <a:gd name="connsiteY1" fmla="*/ 4712215 h 5174997"/>
                      <a:gd name="connsiteX2" fmla="*/ 1175281 w 2269061"/>
                      <a:gd name="connsiteY2" fmla="*/ 60493 h 5174997"/>
                      <a:gd name="connsiteX3" fmla="*/ 2269061 w 2269061"/>
                      <a:gd name="connsiteY3" fmla="*/ 363277 h 5174997"/>
                    </a:gdLst>
                    <a:ahLst/>
                    <a:cxnLst>
                      <a:cxn ang="0">
                        <a:pos x="connsiteX0" y="connsiteY0"/>
                      </a:cxn>
                      <a:cxn ang="0">
                        <a:pos x="connsiteX1" y="connsiteY1"/>
                      </a:cxn>
                      <a:cxn ang="0">
                        <a:pos x="connsiteX2" y="connsiteY2"/>
                      </a:cxn>
                      <a:cxn ang="0">
                        <a:pos x="connsiteX3" y="connsiteY3"/>
                      </a:cxn>
                    </a:cxnLst>
                    <a:rect l="l" t="t" r="r" b="b"/>
                    <a:pathLst>
                      <a:path w="2269061" h="5174997" extrusionOk="0">
                        <a:moveTo>
                          <a:pt x="0" y="4719393"/>
                        </a:moveTo>
                        <a:cubicBezTo>
                          <a:pt x="125523" y="4840934"/>
                          <a:pt x="344306" y="5698601"/>
                          <a:pt x="1116530" y="4712215"/>
                        </a:cubicBezTo>
                        <a:cubicBezTo>
                          <a:pt x="2115375" y="4126220"/>
                          <a:pt x="781001" y="1104768"/>
                          <a:pt x="1175281" y="60493"/>
                        </a:cubicBezTo>
                        <a:cubicBezTo>
                          <a:pt x="1630784" y="-114944"/>
                          <a:pt x="1796150" y="220093"/>
                          <a:pt x="2269061" y="363277"/>
                        </a:cubicBezTo>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543267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1FEA3-18E7-3EF3-0152-A32AA60A2B96}"/>
              </a:ext>
            </a:extLst>
          </p:cNvPr>
          <p:cNvSpPr>
            <a:spLocks noGrp="1"/>
          </p:cNvSpPr>
          <p:nvPr>
            <p:ph type="title"/>
          </p:nvPr>
        </p:nvSpPr>
        <p:spPr/>
        <p:txBody>
          <a:bodyPr/>
          <a:lstStyle/>
          <a:p>
            <a:r>
              <a:rPr lang="en-US" dirty="0"/>
              <a:t>Life Domain Weights Results</a:t>
            </a:r>
            <a:endParaRPr lang="he-IL" dirty="0"/>
          </a:p>
        </p:txBody>
      </p:sp>
      <p:pic>
        <p:nvPicPr>
          <p:cNvPr id="5" name="Content Placeholder 3">
            <a:extLst>
              <a:ext uri="{FF2B5EF4-FFF2-40B4-BE49-F238E27FC236}">
                <a16:creationId xmlns:a16="http://schemas.microsoft.com/office/drawing/2014/main" id="{4B2C493D-01B8-439A-6118-536BD92039F0}"/>
              </a:ext>
            </a:extLst>
          </p:cNvPr>
          <p:cNvPicPr>
            <a:picLocks noChangeAspect="1"/>
          </p:cNvPicPr>
          <p:nvPr/>
        </p:nvPicPr>
        <p:blipFill rotWithShape="1">
          <a:blip r:embed="rId2"/>
          <a:srcRect t="88615" r="9915" b="4491"/>
          <a:stretch/>
        </p:blipFill>
        <p:spPr bwMode="auto">
          <a:xfrm>
            <a:off x="-204000" y="4770034"/>
            <a:ext cx="12600000" cy="745218"/>
          </a:xfrm>
          <a:prstGeom prst="rect">
            <a:avLst/>
          </a:prstGeom>
          <a:ln>
            <a:noFill/>
          </a:ln>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DA4D12D8-3D72-E138-2E5D-20FF64C71B03}"/>
              </a:ext>
            </a:extLst>
          </p:cNvPr>
          <p:cNvSpPr/>
          <p:nvPr/>
        </p:nvSpPr>
        <p:spPr>
          <a:xfrm flipH="1">
            <a:off x="-2" y="5815775"/>
            <a:ext cx="12192001" cy="105409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Content Placeholder 2">
            <a:extLst>
              <a:ext uri="{FF2B5EF4-FFF2-40B4-BE49-F238E27FC236}">
                <a16:creationId xmlns:a16="http://schemas.microsoft.com/office/drawing/2014/main" id="{9E5EED0E-28EF-66BD-D622-9567F029EF67}"/>
              </a:ext>
            </a:extLst>
          </p:cNvPr>
          <p:cNvSpPr txBox="1">
            <a:spLocks/>
          </p:cNvSpPr>
          <p:nvPr/>
        </p:nvSpPr>
        <p:spPr>
          <a:xfrm>
            <a:off x="838198" y="5908844"/>
            <a:ext cx="10515600" cy="84420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On average, respondents allocate similar weights to domains across SWB questions (correlations range: 0.89-0.99)</a:t>
            </a:r>
          </a:p>
        </p:txBody>
      </p:sp>
      <p:sp>
        <p:nvSpPr>
          <p:cNvPr id="10" name="Slide Number Placeholder 9">
            <a:extLst>
              <a:ext uri="{FF2B5EF4-FFF2-40B4-BE49-F238E27FC236}">
                <a16:creationId xmlns:a16="http://schemas.microsoft.com/office/drawing/2014/main" id="{C22D3600-B484-1340-DBA4-6A64AEBB3507}"/>
              </a:ext>
            </a:extLst>
          </p:cNvPr>
          <p:cNvSpPr>
            <a:spLocks noGrp="1"/>
          </p:cNvSpPr>
          <p:nvPr>
            <p:ph type="sldNum" sz="quarter" idx="12"/>
          </p:nvPr>
        </p:nvSpPr>
        <p:spPr/>
        <p:txBody>
          <a:bodyPr/>
          <a:lstStyle/>
          <a:p>
            <a:fld id="{C67CF74A-A61C-41F1-9FBA-292FF8451F0F}" type="slidenum">
              <a:rPr lang="he-IL" smtClean="0"/>
              <a:t>24</a:t>
            </a:fld>
            <a:endParaRPr lang="he-IL"/>
          </a:p>
        </p:txBody>
      </p:sp>
      <p:pic>
        <p:nvPicPr>
          <p:cNvPr id="27" name="Content Placeholder 26" descr="Chart, scatter chart&#10;&#10;Description automatically generated">
            <a:extLst>
              <a:ext uri="{FF2B5EF4-FFF2-40B4-BE49-F238E27FC236}">
                <a16:creationId xmlns:a16="http://schemas.microsoft.com/office/drawing/2014/main" id="{0B455C83-547A-8E51-1A58-B487B41F071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9573"/>
          <a:stretch/>
        </p:blipFill>
        <p:spPr>
          <a:xfrm>
            <a:off x="319314" y="1920240"/>
            <a:ext cx="11553372" cy="2726653"/>
          </a:xfrm>
          <a:prstGeom prst="rect">
            <a:avLst/>
          </a:prstGeom>
        </p:spPr>
      </p:pic>
      <p:pic>
        <p:nvPicPr>
          <p:cNvPr id="28" name="Content Placeholder 26" descr="Chart, scatter chart&#10;&#10;Description automatically generated">
            <a:extLst>
              <a:ext uri="{FF2B5EF4-FFF2-40B4-BE49-F238E27FC236}">
                <a16:creationId xmlns:a16="http://schemas.microsoft.com/office/drawing/2014/main" id="{1BF18A85-1E0F-3D79-FAB8-EAA9871FD9B0}"/>
              </a:ext>
            </a:extLst>
          </p:cNvPr>
          <p:cNvPicPr>
            <a:picLocks noChangeAspect="1"/>
          </p:cNvPicPr>
          <p:nvPr/>
        </p:nvPicPr>
        <p:blipFill rotWithShape="1">
          <a:blip r:embed="rId4">
            <a:extLst>
              <a:ext uri="{28A0092B-C50C-407E-A947-70E740481C1C}">
                <a14:useLocalDpi xmlns:a14="http://schemas.microsoft.com/office/drawing/2010/main" val="0"/>
              </a:ext>
            </a:extLst>
          </a:blip>
          <a:srcRect b="87199"/>
          <a:stretch/>
        </p:blipFill>
        <p:spPr>
          <a:xfrm>
            <a:off x="319314" y="1500553"/>
            <a:ext cx="11553372" cy="433975"/>
          </a:xfrm>
          <a:prstGeom prst="rect">
            <a:avLst/>
          </a:prstGeom>
        </p:spPr>
      </p:pic>
    </p:spTree>
    <p:extLst>
      <p:ext uri="{BB962C8B-B14F-4D97-AF65-F5344CB8AC3E}">
        <p14:creationId xmlns:p14="http://schemas.microsoft.com/office/powerpoint/2010/main" val="3253312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26" descr="Chart, scatter chart&#10;&#10;Description automatically generated">
            <a:extLst>
              <a:ext uri="{FF2B5EF4-FFF2-40B4-BE49-F238E27FC236}">
                <a16:creationId xmlns:a16="http://schemas.microsoft.com/office/drawing/2014/main" id="{8A364679-1259-EB6C-F1CB-5446C67E9D00}"/>
              </a:ext>
            </a:extLst>
          </p:cNvPr>
          <p:cNvPicPr>
            <a:picLocks noChangeAspect="1"/>
          </p:cNvPicPr>
          <p:nvPr/>
        </p:nvPicPr>
        <p:blipFill rotWithShape="1">
          <a:blip r:embed="rId2">
            <a:extLst>
              <a:ext uri="{28A0092B-C50C-407E-A947-70E740481C1C}">
                <a14:useLocalDpi xmlns:a14="http://schemas.microsoft.com/office/drawing/2010/main" val="0"/>
              </a:ext>
            </a:extLst>
          </a:blip>
          <a:srcRect t="19573" r="86458"/>
          <a:stretch/>
        </p:blipFill>
        <p:spPr>
          <a:xfrm>
            <a:off x="6819282" y="1920240"/>
            <a:ext cx="1564570" cy="2726653"/>
          </a:xfrm>
          <a:prstGeom prst="rect">
            <a:avLst/>
          </a:prstGeom>
        </p:spPr>
      </p:pic>
      <p:sp>
        <p:nvSpPr>
          <p:cNvPr id="2" name="Title 1">
            <a:extLst>
              <a:ext uri="{FF2B5EF4-FFF2-40B4-BE49-F238E27FC236}">
                <a16:creationId xmlns:a16="http://schemas.microsoft.com/office/drawing/2014/main" id="{0917D334-B0D7-D6F1-0DA5-6E8E3024FDAE}"/>
              </a:ext>
            </a:extLst>
          </p:cNvPr>
          <p:cNvSpPr>
            <a:spLocks noGrp="1"/>
          </p:cNvSpPr>
          <p:nvPr>
            <p:ph type="title"/>
          </p:nvPr>
        </p:nvSpPr>
        <p:spPr/>
        <p:txBody>
          <a:bodyPr/>
          <a:lstStyle/>
          <a:p>
            <a:r>
              <a:rPr lang="en-US" dirty="0"/>
              <a:t>Falsification Tests</a:t>
            </a:r>
            <a:r>
              <a:rPr lang="he-IL" dirty="0"/>
              <a:t> </a:t>
            </a:r>
            <a:r>
              <a:rPr lang="en-US" dirty="0"/>
              <a:t>by Outliers</a:t>
            </a:r>
            <a:endParaRPr lang="he-IL" dirty="0"/>
          </a:p>
        </p:txBody>
      </p:sp>
      <p:sp>
        <p:nvSpPr>
          <p:cNvPr id="3" name="Content Placeholder 2">
            <a:extLst>
              <a:ext uri="{FF2B5EF4-FFF2-40B4-BE49-F238E27FC236}">
                <a16:creationId xmlns:a16="http://schemas.microsoft.com/office/drawing/2014/main" id="{23A578FD-3B49-F6D6-3147-A2C0CD4BDD5E}"/>
              </a:ext>
            </a:extLst>
          </p:cNvPr>
          <p:cNvSpPr>
            <a:spLocks noGrp="1"/>
          </p:cNvSpPr>
          <p:nvPr>
            <p:ph idx="1"/>
          </p:nvPr>
        </p:nvSpPr>
        <p:spPr>
          <a:xfrm>
            <a:off x="838200" y="1825625"/>
            <a:ext cx="5034598" cy="4351338"/>
          </a:xfrm>
        </p:spPr>
        <p:txBody>
          <a:bodyPr>
            <a:normAutofit/>
          </a:bodyPr>
          <a:lstStyle/>
          <a:p>
            <a:r>
              <a:rPr lang="en-US" dirty="0"/>
              <a:t>Respondents react to the wording of the SWB questions, as one would expect from attentive respondents:</a:t>
            </a:r>
            <a:endParaRPr lang="en-US" sz="2600" dirty="0"/>
          </a:p>
          <a:p>
            <a:pPr lvl="1"/>
            <a:r>
              <a:rPr lang="en-US" dirty="0"/>
              <a:t>“Purpose &amp; meaning” and “Live personal values” get unusually high weights in the </a:t>
            </a:r>
            <a:r>
              <a:rPr lang="en-US" b="1" dirty="0">
                <a:solidFill>
                  <a:srgbClr val="0072B2"/>
                </a:solidFill>
              </a:rPr>
              <a:t>Meaning &amp; Value</a:t>
            </a:r>
            <a:r>
              <a:rPr lang="en-US" b="1" dirty="0"/>
              <a:t> </a:t>
            </a:r>
            <a:r>
              <a:rPr lang="en-US" dirty="0"/>
              <a:t>question</a:t>
            </a:r>
          </a:p>
          <a:p>
            <a:pPr lvl="1"/>
            <a:r>
              <a:rPr lang="en-US" dirty="0"/>
              <a:t>“Possibilities in life” gets an unusually high weight in the </a:t>
            </a:r>
            <a:r>
              <a:rPr lang="en-US" b="1" dirty="0">
                <a:solidFill>
                  <a:srgbClr val="D55E00"/>
                </a:solidFill>
              </a:rPr>
              <a:t>Options &amp; Possibilities</a:t>
            </a:r>
            <a:r>
              <a:rPr lang="en-US" b="1" dirty="0"/>
              <a:t> </a:t>
            </a:r>
            <a:r>
              <a:rPr lang="en-US" dirty="0"/>
              <a:t>question</a:t>
            </a:r>
            <a:endParaRPr lang="he-IL" dirty="0"/>
          </a:p>
        </p:txBody>
      </p:sp>
      <p:pic>
        <p:nvPicPr>
          <p:cNvPr id="5" name="Content Placeholder 3">
            <a:extLst>
              <a:ext uri="{FF2B5EF4-FFF2-40B4-BE49-F238E27FC236}">
                <a16:creationId xmlns:a16="http://schemas.microsoft.com/office/drawing/2014/main" id="{808CE10D-AA58-8A2D-B6BF-A2800876595C}"/>
              </a:ext>
            </a:extLst>
          </p:cNvPr>
          <p:cNvPicPr>
            <a:picLocks noChangeAspect="1"/>
          </p:cNvPicPr>
          <p:nvPr/>
        </p:nvPicPr>
        <p:blipFill rotWithShape="1">
          <a:blip r:embed="rId3"/>
          <a:srcRect l="23519" t="88309" r="23024" b="6185"/>
          <a:stretch/>
        </p:blipFill>
        <p:spPr bwMode="auto">
          <a:xfrm>
            <a:off x="6319203" y="4670955"/>
            <a:ext cx="5872797" cy="467434"/>
          </a:xfrm>
          <a:prstGeom prst="rect">
            <a:avLst/>
          </a:prstGeom>
          <a:ln>
            <a:noFill/>
          </a:ln>
          <a:extLst>
            <a:ext uri="{53640926-AAD7-44D8-BBD7-CCE9431645EC}">
              <a14:shadowObscured xmlns:a14="http://schemas.microsoft.com/office/drawing/2010/main"/>
            </a:ext>
          </a:extLst>
        </p:spPr>
      </p:pic>
      <p:sp>
        <p:nvSpPr>
          <p:cNvPr id="7" name="Rectangle 6">
            <a:extLst>
              <a:ext uri="{FF2B5EF4-FFF2-40B4-BE49-F238E27FC236}">
                <a16:creationId xmlns:a16="http://schemas.microsoft.com/office/drawing/2014/main" id="{80C42244-35C3-49A6-A4FF-48FFC5217B72}"/>
              </a:ext>
            </a:extLst>
          </p:cNvPr>
          <p:cNvSpPr/>
          <p:nvPr/>
        </p:nvSpPr>
        <p:spPr>
          <a:xfrm>
            <a:off x="7159912" y="2996293"/>
            <a:ext cx="1173002" cy="140400"/>
          </a:xfrm>
          <a:prstGeom prst="rect">
            <a:avLst/>
          </a:prstGeom>
          <a:solidFill>
            <a:srgbClr val="0072B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Rectangle 7">
            <a:extLst>
              <a:ext uri="{FF2B5EF4-FFF2-40B4-BE49-F238E27FC236}">
                <a16:creationId xmlns:a16="http://schemas.microsoft.com/office/drawing/2014/main" id="{4653B0FC-9C21-8E98-44C2-6D0582FB240D}"/>
              </a:ext>
            </a:extLst>
          </p:cNvPr>
          <p:cNvSpPr/>
          <p:nvPr/>
        </p:nvSpPr>
        <p:spPr>
          <a:xfrm>
            <a:off x="7177374" y="2846356"/>
            <a:ext cx="1155540" cy="140400"/>
          </a:xfrm>
          <a:prstGeom prst="rect">
            <a:avLst/>
          </a:prstGeom>
          <a:solidFill>
            <a:srgbClr val="0072B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Rectangle 8">
            <a:extLst>
              <a:ext uri="{FF2B5EF4-FFF2-40B4-BE49-F238E27FC236}">
                <a16:creationId xmlns:a16="http://schemas.microsoft.com/office/drawing/2014/main" id="{836782FA-7B06-7262-9049-C1CC7666EFD9}"/>
              </a:ext>
            </a:extLst>
          </p:cNvPr>
          <p:cNvSpPr/>
          <p:nvPr/>
        </p:nvSpPr>
        <p:spPr>
          <a:xfrm>
            <a:off x="7310724" y="3146230"/>
            <a:ext cx="1022190" cy="140400"/>
          </a:xfrm>
          <a:prstGeom prst="rect">
            <a:avLst/>
          </a:prstGeom>
          <a:solidFill>
            <a:srgbClr val="D55E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Slide Number Placeholder 10">
            <a:extLst>
              <a:ext uri="{FF2B5EF4-FFF2-40B4-BE49-F238E27FC236}">
                <a16:creationId xmlns:a16="http://schemas.microsoft.com/office/drawing/2014/main" id="{7C580D3A-0B08-B49E-B296-03097630D39D}"/>
              </a:ext>
            </a:extLst>
          </p:cNvPr>
          <p:cNvSpPr>
            <a:spLocks noGrp="1"/>
          </p:cNvSpPr>
          <p:nvPr>
            <p:ph type="sldNum" sz="quarter" idx="12"/>
          </p:nvPr>
        </p:nvSpPr>
        <p:spPr/>
        <p:txBody>
          <a:bodyPr/>
          <a:lstStyle/>
          <a:p>
            <a:fld id="{C67CF74A-A61C-41F1-9FBA-292FF8451F0F}" type="slidenum">
              <a:rPr lang="he-IL" smtClean="0"/>
              <a:t>25</a:t>
            </a:fld>
            <a:endParaRPr lang="he-IL"/>
          </a:p>
        </p:txBody>
      </p:sp>
      <p:pic>
        <p:nvPicPr>
          <p:cNvPr id="4" name="Content Placeholder 26" descr="Chart, scatter chart&#10;&#10;Description automatically generated">
            <a:extLst>
              <a:ext uri="{FF2B5EF4-FFF2-40B4-BE49-F238E27FC236}">
                <a16:creationId xmlns:a16="http://schemas.microsoft.com/office/drawing/2014/main" id="{2510C488-B770-0B86-B860-D69DEE433277}"/>
              </a:ext>
            </a:extLst>
          </p:cNvPr>
          <p:cNvPicPr>
            <a:picLocks noChangeAspect="1"/>
          </p:cNvPicPr>
          <p:nvPr/>
        </p:nvPicPr>
        <p:blipFill rotWithShape="1">
          <a:blip r:embed="rId2">
            <a:extLst>
              <a:ext uri="{28A0092B-C50C-407E-A947-70E740481C1C}">
                <a14:useLocalDpi xmlns:a14="http://schemas.microsoft.com/office/drawing/2010/main" val="0"/>
              </a:ext>
            </a:extLst>
          </a:blip>
          <a:srcRect l="70470" t="19573"/>
          <a:stretch/>
        </p:blipFill>
        <p:spPr>
          <a:xfrm>
            <a:off x="8460954" y="1920240"/>
            <a:ext cx="3411731" cy="2726653"/>
          </a:xfrm>
          <a:prstGeom prst="rect">
            <a:avLst/>
          </a:prstGeom>
        </p:spPr>
      </p:pic>
    </p:spTree>
    <p:extLst>
      <p:ext uri="{BB962C8B-B14F-4D97-AF65-F5344CB8AC3E}">
        <p14:creationId xmlns:p14="http://schemas.microsoft.com/office/powerpoint/2010/main" val="1306547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C0B0824-A98D-298C-C2D3-61514CE08864}"/>
              </a:ext>
            </a:extLst>
          </p:cNvPr>
          <p:cNvPicPr>
            <a:picLocks noChangeAspect="1"/>
          </p:cNvPicPr>
          <p:nvPr/>
        </p:nvPicPr>
        <p:blipFill>
          <a:blip r:embed="rId2"/>
          <a:stretch>
            <a:fillRect/>
          </a:stretch>
        </p:blipFill>
        <p:spPr>
          <a:xfrm>
            <a:off x="4473398" y="1754292"/>
            <a:ext cx="5920626" cy="4420734"/>
          </a:xfrm>
          <a:prstGeom prst="rect">
            <a:avLst/>
          </a:prstGeom>
        </p:spPr>
      </p:pic>
      <p:pic>
        <p:nvPicPr>
          <p:cNvPr id="6" name="Content Placeholder 3">
            <a:extLst>
              <a:ext uri="{FF2B5EF4-FFF2-40B4-BE49-F238E27FC236}">
                <a16:creationId xmlns:a16="http://schemas.microsoft.com/office/drawing/2014/main" id="{73A6E588-7803-2933-52EC-5D1A205FE5BC}"/>
              </a:ext>
            </a:extLst>
          </p:cNvPr>
          <p:cNvPicPr>
            <a:picLocks noChangeAspect="1"/>
          </p:cNvPicPr>
          <p:nvPr/>
        </p:nvPicPr>
        <p:blipFill rotWithShape="1">
          <a:blip r:embed="rId3"/>
          <a:srcRect t="12981" r="83564" b="58183"/>
          <a:stretch/>
        </p:blipFill>
        <p:spPr bwMode="auto">
          <a:xfrm>
            <a:off x="696131" y="1409512"/>
            <a:ext cx="3733390" cy="5061329"/>
          </a:xfrm>
          <a:prstGeom prst="rect">
            <a:avLst/>
          </a:prstGeom>
          <a:ln>
            <a:noFill/>
          </a:ln>
          <a:extLst>
            <a:ext uri="{53640926-AAD7-44D8-BBD7-CCE9431645EC}">
              <a14:shadowObscured xmlns:a14="http://schemas.microsoft.com/office/drawing/2010/main"/>
            </a:ext>
          </a:extLst>
        </p:spPr>
      </p:pic>
      <p:sp>
        <p:nvSpPr>
          <p:cNvPr id="7" name="Rectangle 6">
            <a:extLst>
              <a:ext uri="{FF2B5EF4-FFF2-40B4-BE49-F238E27FC236}">
                <a16:creationId xmlns:a16="http://schemas.microsoft.com/office/drawing/2014/main" id="{80C42244-35C3-49A6-A4FF-48FFC5217B72}"/>
              </a:ext>
            </a:extLst>
          </p:cNvPr>
          <p:cNvSpPr/>
          <p:nvPr/>
        </p:nvSpPr>
        <p:spPr>
          <a:xfrm>
            <a:off x="2357966" y="3097196"/>
            <a:ext cx="2034353" cy="216000"/>
          </a:xfrm>
          <a:prstGeom prst="rect">
            <a:avLst/>
          </a:prstGeom>
          <a:solidFill>
            <a:srgbClr val="0072B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Rectangle 7">
            <a:extLst>
              <a:ext uri="{FF2B5EF4-FFF2-40B4-BE49-F238E27FC236}">
                <a16:creationId xmlns:a16="http://schemas.microsoft.com/office/drawing/2014/main" id="{4653B0FC-9C21-8E98-44C2-6D0582FB240D}"/>
              </a:ext>
            </a:extLst>
          </p:cNvPr>
          <p:cNvSpPr/>
          <p:nvPr/>
        </p:nvSpPr>
        <p:spPr>
          <a:xfrm>
            <a:off x="2286000" y="3364031"/>
            <a:ext cx="2106320" cy="216000"/>
          </a:xfrm>
          <a:prstGeom prst="rect">
            <a:avLst/>
          </a:prstGeom>
          <a:solidFill>
            <a:srgbClr val="0072B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Rectangle 8">
            <a:extLst>
              <a:ext uri="{FF2B5EF4-FFF2-40B4-BE49-F238E27FC236}">
                <a16:creationId xmlns:a16="http://schemas.microsoft.com/office/drawing/2014/main" id="{836782FA-7B06-7262-9049-C1CC7666EFD9}"/>
              </a:ext>
            </a:extLst>
          </p:cNvPr>
          <p:cNvSpPr/>
          <p:nvPr/>
        </p:nvSpPr>
        <p:spPr>
          <a:xfrm>
            <a:off x="2604525" y="3632654"/>
            <a:ext cx="1787795" cy="216000"/>
          </a:xfrm>
          <a:prstGeom prst="rect">
            <a:avLst/>
          </a:prstGeom>
          <a:solidFill>
            <a:srgbClr val="D55E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Slide Number Placeholder 10">
            <a:extLst>
              <a:ext uri="{FF2B5EF4-FFF2-40B4-BE49-F238E27FC236}">
                <a16:creationId xmlns:a16="http://schemas.microsoft.com/office/drawing/2014/main" id="{7C580D3A-0B08-B49E-B296-03097630D39D}"/>
              </a:ext>
            </a:extLst>
          </p:cNvPr>
          <p:cNvSpPr>
            <a:spLocks noGrp="1"/>
          </p:cNvSpPr>
          <p:nvPr>
            <p:ph type="sldNum" sz="quarter" idx="12"/>
          </p:nvPr>
        </p:nvSpPr>
        <p:spPr/>
        <p:txBody>
          <a:bodyPr/>
          <a:lstStyle/>
          <a:p>
            <a:fld id="{C67CF74A-A61C-41F1-9FBA-292FF8451F0F}" type="slidenum">
              <a:rPr lang="he-IL" smtClean="0"/>
              <a:t>26</a:t>
            </a:fld>
            <a:endParaRPr lang="he-IL"/>
          </a:p>
        </p:txBody>
      </p:sp>
      <p:sp>
        <p:nvSpPr>
          <p:cNvPr id="13" name="Title 1">
            <a:extLst>
              <a:ext uri="{FF2B5EF4-FFF2-40B4-BE49-F238E27FC236}">
                <a16:creationId xmlns:a16="http://schemas.microsoft.com/office/drawing/2014/main" id="{87D199DB-29C4-F576-3E7A-6CB69F77469D}"/>
              </a:ext>
            </a:extLst>
          </p:cNvPr>
          <p:cNvSpPr>
            <a:spLocks noGrp="1"/>
          </p:cNvSpPr>
          <p:nvPr>
            <p:ph type="title"/>
          </p:nvPr>
        </p:nvSpPr>
        <p:spPr>
          <a:xfrm>
            <a:off x="838200" y="365125"/>
            <a:ext cx="10515600" cy="1325563"/>
          </a:xfrm>
        </p:spPr>
        <p:txBody>
          <a:bodyPr/>
          <a:lstStyle/>
          <a:p>
            <a:r>
              <a:rPr lang="en-US" dirty="0"/>
              <a:t>Falsification Tests</a:t>
            </a:r>
            <a:r>
              <a:rPr lang="he-IL" dirty="0"/>
              <a:t> </a:t>
            </a:r>
            <a:r>
              <a:rPr lang="en-US" dirty="0"/>
              <a:t>by Outliers</a:t>
            </a:r>
            <a:endParaRPr lang="he-IL" dirty="0"/>
          </a:p>
        </p:txBody>
      </p:sp>
      <p:pic>
        <p:nvPicPr>
          <p:cNvPr id="5" name="Content Placeholder 3">
            <a:extLst>
              <a:ext uri="{FF2B5EF4-FFF2-40B4-BE49-F238E27FC236}">
                <a16:creationId xmlns:a16="http://schemas.microsoft.com/office/drawing/2014/main" id="{808CE10D-AA58-8A2D-B6BF-A2800876595C}"/>
              </a:ext>
            </a:extLst>
          </p:cNvPr>
          <p:cNvPicPr>
            <a:picLocks noChangeAspect="1"/>
          </p:cNvPicPr>
          <p:nvPr/>
        </p:nvPicPr>
        <p:blipFill rotWithShape="1">
          <a:blip r:embed="rId3"/>
          <a:srcRect l="24396" t="88615" r="23343" b="4491"/>
          <a:stretch/>
        </p:blipFill>
        <p:spPr bwMode="auto">
          <a:xfrm>
            <a:off x="1779224" y="6174124"/>
            <a:ext cx="8633552" cy="880201"/>
          </a:xfrm>
          <a:prstGeom prst="rect">
            <a:avLst/>
          </a:prstGeom>
          <a:ln>
            <a:noFill/>
          </a:ln>
          <a:extLst>
            <a:ext uri="{53640926-AAD7-44D8-BBD7-CCE9431645EC}">
              <a14:shadowObscured xmlns:a14="http://schemas.microsoft.com/office/drawing/2010/main"/>
            </a:ext>
          </a:extLst>
        </p:spPr>
      </p:pic>
      <p:pic>
        <p:nvPicPr>
          <p:cNvPr id="19" name="Picture 18">
            <a:extLst>
              <a:ext uri="{FF2B5EF4-FFF2-40B4-BE49-F238E27FC236}">
                <a16:creationId xmlns:a16="http://schemas.microsoft.com/office/drawing/2014/main" id="{3E2B772B-F658-F2B5-6912-E27C44F3A8E0}"/>
              </a:ext>
            </a:extLst>
          </p:cNvPr>
          <p:cNvPicPr>
            <a:picLocks noChangeAspect="1"/>
          </p:cNvPicPr>
          <p:nvPr/>
        </p:nvPicPr>
        <p:blipFill>
          <a:blip r:embed="rId4"/>
          <a:stretch>
            <a:fillRect/>
          </a:stretch>
        </p:blipFill>
        <p:spPr>
          <a:xfrm>
            <a:off x="5199960" y="1409512"/>
            <a:ext cx="4615033" cy="328879"/>
          </a:xfrm>
          <a:prstGeom prst="rect">
            <a:avLst/>
          </a:prstGeom>
        </p:spPr>
      </p:pic>
    </p:spTree>
    <p:extLst>
      <p:ext uri="{BB962C8B-B14F-4D97-AF65-F5344CB8AC3E}">
        <p14:creationId xmlns:p14="http://schemas.microsoft.com/office/powerpoint/2010/main" val="1927247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CFB39A-96BD-E716-E0D0-729CC5720137}"/>
              </a:ext>
            </a:extLst>
          </p:cNvPr>
          <p:cNvSpPr/>
          <p:nvPr/>
        </p:nvSpPr>
        <p:spPr>
          <a:xfrm flipH="1">
            <a:off x="698499" y="1702561"/>
            <a:ext cx="2710409" cy="5167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6C5F0C52-0658-D6B4-2AEC-67A51DAD2D5E}"/>
              </a:ext>
            </a:extLst>
          </p:cNvPr>
          <p:cNvSpPr>
            <a:spLocks noGrp="1"/>
          </p:cNvSpPr>
          <p:nvPr>
            <p:ph type="title"/>
          </p:nvPr>
        </p:nvSpPr>
        <p:spPr/>
        <p:txBody>
          <a:bodyPr/>
          <a:lstStyle/>
          <a:p>
            <a:r>
              <a:rPr lang="en-US" dirty="0"/>
              <a:t>Life Domain Weights Results</a:t>
            </a:r>
            <a:endParaRPr lang="he-IL" dirty="0"/>
          </a:p>
        </p:txBody>
      </p:sp>
      <p:sp>
        <p:nvSpPr>
          <p:cNvPr id="3" name="Content Placeholder 2">
            <a:extLst>
              <a:ext uri="{FF2B5EF4-FFF2-40B4-BE49-F238E27FC236}">
                <a16:creationId xmlns:a16="http://schemas.microsoft.com/office/drawing/2014/main" id="{4CBEC842-4481-6C59-19BE-05FFBB51BC7D}"/>
              </a:ext>
            </a:extLst>
          </p:cNvPr>
          <p:cNvSpPr>
            <a:spLocks noGrp="1"/>
          </p:cNvSpPr>
          <p:nvPr>
            <p:ph idx="1"/>
          </p:nvPr>
        </p:nvSpPr>
        <p:spPr>
          <a:xfrm>
            <a:off x="838200" y="1825625"/>
            <a:ext cx="2570708" cy="4351338"/>
          </a:xfrm>
        </p:spPr>
        <p:txBody>
          <a:bodyPr>
            <a:normAutofit/>
          </a:bodyPr>
          <a:lstStyle/>
          <a:p>
            <a:pPr marL="0" indent="0">
              <a:buNone/>
            </a:pPr>
            <a:r>
              <a:rPr lang="en-US" dirty="0"/>
              <a:t>In the three traditional questions, overall, respondents assign similar weights across these questions</a:t>
            </a:r>
          </a:p>
        </p:txBody>
      </p:sp>
      <p:pic>
        <p:nvPicPr>
          <p:cNvPr id="5" name="Content Placeholder 3">
            <a:extLst>
              <a:ext uri="{FF2B5EF4-FFF2-40B4-BE49-F238E27FC236}">
                <a16:creationId xmlns:a16="http://schemas.microsoft.com/office/drawing/2014/main" id="{8E9E6F79-E3EF-C4AC-8B4A-B53A02F7246E}"/>
              </a:ext>
            </a:extLst>
          </p:cNvPr>
          <p:cNvPicPr>
            <a:picLocks noChangeAspect="1"/>
          </p:cNvPicPr>
          <p:nvPr/>
        </p:nvPicPr>
        <p:blipFill rotWithShape="1">
          <a:blip r:embed="rId3"/>
          <a:srcRect t="88615" r="9915" b="4491"/>
          <a:stretch/>
        </p:blipFill>
        <p:spPr bwMode="auto">
          <a:xfrm>
            <a:off x="1452288" y="4904807"/>
            <a:ext cx="8966723" cy="530247"/>
          </a:xfrm>
          <a:prstGeom prst="rect">
            <a:avLst/>
          </a:prstGeom>
          <a:ln>
            <a:noFill/>
          </a:ln>
          <a:extLst>
            <a:ext uri="{53640926-AAD7-44D8-BBD7-CCE9431645EC}">
              <a14:shadowObscured xmlns:a14="http://schemas.microsoft.com/office/drawing/2010/main"/>
            </a:ext>
          </a:extLst>
        </p:spPr>
      </p:pic>
      <p:sp>
        <p:nvSpPr>
          <p:cNvPr id="12" name="Content Placeholder 2">
            <a:extLst>
              <a:ext uri="{FF2B5EF4-FFF2-40B4-BE49-F238E27FC236}">
                <a16:creationId xmlns:a16="http://schemas.microsoft.com/office/drawing/2014/main" id="{E7724A90-8AF6-1418-8F36-5A6F996F7A9D}"/>
              </a:ext>
            </a:extLst>
          </p:cNvPr>
          <p:cNvSpPr txBox="1">
            <a:spLocks/>
          </p:cNvSpPr>
          <p:nvPr/>
        </p:nvSpPr>
        <p:spPr>
          <a:xfrm>
            <a:off x="8989465" y="1825625"/>
            <a:ext cx="2999335" cy="3198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 </a:t>
            </a:r>
            <a:r>
              <a:rPr lang="en-US" b="1" dirty="0">
                <a:solidFill>
                  <a:srgbClr val="009E73"/>
                </a:solidFill>
              </a:rPr>
              <a:t>Happiness</a:t>
            </a:r>
            <a:r>
              <a:rPr lang="en-US" dirty="0"/>
              <a:t> may capture a more emotional motion of well-being than </a:t>
            </a:r>
            <a:r>
              <a:rPr lang="en-US" b="1" dirty="0">
                <a:solidFill>
                  <a:srgbClr val="56B4E9"/>
                </a:solidFill>
              </a:rPr>
              <a:t>Life Satisfaction</a:t>
            </a:r>
            <a:r>
              <a:rPr lang="en-US" b="1" dirty="0"/>
              <a:t> </a:t>
            </a:r>
            <a:r>
              <a:rPr lang="en-US" dirty="0"/>
              <a:t>and </a:t>
            </a:r>
            <a:r>
              <a:rPr lang="en-US" b="1" dirty="0"/>
              <a:t>Ladder</a:t>
            </a:r>
            <a:r>
              <a:rPr lang="en-US" dirty="0"/>
              <a:t> questions</a:t>
            </a:r>
          </a:p>
        </p:txBody>
      </p:sp>
      <p:sp>
        <p:nvSpPr>
          <p:cNvPr id="7" name="Slide Number Placeholder 6">
            <a:extLst>
              <a:ext uri="{FF2B5EF4-FFF2-40B4-BE49-F238E27FC236}">
                <a16:creationId xmlns:a16="http://schemas.microsoft.com/office/drawing/2014/main" id="{488279E1-1C12-6228-32FC-8AED3A013AC9}"/>
              </a:ext>
            </a:extLst>
          </p:cNvPr>
          <p:cNvSpPr>
            <a:spLocks noGrp="1"/>
          </p:cNvSpPr>
          <p:nvPr>
            <p:ph type="sldNum" sz="quarter" idx="12"/>
          </p:nvPr>
        </p:nvSpPr>
        <p:spPr/>
        <p:txBody>
          <a:bodyPr/>
          <a:lstStyle/>
          <a:p>
            <a:fld id="{C67CF74A-A61C-41F1-9FBA-292FF8451F0F}" type="slidenum">
              <a:rPr lang="he-IL" smtClean="0"/>
              <a:t>27</a:t>
            </a:fld>
            <a:endParaRPr lang="he-IL"/>
          </a:p>
        </p:txBody>
      </p:sp>
      <p:pic>
        <p:nvPicPr>
          <p:cNvPr id="4" name="Content Placeholder 26" descr="Chart, scatter chart&#10;&#10;Description automatically generated">
            <a:extLst>
              <a:ext uri="{FF2B5EF4-FFF2-40B4-BE49-F238E27FC236}">
                <a16:creationId xmlns:a16="http://schemas.microsoft.com/office/drawing/2014/main" id="{17C0FB23-412F-8652-0538-8F704E13F498}"/>
              </a:ext>
            </a:extLst>
          </p:cNvPr>
          <p:cNvPicPr>
            <a:picLocks noChangeAspect="1"/>
          </p:cNvPicPr>
          <p:nvPr/>
        </p:nvPicPr>
        <p:blipFill rotWithShape="1">
          <a:blip r:embed="rId4">
            <a:extLst>
              <a:ext uri="{28A0092B-C50C-407E-A947-70E740481C1C}">
                <a14:useLocalDpi xmlns:a14="http://schemas.microsoft.com/office/drawing/2010/main" val="0"/>
              </a:ext>
            </a:extLst>
          </a:blip>
          <a:srcRect t="19573" r="86458"/>
          <a:stretch/>
        </p:blipFill>
        <p:spPr>
          <a:xfrm>
            <a:off x="3635369" y="1920240"/>
            <a:ext cx="1564570" cy="2726653"/>
          </a:xfrm>
          <a:prstGeom prst="rect">
            <a:avLst/>
          </a:prstGeom>
        </p:spPr>
      </p:pic>
      <p:pic>
        <p:nvPicPr>
          <p:cNvPr id="9" name="Content Placeholder 26" descr="Chart, scatter chart&#10;&#10;Description automatically generated">
            <a:extLst>
              <a:ext uri="{FF2B5EF4-FFF2-40B4-BE49-F238E27FC236}">
                <a16:creationId xmlns:a16="http://schemas.microsoft.com/office/drawing/2014/main" id="{36F6451D-1AB6-9AB6-5E69-2FCB9DED51C6}"/>
              </a:ext>
            </a:extLst>
          </p:cNvPr>
          <p:cNvPicPr>
            <a:picLocks noChangeAspect="1"/>
          </p:cNvPicPr>
          <p:nvPr/>
        </p:nvPicPr>
        <p:blipFill rotWithShape="1">
          <a:blip r:embed="rId4">
            <a:extLst>
              <a:ext uri="{28A0092B-C50C-407E-A947-70E740481C1C}">
                <a14:useLocalDpi xmlns:a14="http://schemas.microsoft.com/office/drawing/2010/main" val="0"/>
              </a:ext>
            </a:extLst>
          </a:blip>
          <a:srcRect l="70470" t="19573"/>
          <a:stretch/>
        </p:blipFill>
        <p:spPr>
          <a:xfrm>
            <a:off x="5310092" y="1920240"/>
            <a:ext cx="3411731" cy="2726653"/>
          </a:xfrm>
          <a:prstGeom prst="rect">
            <a:avLst/>
          </a:prstGeom>
        </p:spPr>
      </p:pic>
      <p:pic>
        <p:nvPicPr>
          <p:cNvPr id="10" name="Content Placeholder 26" descr="Chart, scatter chart&#10;&#10;Description automatically generated">
            <a:extLst>
              <a:ext uri="{FF2B5EF4-FFF2-40B4-BE49-F238E27FC236}">
                <a16:creationId xmlns:a16="http://schemas.microsoft.com/office/drawing/2014/main" id="{16EAF9EE-D47C-D508-7530-7C61637F339F}"/>
              </a:ext>
            </a:extLst>
          </p:cNvPr>
          <p:cNvPicPr>
            <a:picLocks noChangeAspect="1"/>
          </p:cNvPicPr>
          <p:nvPr/>
        </p:nvPicPr>
        <p:blipFill rotWithShape="1">
          <a:blip r:embed="rId4">
            <a:extLst>
              <a:ext uri="{28A0092B-C50C-407E-A947-70E740481C1C}">
                <a14:useLocalDpi xmlns:a14="http://schemas.microsoft.com/office/drawing/2010/main" val="0"/>
              </a:ext>
            </a:extLst>
          </a:blip>
          <a:srcRect l="42245" t="19573" r="29244"/>
          <a:stretch/>
        </p:blipFill>
        <p:spPr>
          <a:xfrm>
            <a:off x="5199961" y="1920240"/>
            <a:ext cx="3294044" cy="2726653"/>
          </a:xfrm>
          <a:prstGeom prst="rect">
            <a:avLst/>
          </a:prstGeom>
        </p:spPr>
      </p:pic>
      <p:pic>
        <p:nvPicPr>
          <p:cNvPr id="13" name="Content Placeholder 3">
            <a:extLst>
              <a:ext uri="{FF2B5EF4-FFF2-40B4-BE49-F238E27FC236}">
                <a16:creationId xmlns:a16="http://schemas.microsoft.com/office/drawing/2014/main" id="{5D6FD0A3-572A-DEB5-1D39-4832E71060E8}"/>
              </a:ext>
            </a:extLst>
          </p:cNvPr>
          <p:cNvPicPr>
            <a:picLocks noChangeAspect="1"/>
          </p:cNvPicPr>
          <p:nvPr/>
        </p:nvPicPr>
        <p:blipFill rotWithShape="1">
          <a:blip r:embed="rId3"/>
          <a:srcRect l="43146" t="6190" r="30245" b="89985"/>
          <a:stretch/>
        </p:blipFill>
        <p:spPr bwMode="auto">
          <a:xfrm>
            <a:off x="5232400" y="1690687"/>
            <a:ext cx="3352800" cy="37246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30162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CB715BE-6FC4-A216-7CE8-210F6E4549CC}"/>
              </a:ext>
            </a:extLst>
          </p:cNvPr>
          <p:cNvPicPr>
            <a:picLocks noChangeAspect="1"/>
          </p:cNvPicPr>
          <p:nvPr/>
        </p:nvPicPr>
        <p:blipFill>
          <a:blip r:embed="rId3"/>
          <a:stretch>
            <a:fillRect/>
          </a:stretch>
        </p:blipFill>
        <p:spPr>
          <a:xfrm>
            <a:off x="4493483" y="1726287"/>
            <a:ext cx="5917457" cy="4449037"/>
          </a:xfrm>
          <a:prstGeom prst="rect">
            <a:avLst/>
          </a:prstGeom>
        </p:spPr>
      </p:pic>
      <p:sp>
        <p:nvSpPr>
          <p:cNvPr id="2" name="Title 1">
            <a:extLst>
              <a:ext uri="{FF2B5EF4-FFF2-40B4-BE49-F238E27FC236}">
                <a16:creationId xmlns:a16="http://schemas.microsoft.com/office/drawing/2014/main" id="{6C5F0C52-0658-D6B4-2AEC-67A51DAD2D5E}"/>
              </a:ext>
            </a:extLst>
          </p:cNvPr>
          <p:cNvSpPr>
            <a:spLocks noGrp="1"/>
          </p:cNvSpPr>
          <p:nvPr>
            <p:ph type="title"/>
          </p:nvPr>
        </p:nvSpPr>
        <p:spPr/>
        <p:txBody>
          <a:bodyPr/>
          <a:lstStyle/>
          <a:p>
            <a:r>
              <a:rPr lang="en-US" dirty="0"/>
              <a:t>Life Domain Weights Results</a:t>
            </a:r>
            <a:endParaRPr lang="he-IL" dirty="0"/>
          </a:p>
        </p:txBody>
      </p:sp>
      <p:pic>
        <p:nvPicPr>
          <p:cNvPr id="13" name="Content Placeholder 3">
            <a:extLst>
              <a:ext uri="{FF2B5EF4-FFF2-40B4-BE49-F238E27FC236}">
                <a16:creationId xmlns:a16="http://schemas.microsoft.com/office/drawing/2014/main" id="{5D6FD0A3-572A-DEB5-1D39-4832E71060E8}"/>
              </a:ext>
            </a:extLst>
          </p:cNvPr>
          <p:cNvPicPr>
            <a:picLocks noChangeAspect="1"/>
          </p:cNvPicPr>
          <p:nvPr/>
        </p:nvPicPr>
        <p:blipFill rotWithShape="1">
          <a:blip r:embed="rId4"/>
          <a:srcRect l="43146" t="6190" r="30245" b="89985"/>
          <a:stretch/>
        </p:blipFill>
        <p:spPr bwMode="auto">
          <a:xfrm>
            <a:off x="5127290" y="1333314"/>
            <a:ext cx="4649842" cy="516560"/>
          </a:xfrm>
          <a:prstGeom prst="rect">
            <a:avLst/>
          </a:prstGeom>
          <a:ln>
            <a:noFill/>
          </a:ln>
          <a:extLst>
            <a:ext uri="{53640926-AAD7-44D8-BBD7-CCE9431645EC}">
              <a14:shadowObscured xmlns:a14="http://schemas.microsoft.com/office/drawing/2010/main"/>
            </a:ext>
          </a:extLst>
        </p:spPr>
      </p:pic>
      <p:sp>
        <p:nvSpPr>
          <p:cNvPr id="7" name="Slide Number Placeholder 6">
            <a:extLst>
              <a:ext uri="{FF2B5EF4-FFF2-40B4-BE49-F238E27FC236}">
                <a16:creationId xmlns:a16="http://schemas.microsoft.com/office/drawing/2014/main" id="{488279E1-1C12-6228-32FC-8AED3A013AC9}"/>
              </a:ext>
            </a:extLst>
          </p:cNvPr>
          <p:cNvSpPr>
            <a:spLocks noGrp="1"/>
          </p:cNvSpPr>
          <p:nvPr>
            <p:ph type="sldNum" sz="quarter" idx="12"/>
          </p:nvPr>
        </p:nvSpPr>
        <p:spPr/>
        <p:txBody>
          <a:bodyPr/>
          <a:lstStyle/>
          <a:p>
            <a:fld id="{C67CF74A-A61C-41F1-9FBA-292FF8451F0F}" type="slidenum">
              <a:rPr lang="he-IL" smtClean="0"/>
              <a:t>28</a:t>
            </a:fld>
            <a:endParaRPr lang="he-IL"/>
          </a:p>
        </p:txBody>
      </p:sp>
      <p:pic>
        <p:nvPicPr>
          <p:cNvPr id="3" name="Content Placeholder 3">
            <a:extLst>
              <a:ext uri="{FF2B5EF4-FFF2-40B4-BE49-F238E27FC236}">
                <a16:creationId xmlns:a16="http://schemas.microsoft.com/office/drawing/2014/main" id="{10DBB217-267F-D4CF-C7FB-CBCDA4EACB94}"/>
              </a:ext>
            </a:extLst>
          </p:cNvPr>
          <p:cNvPicPr>
            <a:picLocks noChangeAspect="1"/>
          </p:cNvPicPr>
          <p:nvPr/>
        </p:nvPicPr>
        <p:blipFill rotWithShape="1">
          <a:blip r:embed="rId4"/>
          <a:srcRect l="24396" t="88615" r="23343" b="4491"/>
          <a:stretch/>
        </p:blipFill>
        <p:spPr bwMode="auto">
          <a:xfrm>
            <a:off x="1779224" y="6174124"/>
            <a:ext cx="8633552" cy="880201"/>
          </a:xfrm>
          <a:prstGeom prst="rect">
            <a:avLst/>
          </a:prstGeom>
          <a:ln>
            <a:noFill/>
          </a:ln>
          <a:extLst>
            <a:ext uri="{53640926-AAD7-44D8-BBD7-CCE9431645EC}">
              <a14:shadowObscured xmlns:a14="http://schemas.microsoft.com/office/drawing/2010/main"/>
            </a:ext>
          </a:extLst>
        </p:spPr>
      </p:pic>
      <p:pic>
        <p:nvPicPr>
          <p:cNvPr id="17" name="Content Placeholder 3">
            <a:extLst>
              <a:ext uri="{FF2B5EF4-FFF2-40B4-BE49-F238E27FC236}">
                <a16:creationId xmlns:a16="http://schemas.microsoft.com/office/drawing/2014/main" id="{D15D9760-F4EE-8948-CE50-E73AB79BEB25}"/>
              </a:ext>
            </a:extLst>
          </p:cNvPr>
          <p:cNvPicPr>
            <a:picLocks noChangeAspect="1"/>
          </p:cNvPicPr>
          <p:nvPr/>
        </p:nvPicPr>
        <p:blipFill rotWithShape="1">
          <a:blip r:embed="rId4"/>
          <a:srcRect t="12981" r="83564" b="58183"/>
          <a:stretch/>
        </p:blipFill>
        <p:spPr bwMode="auto">
          <a:xfrm>
            <a:off x="751216" y="1409512"/>
            <a:ext cx="3733390" cy="50613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21720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0D70F-2937-BAA9-57A6-D2197DC916BA}"/>
              </a:ext>
            </a:extLst>
          </p:cNvPr>
          <p:cNvSpPr>
            <a:spLocks noGrp="1"/>
          </p:cNvSpPr>
          <p:nvPr>
            <p:ph type="title"/>
          </p:nvPr>
        </p:nvSpPr>
        <p:spPr/>
        <p:txBody>
          <a:bodyPr/>
          <a:lstStyle/>
          <a:p>
            <a:r>
              <a:rPr lang="en-US" dirty="0"/>
              <a:t>Life Domain Weights by Demographics </a:t>
            </a:r>
            <a:endParaRPr lang="he-IL" dirty="0"/>
          </a:p>
        </p:txBody>
      </p:sp>
      <p:sp>
        <p:nvSpPr>
          <p:cNvPr id="12" name="Slide Number Placeholder 11">
            <a:extLst>
              <a:ext uri="{FF2B5EF4-FFF2-40B4-BE49-F238E27FC236}">
                <a16:creationId xmlns:a16="http://schemas.microsoft.com/office/drawing/2014/main" id="{E95BE4BC-1A8D-4A39-7EA2-EE5E56F7C9DA}"/>
              </a:ext>
            </a:extLst>
          </p:cNvPr>
          <p:cNvSpPr>
            <a:spLocks noGrp="1"/>
          </p:cNvSpPr>
          <p:nvPr>
            <p:ph type="sldNum" sz="quarter" idx="12"/>
          </p:nvPr>
        </p:nvSpPr>
        <p:spPr/>
        <p:txBody>
          <a:bodyPr/>
          <a:lstStyle/>
          <a:p>
            <a:fld id="{C67CF74A-A61C-41F1-9FBA-292FF8451F0F}" type="slidenum">
              <a:rPr lang="he-IL" smtClean="0"/>
              <a:t>29</a:t>
            </a:fld>
            <a:endParaRPr lang="he-IL"/>
          </a:p>
        </p:txBody>
      </p:sp>
      <p:grpSp>
        <p:nvGrpSpPr>
          <p:cNvPr id="8" name="Group 7">
            <a:extLst>
              <a:ext uri="{FF2B5EF4-FFF2-40B4-BE49-F238E27FC236}">
                <a16:creationId xmlns:a16="http://schemas.microsoft.com/office/drawing/2014/main" id="{E244F0B2-8CD1-394B-A705-F460552C2C62}"/>
              </a:ext>
            </a:extLst>
          </p:cNvPr>
          <p:cNvGrpSpPr>
            <a:grpSpLocks noChangeAspect="1"/>
          </p:cNvGrpSpPr>
          <p:nvPr/>
        </p:nvGrpSpPr>
        <p:grpSpPr>
          <a:xfrm>
            <a:off x="1126055" y="1619928"/>
            <a:ext cx="10860297" cy="3191729"/>
            <a:chOff x="1643975" y="2000457"/>
            <a:chExt cx="9681339" cy="2845248"/>
          </a:xfrm>
        </p:grpSpPr>
        <p:pic>
          <p:nvPicPr>
            <p:cNvPr id="3" name="Picture 2">
              <a:extLst>
                <a:ext uri="{FF2B5EF4-FFF2-40B4-BE49-F238E27FC236}">
                  <a16:creationId xmlns:a16="http://schemas.microsoft.com/office/drawing/2014/main" id="{68680F41-1A7E-743C-7D6C-7071DAE0A0F6}"/>
                </a:ext>
              </a:extLst>
            </p:cNvPr>
            <p:cNvPicPr>
              <a:picLocks noChangeAspect="1"/>
            </p:cNvPicPr>
            <p:nvPr/>
          </p:nvPicPr>
          <p:blipFill rotWithShape="1">
            <a:blip r:embed="rId3">
              <a:clrChange>
                <a:clrFrom>
                  <a:srgbClr val="FFFFFF"/>
                </a:clrFrom>
                <a:clrTo>
                  <a:srgbClr val="FFFFFF">
                    <a:alpha val="0"/>
                  </a:srgbClr>
                </a:clrTo>
              </a:clrChange>
            </a:blip>
            <a:srcRect l="22218" t="6219" r="8719" b="89998"/>
            <a:stretch/>
          </p:blipFill>
          <p:spPr bwMode="auto">
            <a:xfrm>
              <a:off x="2819400" y="2000457"/>
              <a:ext cx="8056162" cy="352946"/>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998C1C91-619E-08BF-014E-43E0238C9B75}"/>
                </a:ext>
              </a:extLst>
            </p:cNvPr>
            <p:cNvPicPr>
              <a:picLocks noChangeAspect="1"/>
            </p:cNvPicPr>
            <p:nvPr/>
          </p:nvPicPr>
          <p:blipFill rotWithShape="1">
            <a:blip r:embed="rId3"/>
            <a:srcRect l="14754" t="89181" r="5654" b="7638"/>
            <a:stretch/>
          </p:blipFill>
          <p:spPr bwMode="auto">
            <a:xfrm>
              <a:off x="1643975" y="4536170"/>
              <a:ext cx="9681339" cy="309535"/>
            </a:xfrm>
            <a:prstGeom prst="rect">
              <a:avLst/>
            </a:prstGeom>
            <a:ln>
              <a:noFill/>
            </a:ln>
            <a:extLst>
              <a:ext uri="{53640926-AAD7-44D8-BBD7-CCE9431645EC}">
                <a14:shadowObscured xmlns:a14="http://schemas.microsoft.com/office/drawing/2010/main"/>
              </a:ext>
            </a:extLst>
          </p:spPr>
        </p:pic>
      </p:grpSp>
      <p:sp>
        <p:nvSpPr>
          <p:cNvPr id="9" name="Rectangle 8">
            <a:extLst>
              <a:ext uri="{FF2B5EF4-FFF2-40B4-BE49-F238E27FC236}">
                <a16:creationId xmlns:a16="http://schemas.microsoft.com/office/drawing/2014/main" id="{0F5245EB-7ABE-33CD-5D87-529441515277}"/>
              </a:ext>
            </a:extLst>
          </p:cNvPr>
          <p:cNvSpPr/>
          <p:nvPr/>
        </p:nvSpPr>
        <p:spPr>
          <a:xfrm flipH="1">
            <a:off x="0" y="4871601"/>
            <a:ext cx="12192000" cy="14653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Content Placeholder 13">
            <a:extLst>
              <a:ext uri="{FF2B5EF4-FFF2-40B4-BE49-F238E27FC236}">
                <a16:creationId xmlns:a16="http://schemas.microsoft.com/office/drawing/2014/main" id="{7E088A44-97F2-D1BA-24DB-EF76AEA6D8FF}"/>
              </a:ext>
            </a:extLst>
          </p:cNvPr>
          <p:cNvSpPr txBox="1">
            <a:spLocks/>
          </p:cNvSpPr>
          <p:nvPr/>
        </p:nvSpPr>
        <p:spPr>
          <a:xfrm>
            <a:off x="838200" y="4938277"/>
            <a:ext cx="10515600" cy="45183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General Demographic Results: </a:t>
            </a:r>
          </a:p>
          <a:p>
            <a:pPr marL="0" indent="0">
              <a:buFont typeface="Arial" panose="020B0604020202020204" pitchFamily="34" charset="0"/>
              <a:buNone/>
            </a:pPr>
            <a:endParaRPr lang="he-IL" dirty="0"/>
          </a:p>
        </p:txBody>
      </p:sp>
      <p:sp>
        <p:nvSpPr>
          <p:cNvPr id="11" name="Content Placeholder 2">
            <a:extLst>
              <a:ext uri="{FF2B5EF4-FFF2-40B4-BE49-F238E27FC236}">
                <a16:creationId xmlns:a16="http://schemas.microsoft.com/office/drawing/2014/main" id="{D3FA5984-6C35-EE6E-7077-A669443D0817}"/>
              </a:ext>
            </a:extLst>
          </p:cNvPr>
          <p:cNvSpPr txBox="1">
            <a:spLocks/>
          </p:cNvSpPr>
          <p:nvPr/>
        </p:nvSpPr>
        <p:spPr>
          <a:xfrm>
            <a:off x="838199" y="5390108"/>
            <a:ext cx="10983465" cy="10706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Some groups systematically use a wider range of the 0–100 scale than others</a:t>
            </a:r>
          </a:p>
          <a:p>
            <a:r>
              <a:rPr lang="en-US" sz="2400" dirty="0"/>
              <a:t>The relative ranking of domains is generally maintained across the groups</a:t>
            </a:r>
          </a:p>
        </p:txBody>
      </p:sp>
      <p:pic>
        <p:nvPicPr>
          <p:cNvPr id="13" name="Picture 12" descr="Chart, scatter chart&#10;&#10;Description automatically generated">
            <a:extLst>
              <a:ext uri="{FF2B5EF4-FFF2-40B4-BE49-F238E27FC236}">
                <a16:creationId xmlns:a16="http://schemas.microsoft.com/office/drawing/2014/main" id="{0100DF7E-4781-6342-724D-1F1E49F01B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601" y="1929158"/>
            <a:ext cx="12016931" cy="2662238"/>
          </a:xfrm>
          <a:prstGeom prst="rect">
            <a:avLst/>
          </a:prstGeom>
        </p:spPr>
      </p:pic>
    </p:spTree>
    <p:extLst>
      <p:ext uri="{BB962C8B-B14F-4D97-AF65-F5344CB8AC3E}">
        <p14:creationId xmlns:p14="http://schemas.microsoft.com/office/powerpoint/2010/main" val="4211302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hart, scatter chart&#10;&#10;Description automatically generated">
            <a:extLst>
              <a:ext uri="{FF2B5EF4-FFF2-40B4-BE49-F238E27FC236}">
                <a16:creationId xmlns:a16="http://schemas.microsoft.com/office/drawing/2014/main" id="{D21F4BA9-5A04-7C0B-2DDA-8205DA94E9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601" y="1929158"/>
            <a:ext cx="12016931" cy="2662238"/>
          </a:xfrm>
          <a:prstGeom prst="rect">
            <a:avLst/>
          </a:prstGeom>
        </p:spPr>
      </p:pic>
      <p:grpSp>
        <p:nvGrpSpPr>
          <p:cNvPr id="3" name="Group 2">
            <a:extLst>
              <a:ext uri="{FF2B5EF4-FFF2-40B4-BE49-F238E27FC236}">
                <a16:creationId xmlns:a16="http://schemas.microsoft.com/office/drawing/2014/main" id="{C39B7B19-6C1E-7649-C192-24EB8170BBB6}"/>
              </a:ext>
            </a:extLst>
          </p:cNvPr>
          <p:cNvGrpSpPr>
            <a:grpSpLocks noChangeAspect="1"/>
          </p:cNvGrpSpPr>
          <p:nvPr/>
        </p:nvGrpSpPr>
        <p:grpSpPr>
          <a:xfrm>
            <a:off x="1126055" y="1619928"/>
            <a:ext cx="10816229" cy="3209939"/>
            <a:chOff x="1643975" y="2000457"/>
            <a:chExt cx="9642055" cy="2861481"/>
          </a:xfrm>
        </p:grpSpPr>
        <p:pic>
          <p:nvPicPr>
            <p:cNvPr id="5" name="Picture 4">
              <a:extLst>
                <a:ext uri="{FF2B5EF4-FFF2-40B4-BE49-F238E27FC236}">
                  <a16:creationId xmlns:a16="http://schemas.microsoft.com/office/drawing/2014/main" id="{B686177B-7470-75EB-FB76-E8384F9B9A8B}"/>
                </a:ext>
              </a:extLst>
            </p:cNvPr>
            <p:cNvPicPr>
              <a:picLocks noChangeAspect="1"/>
            </p:cNvPicPr>
            <p:nvPr/>
          </p:nvPicPr>
          <p:blipFill rotWithShape="1">
            <a:blip r:embed="rId4">
              <a:clrChange>
                <a:clrFrom>
                  <a:srgbClr val="FFFFFF"/>
                </a:clrFrom>
                <a:clrTo>
                  <a:srgbClr val="FFFFFF">
                    <a:alpha val="0"/>
                  </a:srgbClr>
                </a:clrTo>
              </a:clrChange>
            </a:blip>
            <a:srcRect l="22218" t="6219" r="8719" b="89998"/>
            <a:stretch/>
          </p:blipFill>
          <p:spPr bwMode="auto">
            <a:xfrm>
              <a:off x="2819400" y="2000457"/>
              <a:ext cx="8056162" cy="352946"/>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323DC5E5-F9C5-3C8F-84D5-844EE886A1EB}"/>
                </a:ext>
              </a:extLst>
            </p:cNvPr>
            <p:cNvPicPr>
              <a:picLocks noChangeAspect="1"/>
            </p:cNvPicPr>
            <p:nvPr/>
          </p:nvPicPr>
          <p:blipFill rotWithShape="1">
            <a:blip r:embed="rId4"/>
            <a:srcRect l="14755" t="89181" r="5976" b="7472"/>
            <a:stretch/>
          </p:blipFill>
          <p:spPr bwMode="auto">
            <a:xfrm>
              <a:off x="1643975" y="4536170"/>
              <a:ext cx="9642055" cy="325768"/>
            </a:xfrm>
            <a:prstGeom prst="rect">
              <a:avLst/>
            </a:prstGeom>
            <a:ln>
              <a:noFill/>
            </a:ln>
            <a:extLst>
              <a:ext uri="{53640926-AAD7-44D8-BBD7-CCE9431645EC}">
                <a14:shadowObscured xmlns:a14="http://schemas.microsoft.com/office/drawing/2010/main"/>
              </a:ext>
            </a:extLst>
          </p:spPr>
        </p:pic>
      </p:grpSp>
      <p:sp>
        <p:nvSpPr>
          <p:cNvPr id="2" name="Title 1">
            <a:extLst>
              <a:ext uri="{FF2B5EF4-FFF2-40B4-BE49-F238E27FC236}">
                <a16:creationId xmlns:a16="http://schemas.microsoft.com/office/drawing/2014/main" id="{1FF0D70F-2937-BAA9-57A6-D2197DC916BA}"/>
              </a:ext>
            </a:extLst>
          </p:cNvPr>
          <p:cNvSpPr>
            <a:spLocks noGrp="1"/>
          </p:cNvSpPr>
          <p:nvPr>
            <p:ph type="title"/>
          </p:nvPr>
        </p:nvSpPr>
        <p:spPr/>
        <p:txBody>
          <a:bodyPr/>
          <a:lstStyle/>
          <a:p>
            <a:r>
              <a:rPr lang="en-US" dirty="0"/>
              <a:t>Life Domain Weights by Demographics </a:t>
            </a:r>
            <a:endParaRPr lang="he-IL" dirty="0"/>
          </a:p>
        </p:txBody>
      </p:sp>
      <p:sp>
        <p:nvSpPr>
          <p:cNvPr id="12" name="Slide Number Placeholder 11">
            <a:extLst>
              <a:ext uri="{FF2B5EF4-FFF2-40B4-BE49-F238E27FC236}">
                <a16:creationId xmlns:a16="http://schemas.microsoft.com/office/drawing/2014/main" id="{E95BE4BC-1A8D-4A39-7EA2-EE5E56F7C9DA}"/>
              </a:ext>
            </a:extLst>
          </p:cNvPr>
          <p:cNvSpPr>
            <a:spLocks noGrp="1"/>
          </p:cNvSpPr>
          <p:nvPr>
            <p:ph type="sldNum" sz="quarter" idx="12"/>
          </p:nvPr>
        </p:nvSpPr>
        <p:spPr/>
        <p:txBody>
          <a:bodyPr/>
          <a:lstStyle/>
          <a:p>
            <a:fld id="{C67CF74A-A61C-41F1-9FBA-292FF8451F0F}" type="slidenum">
              <a:rPr lang="he-IL" smtClean="0"/>
              <a:t>30</a:t>
            </a:fld>
            <a:endParaRPr lang="he-IL"/>
          </a:p>
        </p:txBody>
      </p:sp>
      <p:sp>
        <p:nvSpPr>
          <p:cNvPr id="16" name="Rectangle 15">
            <a:extLst>
              <a:ext uri="{FF2B5EF4-FFF2-40B4-BE49-F238E27FC236}">
                <a16:creationId xmlns:a16="http://schemas.microsoft.com/office/drawing/2014/main" id="{4D840EC9-44DE-A4FE-35E7-369F3BCF8E30}"/>
              </a:ext>
            </a:extLst>
          </p:cNvPr>
          <p:cNvSpPr/>
          <p:nvPr/>
        </p:nvSpPr>
        <p:spPr>
          <a:xfrm flipH="1">
            <a:off x="6880632" y="1629713"/>
            <a:ext cx="5216117" cy="321201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8" name="Rectangle 7">
            <a:extLst>
              <a:ext uri="{FF2B5EF4-FFF2-40B4-BE49-F238E27FC236}">
                <a16:creationId xmlns:a16="http://schemas.microsoft.com/office/drawing/2014/main" id="{2022C4AC-A586-9B0A-CD70-66FE3CCCD403}"/>
              </a:ext>
            </a:extLst>
          </p:cNvPr>
          <p:cNvSpPr/>
          <p:nvPr/>
        </p:nvSpPr>
        <p:spPr>
          <a:xfrm flipH="1">
            <a:off x="1752599" y="1629712"/>
            <a:ext cx="2656835" cy="3212011"/>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 name="Content Placeholder 2">
            <a:extLst>
              <a:ext uri="{FF2B5EF4-FFF2-40B4-BE49-F238E27FC236}">
                <a16:creationId xmlns:a16="http://schemas.microsoft.com/office/drawing/2014/main" id="{F1BD4CA0-F89B-1A3B-4A7F-1406FC6B8A28}"/>
              </a:ext>
            </a:extLst>
          </p:cNvPr>
          <p:cNvSpPr txBox="1">
            <a:spLocks/>
          </p:cNvSpPr>
          <p:nvPr/>
        </p:nvSpPr>
        <p:spPr>
          <a:xfrm>
            <a:off x="4512731" y="4921902"/>
            <a:ext cx="4962009" cy="181435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t>Age: </a:t>
            </a:r>
            <a:br>
              <a:rPr lang="en-US" sz="2000" b="1" dirty="0"/>
            </a:br>
            <a:r>
              <a:rPr lang="en-US" sz="2000" dirty="0"/>
              <a:t>“Physical health” is most important for 56+. </a:t>
            </a:r>
            <a:br>
              <a:rPr lang="en-US" sz="2000" dirty="0"/>
            </a:br>
            <a:r>
              <a:rPr lang="en-US" sz="2000" dirty="0"/>
              <a:t>“Income and financial security” &amp; “Family life and family relationships” is most important for those under 55</a:t>
            </a:r>
          </a:p>
        </p:txBody>
      </p:sp>
    </p:spTree>
    <p:extLst>
      <p:ext uri="{BB962C8B-B14F-4D97-AF65-F5344CB8AC3E}">
        <p14:creationId xmlns:p14="http://schemas.microsoft.com/office/powerpoint/2010/main" val="10344836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scatter chart&#10;&#10;Description automatically generated">
            <a:extLst>
              <a:ext uri="{FF2B5EF4-FFF2-40B4-BE49-F238E27FC236}">
                <a16:creationId xmlns:a16="http://schemas.microsoft.com/office/drawing/2014/main" id="{C874F2C7-A82F-03BC-2EA7-973E2A3581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601" y="1929158"/>
            <a:ext cx="12016931" cy="2662238"/>
          </a:xfrm>
          <a:prstGeom prst="rect">
            <a:avLst/>
          </a:prstGeom>
        </p:spPr>
      </p:pic>
      <p:grpSp>
        <p:nvGrpSpPr>
          <p:cNvPr id="3" name="Group 2">
            <a:extLst>
              <a:ext uri="{FF2B5EF4-FFF2-40B4-BE49-F238E27FC236}">
                <a16:creationId xmlns:a16="http://schemas.microsoft.com/office/drawing/2014/main" id="{6A61B8F2-B734-854E-CC95-5EFCCD082ED6}"/>
              </a:ext>
            </a:extLst>
          </p:cNvPr>
          <p:cNvGrpSpPr>
            <a:grpSpLocks noChangeAspect="1"/>
          </p:cNvGrpSpPr>
          <p:nvPr/>
        </p:nvGrpSpPr>
        <p:grpSpPr>
          <a:xfrm>
            <a:off x="1126056" y="1619928"/>
            <a:ext cx="10695044" cy="3255080"/>
            <a:chOff x="1643976" y="2000457"/>
            <a:chExt cx="9534025" cy="2901722"/>
          </a:xfrm>
        </p:grpSpPr>
        <p:pic>
          <p:nvPicPr>
            <p:cNvPr id="5" name="Picture 4">
              <a:extLst>
                <a:ext uri="{FF2B5EF4-FFF2-40B4-BE49-F238E27FC236}">
                  <a16:creationId xmlns:a16="http://schemas.microsoft.com/office/drawing/2014/main" id="{D387B723-7332-A447-A3EF-47B0BBD92713}"/>
                </a:ext>
              </a:extLst>
            </p:cNvPr>
            <p:cNvPicPr>
              <a:picLocks noChangeAspect="1"/>
            </p:cNvPicPr>
            <p:nvPr/>
          </p:nvPicPr>
          <p:blipFill rotWithShape="1">
            <a:blip r:embed="rId4">
              <a:clrChange>
                <a:clrFrom>
                  <a:srgbClr val="FFFFFF"/>
                </a:clrFrom>
                <a:clrTo>
                  <a:srgbClr val="FFFFFF">
                    <a:alpha val="0"/>
                  </a:srgbClr>
                </a:clrTo>
              </a:clrChange>
            </a:blip>
            <a:srcRect l="22218" t="6219" r="8719" b="89998"/>
            <a:stretch/>
          </p:blipFill>
          <p:spPr bwMode="auto">
            <a:xfrm>
              <a:off x="2819400" y="2000457"/>
              <a:ext cx="8056162" cy="352946"/>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E781541B-D871-A5A9-4F23-C109520A8C31}"/>
                </a:ext>
              </a:extLst>
            </p:cNvPr>
            <p:cNvPicPr>
              <a:picLocks noChangeAspect="1"/>
            </p:cNvPicPr>
            <p:nvPr/>
          </p:nvPicPr>
          <p:blipFill rotWithShape="1">
            <a:blip r:embed="rId4"/>
            <a:srcRect l="14755" t="89181" r="6865" b="7058"/>
            <a:stretch/>
          </p:blipFill>
          <p:spPr bwMode="auto">
            <a:xfrm>
              <a:off x="1643976" y="4536169"/>
              <a:ext cx="9534025" cy="366010"/>
            </a:xfrm>
            <a:prstGeom prst="rect">
              <a:avLst/>
            </a:prstGeom>
            <a:ln>
              <a:noFill/>
            </a:ln>
            <a:extLst>
              <a:ext uri="{53640926-AAD7-44D8-BBD7-CCE9431645EC}">
                <a14:shadowObscured xmlns:a14="http://schemas.microsoft.com/office/drawing/2010/main"/>
              </a:ext>
            </a:extLst>
          </p:spPr>
        </p:pic>
      </p:grpSp>
      <p:sp>
        <p:nvSpPr>
          <p:cNvPr id="2" name="Title 1">
            <a:extLst>
              <a:ext uri="{FF2B5EF4-FFF2-40B4-BE49-F238E27FC236}">
                <a16:creationId xmlns:a16="http://schemas.microsoft.com/office/drawing/2014/main" id="{1FF0D70F-2937-BAA9-57A6-D2197DC916BA}"/>
              </a:ext>
            </a:extLst>
          </p:cNvPr>
          <p:cNvSpPr>
            <a:spLocks noGrp="1"/>
          </p:cNvSpPr>
          <p:nvPr>
            <p:ph type="title"/>
          </p:nvPr>
        </p:nvSpPr>
        <p:spPr/>
        <p:txBody>
          <a:bodyPr/>
          <a:lstStyle/>
          <a:p>
            <a:r>
              <a:rPr lang="en-US" dirty="0"/>
              <a:t>Life Domain Weights by Demographics </a:t>
            </a:r>
            <a:endParaRPr lang="he-IL" dirty="0"/>
          </a:p>
        </p:txBody>
      </p:sp>
      <p:sp>
        <p:nvSpPr>
          <p:cNvPr id="12" name="Slide Number Placeholder 11">
            <a:extLst>
              <a:ext uri="{FF2B5EF4-FFF2-40B4-BE49-F238E27FC236}">
                <a16:creationId xmlns:a16="http://schemas.microsoft.com/office/drawing/2014/main" id="{E95BE4BC-1A8D-4A39-7EA2-EE5E56F7C9DA}"/>
              </a:ext>
            </a:extLst>
          </p:cNvPr>
          <p:cNvSpPr>
            <a:spLocks noGrp="1"/>
          </p:cNvSpPr>
          <p:nvPr>
            <p:ph type="sldNum" sz="quarter" idx="12"/>
          </p:nvPr>
        </p:nvSpPr>
        <p:spPr/>
        <p:txBody>
          <a:bodyPr/>
          <a:lstStyle/>
          <a:p>
            <a:fld id="{C67CF74A-A61C-41F1-9FBA-292FF8451F0F}" type="slidenum">
              <a:rPr lang="he-IL" smtClean="0"/>
              <a:t>31</a:t>
            </a:fld>
            <a:endParaRPr lang="he-IL"/>
          </a:p>
        </p:txBody>
      </p:sp>
      <p:sp>
        <p:nvSpPr>
          <p:cNvPr id="16" name="Rectangle 15">
            <a:extLst>
              <a:ext uri="{FF2B5EF4-FFF2-40B4-BE49-F238E27FC236}">
                <a16:creationId xmlns:a16="http://schemas.microsoft.com/office/drawing/2014/main" id="{4D840EC9-44DE-A4FE-35E7-369F3BCF8E30}"/>
              </a:ext>
            </a:extLst>
          </p:cNvPr>
          <p:cNvSpPr/>
          <p:nvPr/>
        </p:nvSpPr>
        <p:spPr>
          <a:xfrm flipH="1">
            <a:off x="6649598" y="1619928"/>
            <a:ext cx="2829533" cy="3174903"/>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8" name="Rectangle 7">
            <a:extLst>
              <a:ext uri="{FF2B5EF4-FFF2-40B4-BE49-F238E27FC236}">
                <a16:creationId xmlns:a16="http://schemas.microsoft.com/office/drawing/2014/main" id="{2022C4AC-A586-9B0A-CD70-66FE3CCCD403}"/>
              </a:ext>
            </a:extLst>
          </p:cNvPr>
          <p:cNvSpPr/>
          <p:nvPr/>
        </p:nvSpPr>
        <p:spPr>
          <a:xfrm flipH="1">
            <a:off x="4292406" y="1667813"/>
            <a:ext cx="2491888" cy="3173911"/>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9" name="Content Placeholder 2">
            <a:extLst>
              <a:ext uri="{FF2B5EF4-FFF2-40B4-BE49-F238E27FC236}">
                <a16:creationId xmlns:a16="http://schemas.microsoft.com/office/drawing/2014/main" id="{D57F5794-940E-2633-5BF5-A56C5CAD8717}"/>
              </a:ext>
            </a:extLst>
          </p:cNvPr>
          <p:cNvSpPr txBox="1">
            <a:spLocks/>
          </p:cNvSpPr>
          <p:nvPr/>
        </p:nvSpPr>
        <p:spPr>
          <a:xfrm>
            <a:off x="2030393" y="4921902"/>
            <a:ext cx="4619207" cy="167313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t>Sex: </a:t>
            </a:r>
            <a:br>
              <a:rPr lang="en-US" sz="2000" b="1" dirty="0"/>
            </a:br>
            <a:r>
              <a:rPr lang="en-US" sz="2000" dirty="0"/>
              <a:t>Women weigh “Work and relationships with co-workers” less than “Quality of the environment.” Men weigh “Work and relationships with co-workers” equally to “Quality of the environment”</a:t>
            </a:r>
          </a:p>
        </p:txBody>
      </p:sp>
      <p:sp>
        <p:nvSpPr>
          <p:cNvPr id="10" name="Content Placeholder 2">
            <a:extLst>
              <a:ext uri="{FF2B5EF4-FFF2-40B4-BE49-F238E27FC236}">
                <a16:creationId xmlns:a16="http://schemas.microsoft.com/office/drawing/2014/main" id="{39265A35-0E9F-6D60-A2D3-BB11E996D1C3}"/>
              </a:ext>
            </a:extLst>
          </p:cNvPr>
          <p:cNvSpPr txBox="1">
            <a:spLocks/>
          </p:cNvSpPr>
          <p:nvPr/>
        </p:nvSpPr>
        <p:spPr>
          <a:xfrm>
            <a:off x="7552595" y="4921902"/>
            <a:ext cx="3801205" cy="206463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t>Employment:</a:t>
            </a:r>
            <a:r>
              <a:rPr lang="en-US" sz="2000" dirty="0"/>
              <a:t> </a:t>
            </a:r>
            <a:br>
              <a:rPr lang="en-US" sz="2000" dirty="0"/>
            </a:br>
            <a:r>
              <a:rPr lang="en-US" sz="2000" dirty="0"/>
              <a:t>Naturally, “Work and relationships with co-workers“ is more important to employed than unemployed</a:t>
            </a:r>
          </a:p>
        </p:txBody>
      </p:sp>
    </p:spTree>
    <p:extLst>
      <p:ext uri="{BB962C8B-B14F-4D97-AF65-F5344CB8AC3E}">
        <p14:creationId xmlns:p14="http://schemas.microsoft.com/office/powerpoint/2010/main" val="2648362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0BA9A-3338-A8DB-0F6E-C7D6644B0FAF}"/>
              </a:ext>
            </a:extLst>
          </p:cNvPr>
          <p:cNvSpPr>
            <a:spLocks noGrp="1"/>
          </p:cNvSpPr>
          <p:nvPr>
            <p:ph type="title"/>
          </p:nvPr>
        </p:nvSpPr>
        <p:spPr/>
        <p:txBody>
          <a:bodyPr/>
          <a:lstStyle/>
          <a:p>
            <a:r>
              <a:rPr lang="en-US" dirty="0"/>
              <a:t>Time Horizons Introspection Question</a:t>
            </a:r>
            <a:endParaRPr lang="he-IL" dirty="0"/>
          </a:p>
        </p:txBody>
      </p:sp>
      <p:sp>
        <p:nvSpPr>
          <p:cNvPr id="4" name="Slide Number Placeholder 3">
            <a:extLst>
              <a:ext uri="{FF2B5EF4-FFF2-40B4-BE49-F238E27FC236}">
                <a16:creationId xmlns:a16="http://schemas.microsoft.com/office/drawing/2014/main" id="{03418319-4FD2-8651-CD8A-1B4B08F098F1}"/>
              </a:ext>
            </a:extLst>
          </p:cNvPr>
          <p:cNvSpPr>
            <a:spLocks noGrp="1"/>
          </p:cNvSpPr>
          <p:nvPr>
            <p:ph type="sldNum" sz="quarter" idx="12"/>
          </p:nvPr>
        </p:nvSpPr>
        <p:spPr>
          <a:xfrm>
            <a:off x="9298465" y="6432550"/>
            <a:ext cx="2743200" cy="365125"/>
          </a:xfrm>
        </p:spPr>
        <p:txBody>
          <a:bodyPr/>
          <a:lstStyle/>
          <a:p>
            <a:fld id="{C67CF74A-A61C-41F1-9FBA-292FF8451F0F}" type="slidenum">
              <a:rPr lang="he-IL" smtClean="0"/>
              <a:t>32</a:t>
            </a:fld>
            <a:endParaRPr lang="he-IL"/>
          </a:p>
        </p:txBody>
      </p:sp>
      <p:pic>
        <p:nvPicPr>
          <p:cNvPr id="8" name="Picture 7">
            <a:extLst>
              <a:ext uri="{FF2B5EF4-FFF2-40B4-BE49-F238E27FC236}">
                <a16:creationId xmlns:a16="http://schemas.microsoft.com/office/drawing/2014/main" id="{938A2DEF-01EB-B916-7EFB-299CE62F2D10}"/>
              </a:ext>
            </a:extLst>
          </p:cNvPr>
          <p:cNvPicPr>
            <a:picLocks noChangeAspect="1"/>
          </p:cNvPicPr>
          <p:nvPr/>
        </p:nvPicPr>
        <p:blipFill rotWithShape="1">
          <a:blip r:embed="rId2"/>
          <a:srcRect b="59074"/>
          <a:stretch/>
        </p:blipFill>
        <p:spPr>
          <a:xfrm>
            <a:off x="221994" y="1549424"/>
            <a:ext cx="6070854" cy="3514151"/>
          </a:xfrm>
          <a:prstGeom prst="rect">
            <a:avLst/>
          </a:prstGeom>
        </p:spPr>
      </p:pic>
      <p:pic>
        <p:nvPicPr>
          <p:cNvPr id="9" name="Picture 8">
            <a:extLst>
              <a:ext uri="{FF2B5EF4-FFF2-40B4-BE49-F238E27FC236}">
                <a16:creationId xmlns:a16="http://schemas.microsoft.com/office/drawing/2014/main" id="{98CF684B-D755-8FE3-75A6-76A74D4477F4}"/>
              </a:ext>
            </a:extLst>
          </p:cNvPr>
          <p:cNvPicPr>
            <a:picLocks noChangeAspect="1"/>
          </p:cNvPicPr>
          <p:nvPr/>
        </p:nvPicPr>
        <p:blipFill rotWithShape="1">
          <a:blip r:embed="rId2"/>
          <a:srcRect t="41481" r="8383"/>
          <a:stretch/>
        </p:blipFill>
        <p:spPr>
          <a:xfrm>
            <a:off x="6448624" y="1787475"/>
            <a:ext cx="5561934" cy="5024791"/>
          </a:xfrm>
          <a:prstGeom prst="rect">
            <a:avLst/>
          </a:prstGeom>
        </p:spPr>
      </p:pic>
      <p:sp>
        <p:nvSpPr>
          <p:cNvPr id="10" name="Freeform: Shape 9">
            <a:extLst>
              <a:ext uri="{FF2B5EF4-FFF2-40B4-BE49-F238E27FC236}">
                <a16:creationId xmlns:a16="http://schemas.microsoft.com/office/drawing/2014/main" id="{16789C80-325C-32D8-E2FD-A94EB3C6F5E6}"/>
              </a:ext>
            </a:extLst>
          </p:cNvPr>
          <p:cNvSpPr/>
          <p:nvPr/>
        </p:nvSpPr>
        <p:spPr>
          <a:xfrm>
            <a:off x="4798333" y="1612798"/>
            <a:ext cx="2766901" cy="3892695"/>
          </a:xfrm>
          <a:custGeom>
            <a:avLst/>
            <a:gdLst>
              <a:gd name="connsiteX0" fmla="*/ 0 w 2269061"/>
              <a:gd name="connsiteY0" fmla="*/ 4733542 h 5180670"/>
              <a:gd name="connsiteX1" fmla="*/ 1116530 w 2269061"/>
              <a:gd name="connsiteY1" fmla="*/ 4726364 h 5180670"/>
              <a:gd name="connsiteX2" fmla="*/ 1175281 w 2269061"/>
              <a:gd name="connsiteY2" fmla="*/ 74642 h 5180670"/>
              <a:gd name="connsiteX3" fmla="*/ 2269061 w 2269061"/>
              <a:gd name="connsiteY3" fmla="*/ 377426 h 5180670"/>
              <a:gd name="connsiteX0" fmla="*/ 0 w 2269061"/>
              <a:gd name="connsiteY0" fmla="*/ 4719393 h 5174997"/>
              <a:gd name="connsiteX1" fmla="*/ 1116530 w 2269061"/>
              <a:gd name="connsiteY1" fmla="*/ 4712215 h 5174997"/>
              <a:gd name="connsiteX2" fmla="*/ 1175281 w 2269061"/>
              <a:gd name="connsiteY2" fmla="*/ 60493 h 5174997"/>
              <a:gd name="connsiteX3" fmla="*/ 2269061 w 2269061"/>
              <a:gd name="connsiteY3" fmla="*/ 363277 h 5174997"/>
              <a:gd name="connsiteX0" fmla="*/ 0 w 2269061"/>
              <a:gd name="connsiteY0" fmla="*/ 4719393 h 5181676"/>
              <a:gd name="connsiteX1" fmla="*/ 1132405 w 2269061"/>
              <a:gd name="connsiteY1" fmla="*/ 4721740 h 5181676"/>
              <a:gd name="connsiteX2" fmla="*/ 1175281 w 2269061"/>
              <a:gd name="connsiteY2" fmla="*/ 60493 h 5181676"/>
              <a:gd name="connsiteX3" fmla="*/ 2269061 w 2269061"/>
              <a:gd name="connsiteY3" fmla="*/ 363277 h 5181676"/>
              <a:gd name="connsiteX0" fmla="*/ 0 w 2269061"/>
              <a:gd name="connsiteY0" fmla="*/ 4719393 h 5181676"/>
              <a:gd name="connsiteX1" fmla="*/ 1132405 w 2269061"/>
              <a:gd name="connsiteY1" fmla="*/ 4721740 h 5181676"/>
              <a:gd name="connsiteX2" fmla="*/ 1175281 w 2269061"/>
              <a:gd name="connsiteY2" fmla="*/ 60493 h 5181676"/>
              <a:gd name="connsiteX3" fmla="*/ 2269061 w 2269061"/>
              <a:gd name="connsiteY3" fmla="*/ 363277 h 5181676"/>
              <a:gd name="connsiteX0" fmla="*/ 0 w 2269061"/>
              <a:gd name="connsiteY0" fmla="*/ 4741103 h 5203386"/>
              <a:gd name="connsiteX1" fmla="*/ 1132405 w 2269061"/>
              <a:gd name="connsiteY1" fmla="*/ 4743450 h 5203386"/>
              <a:gd name="connsiteX2" fmla="*/ 1175281 w 2269061"/>
              <a:gd name="connsiteY2" fmla="*/ 82203 h 5203386"/>
              <a:gd name="connsiteX3" fmla="*/ 2269061 w 2269061"/>
              <a:gd name="connsiteY3" fmla="*/ 384987 h 5203386"/>
              <a:gd name="connsiteX0" fmla="*/ 0 w 2269061"/>
              <a:gd name="connsiteY0" fmla="*/ 4741103 h 5203386"/>
              <a:gd name="connsiteX1" fmla="*/ 1132405 w 2269061"/>
              <a:gd name="connsiteY1" fmla="*/ 4743450 h 5203386"/>
              <a:gd name="connsiteX2" fmla="*/ 1175281 w 2269061"/>
              <a:gd name="connsiteY2" fmla="*/ 82203 h 5203386"/>
              <a:gd name="connsiteX3" fmla="*/ 2269061 w 2269061"/>
              <a:gd name="connsiteY3" fmla="*/ 384987 h 5203386"/>
              <a:gd name="connsiteX0" fmla="*/ 0 w 2269061"/>
              <a:gd name="connsiteY0" fmla="*/ 4730131 h 5192414"/>
              <a:gd name="connsiteX1" fmla="*/ 1132405 w 2269061"/>
              <a:gd name="connsiteY1" fmla="*/ 4732478 h 5192414"/>
              <a:gd name="connsiteX2" fmla="*/ 1187981 w 2269061"/>
              <a:gd name="connsiteY2" fmla="*/ 83931 h 5192414"/>
              <a:gd name="connsiteX3" fmla="*/ 2269061 w 2269061"/>
              <a:gd name="connsiteY3" fmla="*/ 374015 h 5192414"/>
              <a:gd name="connsiteX0" fmla="*/ 0 w 2269061"/>
              <a:gd name="connsiteY0" fmla="*/ 4736691 h 5198974"/>
              <a:gd name="connsiteX1" fmla="*/ 1132405 w 2269061"/>
              <a:gd name="connsiteY1" fmla="*/ 4739038 h 5198974"/>
              <a:gd name="connsiteX2" fmla="*/ 1187981 w 2269061"/>
              <a:gd name="connsiteY2" fmla="*/ 90491 h 5198974"/>
              <a:gd name="connsiteX3" fmla="*/ 2269061 w 2269061"/>
              <a:gd name="connsiteY3" fmla="*/ 380575 h 5198974"/>
              <a:gd name="connsiteX0" fmla="*/ 0 w 2269061"/>
              <a:gd name="connsiteY0" fmla="*/ 4736691 h 5198974"/>
              <a:gd name="connsiteX1" fmla="*/ 1132405 w 2269061"/>
              <a:gd name="connsiteY1" fmla="*/ 4739038 h 5198974"/>
              <a:gd name="connsiteX2" fmla="*/ 1187981 w 2269061"/>
              <a:gd name="connsiteY2" fmla="*/ 90491 h 5198974"/>
              <a:gd name="connsiteX3" fmla="*/ 2269061 w 2269061"/>
              <a:gd name="connsiteY3" fmla="*/ 380575 h 5198974"/>
              <a:gd name="connsiteX0" fmla="*/ 0 w 2091261"/>
              <a:gd name="connsiteY0" fmla="*/ 4760920 h 5223203"/>
              <a:gd name="connsiteX1" fmla="*/ 1132405 w 2091261"/>
              <a:gd name="connsiteY1" fmla="*/ 4763267 h 5223203"/>
              <a:gd name="connsiteX2" fmla="*/ 1187981 w 2091261"/>
              <a:gd name="connsiteY2" fmla="*/ 114720 h 5223203"/>
              <a:gd name="connsiteX3" fmla="*/ 2091261 w 2091261"/>
              <a:gd name="connsiteY3" fmla="*/ 269338 h 5223203"/>
              <a:gd name="connsiteX0" fmla="*/ 0 w 2091261"/>
              <a:gd name="connsiteY0" fmla="*/ 4793023 h 5255306"/>
              <a:gd name="connsiteX1" fmla="*/ 1132405 w 2091261"/>
              <a:gd name="connsiteY1" fmla="*/ 4795370 h 5255306"/>
              <a:gd name="connsiteX2" fmla="*/ 1187981 w 2091261"/>
              <a:gd name="connsiteY2" fmla="*/ 146823 h 5255306"/>
              <a:gd name="connsiteX3" fmla="*/ 2091261 w 2091261"/>
              <a:gd name="connsiteY3" fmla="*/ 301441 h 5255306"/>
              <a:gd name="connsiteX0" fmla="*/ 0 w 2091261"/>
              <a:gd name="connsiteY0" fmla="*/ 4796444 h 5258727"/>
              <a:gd name="connsiteX1" fmla="*/ 1132405 w 2091261"/>
              <a:gd name="connsiteY1" fmla="*/ 4798791 h 5258727"/>
              <a:gd name="connsiteX2" fmla="*/ 1187981 w 2091261"/>
              <a:gd name="connsiteY2" fmla="*/ 150244 h 5258727"/>
              <a:gd name="connsiteX3" fmla="*/ 2091261 w 2091261"/>
              <a:gd name="connsiteY3" fmla="*/ 304862 h 5258727"/>
              <a:gd name="connsiteX0" fmla="*/ 0 w 2091261"/>
              <a:gd name="connsiteY0" fmla="*/ 4796444 h 5258727"/>
              <a:gd name="connsiteX1" fmla="*/ 1132405 w 2091261"/>
              <a:gd name="connsiteY1" fmla="*/ 4798791 h 5258727"/>
              <a:gd name="connsiteX2" fmla="*/ 1187981 w 2091261"/>
              <a:gd name="connsiteY2" fmla="*/ 150244 h 5258727"/>
              <a:gd name="connsiteX3" fmla="*/ 2091261 w 2091261"/>
              <a:gd name="connsiteY3" fmla="*/ 304862 h 5258727"/>
              <a:gd name="connsiteX0" fmla="*/ 0 w 2091261"/>
              <a:gd name="connsiteY0" fmla="*/ 4796444 h 5258727"/>
              <a:gd name="connsiteX1" fmla="*/ 1132405 w 2091261"/>
              <a:gd name="connsiteY1" fmla="*/ 4798791 h 5258727"/>
              <a:gd name="connsiteX2" fmla="*/ 1187981 w 2091261"/>
              <a:gd name="connsiteY2" fmla="*/ 150244 h 5258727"/>
              <a:gd name="connsiteX3" fmla="*/ 2091261 w 2091261"/>
              <a:gd name="connsiteY3" fmla="*/ 304862 h 5258727"/>
              <a:gd name="connsiteX0" fmla="*/ 0 w 2091261"/>
              <a:gd name="connsiteY0" fmla="*/ 4796444 h 5276696"/>
              <a:gd name="connsiteX1" fmla="*/ 1170505 w 2091261"/>
              <a:gd name="connsiteY1" fmla="*/ 4824191 h 5276696"/>
              <a:gd name="connsiteX2" fmla="*/ 1187981 w 2091261"/>
              <a:gd name="connsiteY2" fmla="*/ 150244 h 5276696"/>
              <a:gd name="connsiteX3" fmla="*/ 2091261 w 2091261"/>
              <a:gd name="connsiteY3" fmla="*/ 304862 h 5276696"/>
              <a:gd name="connsiteX0" fmla="*/ 0 w 2091261"/>
              <a:gd name="connsiteY0" fmla="*/ 4796444 h 5303493"/>
              <a:gd name="connsiteX1" fmla="*/ 1170505 w 2091261"/>
              <a:gd name="connsiteY1" fmla="*/ 4824191 h 5303493"/>
              <a:gd name="connsiteX2" fmla="*/ 1187981 w 2091261"/>
              <a:gd name="connsiteY2" fmla="*/ 150244 h 5303493"/>
              <a:gd name="connsiteX3" fmla="*/ 2091261 w 2091261"/>
              <a:gd name="connsiteY3" fmla="*/ 304862 h 5303493"/>
              <a:gd name="connsiteX0" fmla="*/ 0 w 2091261"/>
              <a:gd name="connsiteY0" fmla="*/ 4796444 h 5293609"/>
              <a:gd name="connsiteX1" fmla="*/ 1170505 w 2091261"/>
              <a:gd name="connsiteY1" fmla="*/ 4824191 h 5293609"/>
              <a:gd name="connsiteX2" fmla="*/ 1187981 w 2091261"/>
              <a:gd name="connsiteY2" fmla="*/ 150244 h 5293609"/>
              <a:gd name="connsiteX3" fmla="*/ 2091261 w 2091261"/>
              <a:gd name="connsiteY3" fmla="*/ 304862 h 5293609"/>
              <a:gd name="connsiteX0" fmla="*/ 0 w 2553541"/>
              <a:gd name="connsiteY0" fmla="*/ 4734525 h 5231690"/>
              <a:gd name="connsiteX1" fmla="*/ 1170505 w 2553541"/>
              <a:gd name="connsiteY1" fmla="*/ 4762272 h 5231690"/>
              <a:gd name="connsiteX2" fmla="*/ 1187981 w 2553541"/>
              <a:gd name="connsiteY2" fmla="*/ 88325 h 5231690"/>
              <a:gd name="connsiteX3" fmla="*/ 2553541 w 2553541"/>
              <a:gd name="connsiteY3" fmla="*/ 532503 h 5231690"/>
              <a:gd name="connsiteX0" fmla="*/ 0 w 2553541"/>
              <a:gd name="connsiteY0" fmla="*/ 4483737 h 4980902"/>
              <a:gd name="connsiteX1" fmla="*/ 1170505 w 2553541"/>
              <a:gd name="connsiteY1" fmla="*/ 4511484 h 4980902"/>
              <a:gd name="connsiteX2" fmla="*/ 1538501 w 2553541"/>
              <a:gd name="connsiteY2" fmla="*/ 162657 h 4980902"/>
              <a:gd name="connsiteX3" fmla="*/ 2553541 w 2553541"/>
              <a:gd name="connsiteY3" fmla="*/ 281715 h 4980902"/>
              <a:gd name="connsiteX0" fmla="*/ 0 w 2766901"/>
              <a:gd name="connsiteY0" fmla="*/ 3015617 h 4747666"/>
              <a:gd name="connsiteX1" fmla="*/ 1383865 w 2766901"/>
              <a:gd name="connsiteY1" fmla="*/ 4511484 h 4747666"/>
              <a:gd name="connsiteX2" fmla="*/ 1751861 w 2766901"/>
              <a:gd name="connsiteY2" fmla="*/ 162657 h 4747666"/>
              <a:gd name="connsiteX3" fmla="*/ 2766901 w 2766901"/>
              <a:gd name="connsiteY3" fmla="*/ 281715 h 4747666"/>
              <a:gd name="connsiteX0" fmla="*/ 0 w 2766901"/>
              <a:gd name="connsiteY0" fmla="*/ 3015617 h 4749604"/>
              <a:gd name="connsiteX1" fmla="*/ 1383865 w 2766901"/>
              <a:gd name="connsiteY1" fmla="*/ 4511484 h 4749604"/>
              <a:gd name="connsiteX2" fmla="*/ 1751861 w 2766901"/>
              <a:gd name="connsiteY2" fmla="*/ 162657 h 4749604"/>
              <a:gd name="connsiteX3" fmla="*/ 2766901 w 2766901"/>
              <a:gd name="connsiteY3" fmla="*/ 281715 h 4749604"/>
              <a:gd name="connsiteX0" fmla="*/ 0 w 2766901"/>
              <a:gd name="connsiteY0" fmla="*/ 3015617 h 3654644"/>
              <a:gd name="connsiteX1" fmla="*/ 1312745 w 2766901"/>
              <a:gd name="connsiteY1" fmla="*/ 3231324 h 3654644"/>
              <a:gd name="connsiteX2" fmla="*/ 1751861 w 2766901"/>
              <a:gd name="connsiteY2" fmla="*/ 162657 h 3654644"/>
              <a:gd name="connsiteX3" fmla="*/ 2766901 w 2766901"/>
              <a:gd name="connsiteY3" fmla="*/ 281715 h 3654644"/>
            </a:gdLst>
            <a:ahLst/>
            <a:cxnLst>
              <a:cxn ang="0">
                <a:pos x="connsiteX0" y="connsiteY0"/>
              </a:cxn>
              <a:cxn ang="0">
                <a:pos x="connsiteX1" y="connsiteY1"/>
              </a:cxn>
              <a:cxn ang="0">
                <a:pos x="connsiteX2" y="connsiteY2"/>
              </a:cxn>
              <a:cxn ang="0">
                <a:pos x="connsiteX3" y="connsiteY3"/>
              </a:cxn>
            </a:cxnLst>
            <a:rect l="l" t="t" r="r" b="b"/>
            <a:pathLst>
              <a:path w="2766901" h="3654644" extrusionOk="0">
                <a:moveTo>
                  <a:pt x="0" y="3015617"/>
                </a:moveTo>
                <a:cubicBezTo>
                  <a:pt x="6546" y="3265531"/>
                  <a:pt x="629248" y="4184409"/>
                  <a:pt x="1312745" y="3231324"/>
                </a:cubicBezTo>
                <a:cubicBezTo>
                  <a:pt x="1899098" y="2363310"/>
                  <a:pt x="913116" y="1056206"/>
                  <a:pt x="1751861" y="162657"/>
                </a:cubicBezTo>
                <a:cubicBezTo>
                  <a:pt x="2129232" y="-108649"/>
                  <a:pt x="2574711" y="-21171"/>
                  <a:pt x="2766901" y="281715"/>
                </a:cubicBezTo>
              </a:path>
            </a:pathLst>
          </a:custGeom>
          <a:noFill/>
          <a:ln w="38100" cap="rnd">
            <a:solidFill>
              <a:srgbClr val="D9D9D9"/>
            </a:solidFill>
            <a:prstDash val="sysDash"/>
            <a:tailEnd type="arrow" w="lg" len="med"/>
            <a:extLst>
              <a:ext uri="{C807C97D-BFC1-408E-A445-0C87EB9F89A2}">
                <ask:lineSketchStyleProps xmlns:ask="http://schemas.microsoft.com/office/drawing/2018/sketchyshapes" sd="1219033472">
                  <a:custGeom>
                    <a:avLst/>
                    <a:gdLst>
                      <a:gd name="connsiteX0" fmla="*/ 0 w 2269061"/>
                      <a:gd name="connsiteY0" fmla="*/ 4719393 h 5174997"/>
                      <a:gd name="connsiteX1" fmla="*/ 1116530 w 2269061"/>
                      <a:gd name="connsiteY1" fmla="*/ 4712215 h 5174997"/>
                      <a:gd name="connsiteX2" fmla="*/ 1175281 w 2269061"/>
                      <a:gd name="connsiteY2" fmla="*/ 60493 h 5174997"/>
                      <a:gd name="connsiteX3" fmla="*/ 2269061 w 2269061"/>
                      <a:gd name="connsiteY3" fmla="*/ 363277 h 5174997"/>
                    </a:gdLst>
                    <a:ahLst/>
                    <a:cxnLst>
                      <a:cxn ang="0">
                        <a:pos x="connsiteX0" y="connsiteY0"/>
                      </a:cxn>
                      <a:cxn ang="0">
                        <a:pos x="connsiteX1" y="connsiteY1"/>
                      </a:cxn>
                      <a:cxn ang="0">
                        <a:pos x="connsiteX2" y="connsiteY2"/>
                      </a:cxn>
                      <a:cxn ang="0">
                        <a:pos x="connsiteX3" y="connsiteY3"/>
                      </a:cxn>
                    </a:cxnLst>
                    <a:rect l="l" t="t" r="r" b="b"/>
                    <a:pathLst>
                      <a:path w="2269061" h="5174997" extrusionOk="0">
                        <a:moveTo>
                          <a:pt x="0" y="4719393"/>
                        </a:moveTo>
                        <a:cubicBezTo>
                          <a:pt x="125523" y="4840934"/>
                          <a:pt x="344306" y="5698601"/>
                          <a:pt x="1116530" y="4712215"/>
                        </a:cubicBezTo>
                        <a:cubicBezTo>
                          <a:pt x="2115375" y="4126220"/>
                          <a:pt x="781001" y="1104768"/>
                          <a:pt x="1175281" y="60493"/>
                        </a:cubicBezTo>
                        <a:cubicBezTo>
                          <a:pt x="1630784" y="-114944"/>
                          <a:pt x="1796150" y="220093"/>
                          <a:pt x="2269061" y="363277"/>
                        </a:cubicBezTo>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Tree>
    <p:extLst>
      <p:ext uri="{BB962C8B-B14F-4D97-AF65-F5344CB8AC3E}">
        <p14:creationId xmlns:p14="http://schemas.microsoft.com/office/powerpoint/2010/main" val="852921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1FEA3-18E7-3EF3-0152-A32AA60A2B96}"/>
              </a:ext>
            </a:extLst>
          </p:cNvPr>
          <p:cNvSpPr>
            <a:spLocks noGrp="1"/>
          </p:cNvSpPr>
          <p:nvPr>
            <p:ph type="title"/>
          </p:nvPr>
        </p:nvSpPr>
        <p:spPr/>
        <p:txBody>
          <a:bodyPr/>
          <a:lstStyle/>
          <a:p>
            <a:r>
              <a:rPr lang="en-US" dirty="0"/>
              <a:t>Time Horizon Weights Results</a:t>
            </a:r>
            <a:endParaRPr lang="he-IL" dirty="0"/>
          </a:p>
        </p:txBody>
      </p:sp>
      <p:pic>
        <p:nvPicPr>
          <p:cNvPr id="3" name="Content Placeholder 3">
            <a:extLst>
              <a:ext uri="{FF2B5EF4-FFF2-40B4-BE49-F238E27FC236}">
                <a16:creationId xmlns:a16="http://schemas.microsoft.com/office/drawing/2014/main" id="{05713AF8-EDB6-C598-5ED8-8B5EF3DCC489}"/>
              </a:ext>
            </a:extLst>
          </p:cNvPr>
          <p:cNvPicPr>
            <a:picLocks noChangeAspect="1"/>
          </p:cNvPicPr>
          <p:nvPr/>
        </p:nvPicPr>
        <p:blipFill rotWithShape="1">
          <a:blip r:embed="rId2"/>
          <a:srcRect t="4491" b="89730"/>
          <a:stretch/>
        </p:blipFill>
        <p:spPr bwMode="auto">
          <a:xfrm>
            <a:off x="-204000" y="1300683"/>
            <a:ext cx="12600000" cy="562721"/>
          </a:xfrm>
          <a:prstGeom prst="rect">
            <a:avLst/>
          </a:prstGeom>
          <a:ln>
            <a:noFill/>
          </a:ln>
          <a:extLst>
            <a:ext uri="{53640926-AAD7-44D8-BBD7-CCE9431645EC}">
              <a14:shadowObscured xmlns:a14="http://schemas.microsoft.com/office/drawing/2010/main"/>
            </a:ext>
          </a:extLst>
        </p:spPr>
      </p:pic>
      <p:pic>
        <p:nvPicPr>
          <p:cNvPr id="5" name="Content Placeholder 3">
            <a:extLst>
              <a:ext uri="{FF2B5EF4-FFF2-40B4-BE49-F238E27FC236}">
                <a16:creationId xmlns:a16="http://schemas.microsoft.com/office/drawing/2014/main" id="{4B2C493D-01B8-439A-6118-536BD92039F0}"/>
              </a:ext>
            </a:extLst>
          </p:cNvPr>
          <p:cNvPicPr>
            <a:picLocks noChangeAspect="1"/>
          </p:cNvPicPr>
          <p:nvPr/>
        </p:nvPicPr>
        <p:blipFill rotWithShape="1">
          <a:blip r:embed="rId2"/>
          <a:srcRect t="88615" r="9915" b="4491"/>
          <a:stretch/>
        </p:blipFill>
        <p:spPr bwMode="auto">
          <a:xfrm>
            <a:off x="-204000" y="3904262"/>
            <a:ext cx="12600000" cy="745218"/>
          </a:xfrm>
          <a:prstGeom prst="rect">
            <a:avLst/>
          </a:prstGeom>
          <a:ln>
            <a:noFill/>
          </a:ln>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DA4D12D8-3D72-E138-2E5D-20FF64C71B03}"/>
              </a:ext>
            </a:extLst>
          </p:cNvPr>
          <p:cNvSpPr/>
          <p:nvPr/>
        </p:nvSpPr>
        <p:spPr>
          <a:xfrm flipH="1">
            <a:off x="-5" y="4682135"/>
            <a:ext cx="12192001" cy="21877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Content Placeholder 2">
            <a:extLst>
              <a:ext uri="{FF2B5EF4-FFF2-40B4-BE49-F238E27FC236}">
                <a16:creationId xmlns:a16="http://schemas.microsoft.com/office/drawing/2014/main" id="{9E5EED0E-28EF-66BD-D622-9567F029EF67}"/>
              </a:ext>
            </a:extLst>
          </p:cNvPr>
          <p:cNvSpPr txBox="1">
            <a:spLocks/>
          </p:cNvSpPr>
          <p:nvPr/>
        </p:nvSpPr>
        <p:spPr>
          <a:xfrm>
            <a:off x="838198" y="4781550"/>
            <a:ext cx="10515600" cy="212098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SWB questions appear </a:t>
            </a:r>
            <a:r>
              <a:rPr lang="en-US" b="1" dirty="0"/>
              <a:t>not</a:t>
            </a:r>
            <a:r>
              <a:rPr lang="en-US" dirty="0"/>
              <a:t> to have time profiles that cleanly capture any of the common temporal-utility notions </a:t>
            </a:r>
          </a:p>
          <a:p>
            <a:r>
              <a:rPr lang="en-US" dirty="0"/>
              <a:t>Respondents put positive weights on all periods, ranging from 50-70, which does not fit to flow or forward-looking utility</a:t>
            </a:r>
          </a:p>
          <a:p>
            <a:r>
              <a:rPr lang="en-US" dirty="0"/>
              <a:t>Putting significantly more weight on a few minutes in the present than the rest of the day or one’s life does not correspond to lifetime utility either</a:t>
            </a:r>
          </a:p>
        </p:txBody>
      </p:sp>
      <p:sp>
        <p:nvSpPr>
          <p:cNvPr id="12" name="Slide Number Placeholder 11">
            <a:extLst>
              <a:ext uri="{FF2B5EF4-FFF2-40B4-BE49-F238E27FC236}">
                <a16:creationId xmlns:a16="http://schemas.microsoft.com/office/drawing/2014/main" id="{57C942B5-3E84-D183-1DEB-49F69D7D89C0}"/>
              </a:ext>
            </a:extLst>
          </p:cNvPr>
          <p:cNvSpPr>
            <a:spLocks noGrp="1"/>
          </p:cNvSpPr>
          <p:nvPr>
            <p:ph type="sldNum" sz="quarter" idx="12"/>
          </p:nvPr>
        </p:nvSpPr>
        <p:spPr/>
        <p:txBody>
          <a:bodyPr/>
          <a:lstStyle/>
          <a:p>
            <a:fld id="{C67CF74A-A61C-41F1-9FBA-292FF8451F0F}" type="slidenum">
              <a:rPr lang="he-IL" smtClean="0"/>
              <a:t>33</a:t>
            </a:fld>
            <a:endParaRPr lang="he-IL" dirty="0"/>
          </a:p>
        </p:txBody>
      </p:sp>
      <p:pic>
        <p:nvPicPr>
          <p:cNvPr id="8" name="Picture 7" descr="A picture containing chart&#10;&#10;Description automatically generated">
            <a:extLst>
              <a:ext uri="{FF2B5EF4-FFF2-40B4-BE49-F238E27FC236}">
                <a16:creationId xmlns:a16="http://schemas.microsoft.com/office/drawing/2014/main" id="{07F10A8D-22B4-C9A7-11BC-6CEC62138A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90" y="1854561"/>
            <a:ext cx="12010060" cy="1924624"/>
          </a:xfrm>
          <a:prstGeom prst="rect">
            <a:avLst/>
          </a:prstGeom>
        </p:spPr>
      </p:pic>
    </p:spTree>
    <p:extLst>
      <p:ext uri="{BB962C8B-B14F-4D97-AF65-F5344CB8AC3E}">
        <p14:creationId xmlns:p14="http://schemas.microsoft.com/office/powerpoint/2010/main" val="28829263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3A322-BA81-C9C6-9F8F-2798982F5BF5}"/>
              </a:ext>
            </a:extLst>
          </p:cNvPr>
          <p:cNvSpPr>
            <a:spLocks noGrp="1"/>
          </p:cNvSpPr>
          <p:nvPr>
            <p:ph type="title"/>
          </p:nvPr>
        </p:nvSpPr>
        <p:spPr/>
        <p:txBody>
          <a:bodyPr/>
          <a:lstStyle/>
          <a:p>
            <a:r>
              <a:rPr lang="en-US" dirty="0"/>
              <a:t>Time Horizon Weights Results</a:t>
            </a:r>
            <a:endParaRPr lang="he-IL" dirty="0"/>
          </a:p>
        </p:txBody>
      </p:sp>
      <p:sp>
        <p:nvSpPr>
          <p:cNvPr id="3" name="Content Placeholder 2">
            <a:extLst>
              <a:ext uri="{FF2B5EF4-FFF2-40B4-BE49-F238E27FC236}">
                <a16:creationId xmlns:a16="http://schemas.microsoft.com/office/drawing/2014/main" id="{BB0AC7C0-EC1E-13D5-307C-A6F93617B50E}"/>
              </a:ext>
            </a:extLst>
          </p:cNvPr>
          <p:cNvSpPr>
            <a:spLocks noGrp="1"/>
          </p:cNvSpPr>
          <p:nvPr>
            <p:ph idx="1"/>
          </p:nvPr>
        </p:nvSpPr>
        <p:spPr>
          <a:xfrm>
            <a:off x="838200" y="4537117"/>
            <a:ext cx="10515600" cy="2228044"/>
          </a:xfrm>
        </p:spPr>
        <p:txBody>
          <a:bodyPr>
            <a:noAutofit/>
          </a:bodyPr>
          <a:lstStyle/>
          <a:p>
            <a:r>
              <a:rPr lang="en-US" sz="2400" dirty="0"/>
              <a:t>Wording influence is seen in the </a:t>
            </a:r>
            <a:r>
              <a:rPr lang="en-US" sz="2400" b="1" dirty="0">
                <a:solidFill>
                  <a:srgbClr val="E69F00"/>
                </a:solidFill>
              </a:rPr>
              <a:t>Dealing Well </a:t>
            </a:r>
            <a:r>
              <a:rPr lang="en-US" sz="2400" dirty="0"/>
              <a:t>question, which explicitly asks about the past and received the lowest weight for the present and the highest for “life so far”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srgbClr val="CCBB44"/>
                </a:solidFill>
                <a:effectLst/>
                <a:uLnTx/>
                <a:uFillTx/>
                <a:latin typeface="Calibri" panose="020F0502020204030204"/>
                <a:ea typeface="+mn-ea"/>
                <a:cs typeface="+mn-cs"/>
              </a:rPr>
              <a:t>Personal Well-Being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question is the most flow-like </a:t>
            </a:r>
            <a:b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(highest weights for the present, lowest for “entire life” and including the future)</a:t>
            </a:r>
            <a:endParaRPr lang="en-US" sz="2400" dirty="0"/>
          </a:p>
          <a:p>
            <a:r>
              <a:rPr lang="en-US" sz="2400" dirty="0"/>
              <a:t>The </a:t>
            </a:r>
            <a:r>
              <a:rPr lang="en-US" sz="2400" b="1" dirty="0">
                <a:solidFill>
                  <a:srgbClr val="0072B2"/>
                </a:solidFill>
              </a:rPr>
              <a:t>Meaning &amp; Value </a:t>
            </a:r>
            <a:r>
              <a:rPr lang="en-US" sz="2400" dirty="0"/>
              <a:t>question</a:t>
            </a:r>
            <a:r>
              <a:rPr lang="en-US" sz="2400" b="1" dirty="0">
                <a:solidFill>
                  <a:srgbClr val="0072B2"/>
                </a:solidFill>
              </a:rPr>
              <a:t> </a:t>
            </a:r>
            <a:r>
              <a:rPr lang="en-US" sz="2400" dirty="0"/>
              <a:t>has a unique, unexpected pattern</a:t>
            </a:r>
            <a:endParaRPr lang="he-IL" sz="2400" dirty="0"/>
          </a:p>
        </p:txBody>
      </p:sp>
      <p:pic>
        <p:nvPicPr>
          <p:cNvPr id="6" name="Content Placeholder 3">
            <a:extLst>
              <a:ext uri="{FF2B5EF4-FFF2-40B4-BE49-F238E27FC236}">
                <a16:creationId xmlns:a16="http://schemas.microsoft.com/office/drawing/2014/main" id="{E26D8100-744B-A963-0630-CE59E24272B7}"/>
              </a:ext>
            </a:extLst>
          </p:cNvPr>
          <p:cNvPicPr>
            <a:picLocks noChangeAspect="1"/>
          </p:cNvPicPr>
          <p:nvPr/>
        </p:nvPicPr>
        <p:blipFill rotWithShape="1">
          <a:blip r:embed="rId3"/>
          <a:srcRect t="88615" r="9915" b="4491"/>
          <a:stretch/>
        </p:blipFill>
        <p:spPr bwMode="auto">
          <a:xfrm>
            <a:off x="3441430" y="3891941"/>
            <a:ext cx="10193748" cy="602807"/>
          </a:xfrm>
          <a:prstGeom prst="rect">
            <a:avLst/>
          </a:prstGeom>
          <a:ln>
            <a:noFill/>
          </a:ln>
          <a:extLst>
            <a:ext uri="{53640926-AAD7-44D8-BBD7-CCE9431645EC}">
              <a14:shadowObscured xmlns:a14="http://schemas.microsoft.com/office/drawing/2010/main"/>
            </a:ext>
          </a:extLst>
        </p:spPr>
      </p:pic>
      <p:sp>
        <p:nvSpPr>
          <p:cNvPr id="8" name="Rectangle 7">
            <a:extLst>
              <a:ext uri="{FF2B5EF4-FFF2-40B4-BE49-F238E27FC236}">
                <a16:creationId xmlns:a16="http://schemas.microsoft.com/office/drawing/2014/main" id="{6963F9F6-0308-F039-5AD2-0CC11725DA15}"/>
              </a:ext>
            </a:extLst>
          </p:cNvPr>
          <p:cNvSpPr/>
          <p:nvPr/>
        </p:nvSpPr>
        <p:spPr>
          <a:xfrm flipH="1">
            <a:off x="-2" y="1947081"/>
            <a:ext cx="6808425" cy="16399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2" name="Slide Number Placeholder 11">
            <a:extLst>
              <a:ext uri="{FF2B5EF4-FFF2-40B4-BE49-F238E27FC236}">
                <a16:creationId xmlns:a16="http://schemas.microsoft.com/office/drawing/2014/main" id="{D646A58E-6FB6-CA1B-5F47-7FD444B88F11}"/>
              </a:ext>
            </a:extLst>
          </p:cNvPr>
          <p:cNvSpPr>
            <a:spLocks noGrp="1"/>
          </p:cNvSpPr>
          <p:nvPr>
            <p:ph type="sldNum" sz="quarter" idx="12"/>
          </p:nvPr>
        </p:nvSpPr>
        <p:spPr/>
        <p:txBody>
          <a:bodyPr/>
          <a:lstStyle/>
          <a:p>
            <a:fld id="{C67CF74A-A61C-41F1-9FBA-292FF8451F0F}" type="slidenum">
              <a:rPr lang="he-IL" smtClean="0"/>
              <a:t>34</a:t>
            </a:fld>
            <a:endParaRPr lang="he-IL"/>
          </a:p>
        </p:txBody>
      </p:sp>
      <p:sp>
        <p:nvSpPr>
          <p:cNvPr id="9" name="Content Placeholder 2">
            <a:extLst>
              <a:ext uri="{FF2B5EF4-FFF2-40B4-BE49-F238E27FC236}">
                <a16:creationId xmlns:a16="http://schemas.microsoft.com/office/drawing/2014/main" id="{37008E18-A15C-E490-C174-379E5B4A19C7}"/>
              </a:ext>
            </a:extLst>
          </p:cNvPr>
          <p:cNvSpPr txBox="1">
            <a:spLocks/>
          </p:cNvSpPr>
          <p:nvPr/>
        </p:nvSpPr>
        <p:spPr>
          <a:xfrm>
            <a:off x="949909" y="1995623"/>
            <a:ext cx="5858513" cy="1639926"/>
          </a:xfrm>
          <a:prstGeom prst="rect">
            <a:avLst/>
          </a:prstGeom>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Respondents react to the wording of the questions, suggesting that wording changes may be effective at directing respondents toward a desired timeframe</a:t>
            </a:r>
            <a:endParaRPr lang="he-IL" dirty="0"/>
          </a:p>
        </p:txBody>
      </p:sp>
      <p:pic>
        <p:nvPicPr>
          <p:cNvPr id="11" name="Picture 10" descr="A picture containing chart&#10;&#10;Description automatically generated">
            <a:extLst>
              <a:ext uri="{FF2B5EF4-FFF2-40B4-BE49-F238E27FC236}">
                <a16:creationId xmlns:a16="http://schemas.microsoft.com/office/drawing/2014/main" id="{1F84FE17-8E9E-66DA-A4D4-1033E1BFB26A}"/>
              </a:ext>
            </a:extLst>
          </p:cNvPr>
          <p:cNvPicPr>
            <a:picLocks noChangeAspect="1"/>
          </p:cNvPicPr>
          <p:nvPr/>
        </p:nvPicPr>
        <p:blipFill rotWithShape="1">
          <a:blip r:embed="rId4">
            <a:extLst>
              <a:ext uri="{28A0092B-C50C-407E-A947-70E740481C1C}">
                <a14:useLocalDpi xmlns:a14="http://schemas.microsoft.com/office/drawing/2010/main" val="0"/>
              </a:ext>
            </a:extLst>
          </a:blip>
          <a:srcRect l="69268"/>
          <a:stretch/>
        </p:blipFill>
        <p:spPr>
          <a:xfrm>
            <a:off x="8405870" y="1854561"/>
            <a:ext cx="3690880" cy="1924624"/>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DDCD76D5-C356-56B7-7757-CBCCE342DBFF}"/>
              </a:ext>
            </a:extLst>
          </p:cNvPr>
          <p:cNvPicPr>
            <a:picLocks noChangeAspect="1"/>
          </p:cNvPicPr>
          <p:nvPr/>
        </p:nvPicPr>
        <p:blipFill rotWithShape="1">
          <a:blip r:embed="rId4">
            <a:extLst>
              <a:ext uri="{28A0092B-C50C-407E-A947-70E740481C1C}">
                <a14:useLocalDpi xmlns:a14="http://schemas.microsoft.com/office/drawing/2010/main" val="0"/>
              </a:ext>
            </a:extLst>
          </a:blip>
          <a:srcRect r="88613"/>
          <a:stretch/>
        </p:blipFill>
        <p:spPr>
          <a:xfrm>
            <a:off x="6994283" y="1854561"/>
            <a:ext cx="1367537" cy="1924624"/>
          </a:xfrm>
          <a:prstGeom prst="rect">
            <a:avLst/>
          </a:prstGeom>
        </p:spPr>
      </p:pic>
    </p:spTree>
    <p:extLst>
      <p:ext uri="{BB962C8B-B14F-4D97-AF65-F5344CB8AC3E}">
        <p14:creationId xmlns:p14="http://schemas.microsoft.com/office/powerpoint/2010/main" val="26588742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EF8C0E4-5626-5F53-AD52-4DFC6BAC1909}"/>
              </a:ext>
            </a:extLst>
          </p:cNvPr>
          <p:cNvGrpSpPr/>
          <p:nvPr/>
        </p:nvGrpSpPr>
        <p:grpSpPr>
          <a:xfrm>
            <a:off x="550845" y="1687168"/>
            <a:ext cx="11035969" cy="4296418"/>
            <a:chOff x="418641" y="1654117"/>
            <a:chExt cx="11035969" cy="4296418"/>
          </a:xfrm>
        </p:grpSpPr>
        <p:pic>
          <p:nvPicPr>
            <p:cNvPr id="10" name="Picture 9" descr="A picture containing chart&#10;&#10;Description automatically generated">
              <a:extLst>
                <a:ext uri="{FF2B5EF4-FFF2-40B4-BE49-F238E27FC236}">
                  <a16:creationId xmlns:a16="http://schemas.microsoft.com/office/drawing/2014/main" id="{07D98532-8FF9-BBFE-9DEC-F43FFF745908}"/>
                </a:ext>
              </a:extLst>
            </p:cNvPr>
            <p:cNvPicPr>
              <a:picLocks noChangeAspect="1"/>
            </p:cNvPicPr>
            <p:nvPr/>
          </p:nvPicPr>
          <p:blipFill rotWithShape="1">
            <a:blip r:embed="rId3">
              <a:extLst>
                <a:ext uri="{28A0092B-C50C-407E-A947-70E740481C1C}">
                  <a14:useLocalDpi xmlns:a14="http://schemas.microsoft.com/office/drawing/2010/main" val="0"/>
                </a:ext>
              </a:extLst>
            </a:blip>
            <a:srcRect l="69968"/>
            <a:stretch/>
          </p:blipFill>
          <p:spPr>
            <a:xfrm>
              <a:off x="3420030" y="1659988"/>
              <a:ext cx="8034580" cy="4284677"/>
            </a:xfrm>
            <a:prstGeom prst="rect">
              <a:avLst/>
            </a:prstGeom>
          </p:spPr>
        </p:pic>
        <p:pic>
          <p:nvPicPr>
            <p:cNvPr id="4" name="Content Placeholder 3">
              <a:extLst>
                <a:ext uri="{FF2B5EF4-FFF2-40B4-BE49-F238E27FC236}">
                  <a16:creationId xmlns:a16="http://schemas.microsoft.com/office/drawing/2014/main" id="{7A4F18EC-979E-A105-0B39-F40F85F65B4B}"/>
                </a:ext>
              </a:extLst>
            </p:cNvPr>
            <p:cNvPicPr>
              <a:picLocks noChangeAspect="1"/>
            </p:cNvPicPr>
            <p:nvPr/>
          </p:nvPicPr>
          <p:blipFill rotWithShape="1">
            <a:blip r:embed="rId4"/>
            <a:srcRect l="6426" t="43435" r="83172" b="37297"/>
            <a:stretch/>
          </p:blipFill>
          <p:spPr bwMode="auto">
            <a:xfrm>
              <a:off x="418641" y="1654117"/>
              <a:ext cx="3001389" cy="4296418"/>
            </a:xfrm>
            <a:prstGeom prst="rect">
              <a:avLst/>
            </a:prstGeom>
            <a:ln>
              <a:noFill/>
            </a:ln>
            <a:extLst>
              <a:ext uri="{53640926-AAD7-44D8-BBD7-CCE9431645EC}">
                <a14:shadowObscured xmlns:a14="http://schemas.microsoft.com/office/drawing/2010/main"/>
              </a:ext>
            </a:extLst>
          </p:spPr>
        </p:pic>
      </p:grpSp>
      <p:sp>
        <p:nvSpPr>
          <p:cNvPr id="12" name="Slide Number Placeholder 11">
            <a:extLst>
              <a:ext uri="{FF2B5EF4-FFF2-40B4-BE49-F238E27FC236}">
                <a16:creationId xmlns:a16="http://schemas.microsoft.com/office/drawing/2014/main" id="{D646A58E-6FB6-CA1B-5F47-7FD444B88F11}"/>
              </a:ext>
            </a:extLst>
          </p:cNvPr>
          <p:cNvSpPr>
            <a:spLocks noGrp="1"/>
          </p:cNvSpPr>
          <p:nvPr>
            <p:ph type="sldNum" sz="quarter" idx="12"/>
          </p:nvPr>
        </p:nvSpPr>
        <p:spPr/>
        <p:txBody>
          <a:bodyPr/>
          <a:lstStyle/>
          <a:p>
            <a:fld id="{C67CF74A-A61C-41F1-9FBA-292FF8451F0F}" type="slidenum">
              <a:rPr lang="he-IL" smtClean="0"/>
              <a:t>35</a:t>
            </a:fld>
            <a:endParaRPr lang="he-IL"/>
          </a:p>
        </p:txBody>
      </p:sp>
      <p:pic>
        <p:nvPicPr>
          <p:cNvPr id="3" name="Content Placeholder 3">
            <a:extLst>
              <a:ext uri="{FF2B5EF4-FFF2-40B4-BE49-F238E27FC236}">
                <a16:creationId xmlns:a16="http://schemas.microsoft.com/office/drawing/2014/main" id="{1AE28BD6-825D-5802-C331-8A3ADB39DB94}"/>
              </a:ext>
            </a:extLst>
          </p:cNvPr>
          <p:cNvPicPr>
            <a:picLocks noChangeAspect="1"/>
          </p:cNvPicPr>
          <p:nvPr/>
        </p:nvPicPr>
        <p:blipFill rotWithShape="1">
          <a:blip r:embed="rId4"/>
          <a:srcRect l="24396" t="88615" r="23343" b="4491"/>
          <a:stretch/>
        </p:blipFill>
        <p:spPr bwMode="auto">
          <a:xfrm>
            <a:off x="1779224" y="6174124"/>
            <a:ext cx="8633552" cy="880201"/>
          </a:xfrm>
          <a:prstGeom prst="rect">
            <a:avLst/>
          </a:prstGeom>
          <a:ln>
            <a:noFill/>
          </a:ln>
          <a:extLst>
            <a:ext uri="{53640926-AAD7-44D8-BBD7-CCE9431645EC}">
              <a14:shadowObscured xmlns:a14="http://schemas.microsoft.com/office/drawing/2010/main"/>
            </a:ext>
          </a:extLst>
        </p:spPr>
      </p:pic>
      <p:sp>
        <p:nvSpPr>
          <p:cNvPr id="9" name="Title 1">
            <a:extLst>
              <a:ext uri="{FF2B5EF4-FFF2-40B4-BE49-F238E27FC236}">
                <a16:creationId xmlns:a16="http://schemas.microsoft.com/office/drawing/2014/main" id="{55A1E5BD-F233-6FF8-69C7-D11D8C1B8F74}"/>
              </a:ext>
            </a:extLst>
          </p:cNvPr>
          <p:cNvSpPr>
            <a:spLocks noGrp="1"/>
          </p:cNvSpPr>
          <p:nvPr>
            <p:ph type="title"/>
          </p:nvPr>
        </p:nvSpPr>
        <p:spPr>
          <a:xfrm>
            <a:off x="838200" y="365125"/>
            <a:ext cx="10515600" cy="1325563"/>
          </a:xfrm>
        </p:spPr>
        <p:txBody>
          <a:bodyPr/>
          <a:lstStyle/>
          <a:p>
            <a:r>
              <a:rPr lang="en-US" dirty="0"/>
              <a:t>Time Horizon Weights Results</a:t>
            </a:r>
            <a:endParaRPr lang="he-IL" dirty="0"/>
          </a:p>
        </p:txBody>
      </p:sp>
    </p:spTree>
    <p:extLst>
      <p:ext uri="{BB962C8B-B14F-4D97-AF65-F5344CB8AC3E}">
        <p14:creationId xmlns:p14="http://schemas.microsoft.com/office/powerpoint/2010/main" val="26198998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0D70F-2937-BAA9-57A6-D2197DC916BA}"/>
              </a:ext>
            </a:extLst>
          </p:cNvPr>
          <p:cNvSpPr>
            <a:spLocks noGrp="1"/>
          </p:cNvSpPr>
          <p:nvPr>
            <p:ph type="title"/>
          </p:nvPr>
        </p:nvSpPr>
        <p:spPr/>
        <p:txBody>
          <a:bodyPr/>
          <a:lstStyle/>
          <a:p>
            <a:r>
              <a:rPr lang="en-US" dirty="0"/>
              <a:t>Time Horizon Weights by Demographics </a:t>
            </a:r>
            <a:endParaRPr lang="he-IL" dirty="0"/>
          </a:p>
        </p:txBody>
      </p:sp>
      <p:sp>
        <p:nvSpPr>
          <p:cNvPr id="14" name="Content Placeholder 13">
            <a:extLst>
              <a:ext uri="{FF2B5EF4-FFF2-40B4-BE49-F238E27FC236}">
                <a16:creationId xmlns:a16="http://schemas.microsoft.com/office/drawing/2014/main" id="{3740E577-2D8F-51F1-18B1-0D771BEFCECB}"/>
              </a:ext>
            </a:extLst>
          </p:cNvPr>
          <p:cNvSpPr>
            <a:spLocks noGrp="1"/>
          </p:cNvSpPr>
          <p:nvPr>
            <p:ph idx="1"/>
          </p:nvPr>
        </p:nvSpPr>
        <p:spPr>
          <a:xfrm>
            <a:off x="838200" y="4399570"/>
            <a:ext cx="10515600" cy="2032980"/>
          </a:xfrm>
        </p:spPr>
        <p:txBody>
          <a:bodyPr>
            <a:normAutofit/>
          </a:bodyPr>
          <a:lstStyle/>
          <a:p>
            <a:r>
              <a:rPr lang="en-US" sz="2400" b="1" dirty="0"/>
              <a:t>Sex and Employment:</a:t>
            </a:r>
            <a:br>
              <a:rPr lang="en-US" sz="2400" dirty="0"/>
            </a:br>
            <a:r>
              <a:rPr lang="en-US" sz="2400" dirty="0"/>
              <a:t>Men and the employed show a somewhat </a:t>
            </a:r>
            <a:r>
              <a:rPr lang="en-US" sz="2400" b="1" dirty="0"/>
              <a:t>less flow-like</a:t>
            </a:r>
            <a:r>
              <a:rPr lang="en-US" sz="2400" dirty="0"/>
              <a:t> profile than women and the unemployed, by putting more weight on their entire life so relative to the present</a:t>
            </a:r>
          </a:p>
          <a:p>
            <a:endParaRPr lang="he-IL" sz="2400" dirty="0"/>
          </a:p>
        </p:txBody>
      </p:sp>
      <p:sp>
        <p:nvSpPr>
          <p:cNvPr id="11" name="Slide Number Placeholder 10">
            <a:extLst>
              <a:ext uri="{FF2B5EF4-FFF2-40B4-BE49-F238E27FC236}">
                <a16:creationId xmlns:a16="http://schemas.microsoft.com/office/drawing/2014/main" id="{87AE0F1C-8D96-5311-DF0F-DB11D83A4735}"/>
              </a:ext>
            </a:extLst>
          </p:cNvPr>
          <p:cNvSpPr>
            <a:spLocks noGrp="1"/>
          </p:cNvSpPr>
          <p:nvPr>
            <p:ph type="sldNum" sz="quarter" idx="12"/>
          </p:nvPr>
        </p:nvSpPr>
        <p:spPr/>
        <p:txBody>
          <a:bodyPr/>
          <a:lstStyle/>
          <a:p>
            <a:fld id="{C67CF74A-A61C-41F1-9FBA-292FF8451F0F}" type="slidenum">
              <a:rPr lang="he-IL" smtClean="0"/>
              <a:t>36</a:t>
            </a:fld>
            <a:endParaRPr lang="he-IL"/>
          </a:p>
        </p:txBody>
      </p:sp>
      <p:grpSp>
        <p:nvGrpSpPr>
          <p:cNvPr id="13" name="Group 12">
            <a:extLst>
              <a:ext uri="{FF2B5EF4-FFF2-40B4-BE49-F238E27FC236}">
                <a16:creationId xmlns:a16="http://schemas.microsoft.com/office/drawing/2014/main" id="{3B5FD2D7-BC27-0500-F1B5-E71AEC07F37C}"/>
              </a:ext>
            </a:extLst>
          </p:cNvPr>
          <p:cNvGrpSpPr>
            <a:grpSpLocks noChangeAspect="1"/>
          </p:cNvGrpSpPr>
          <p:nvPr/>
        </p:nvGrpSpPr>
        <p:grpSpPr>
          <a:xfrm>
            <a:off x="747695" y="1782954"/>
            <a:ext cx="11234413" cy="2433446"/>
            <a:chOff x="1643975" y="1668908"/>
            <a:chExt cx="9615841" cy="2082853"/>
          </a:xfrm>
        </p:grpSpPr>
        <p:pic>
          <p:nvPicPr>
            <p:cNvPr id="7" name="Picture 6">
              <a:extLst>
                <a:ext uri="{FF2B5EF4-FFF2-40B4-BE49-F238E27FC236}">
                  <a16:creationId xmlns:a16="http://schemas.microsoft.com/office/drawing/2014/main" id="{744F813E-4213-0A79-29E6-6BD91B2028CA}"/>
                </a:ext>
              </a:extLst>
            </p:cNvPr>
            <p:cNvPicPr>
              <a:picLocks noChangeAspect="1"/>
            </p:cNvPicPr>
            <p:nvPr/>
          </p:nvPicPr>
          <p:blipFill rotWithShape="1">
            <a:blip r:embed="rId2">
              <a:clrChange>
                <a:clrFrom>
                  <a:srgbClr val="FFFFFF"/>
                </a:clrFrom>
                <a:clrTo>
                  <a:srgbClr val="FFFFFF">
                    <a:alpha val="0"/>
                  </a:srgbClr>
                </a:clrTo>
              </a:clrChange>
            </a:blip>
            <a:srcRect l="22218" t="6219" r="8719" b="89998"/>
            <a:stretch/>
          </p:blipFill>
          <p:spPr bwMode="auto">
            <a:xfrm>
              <a:off x="2819400" y="1668908"/>
              <a:ext cx="8056162" cy="352946"/>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9087F095-96D6-6C0A-C98B-F142BAD611F4}"/>
                </a:ext>
              </a:extLst>
            </p:cNvPr>
            <p:cNvPicPr>
              <a:picLocks noChangeAspect="1"/>
            </p:cNvPicPr>
            <p:nvPr/>
          </p:nvPicPr>
          <p:blipFill rotWithShape="1">
            <a:blip r:embed="rId2"/>
            <a:srcRect l="14755" t="89181" r="6192" b="7276"/>
            <a:stretch/>
          </p:blipFill>
          <p:spPr bwMode="auto">
            <a:xfrm>
              <a:off x="1643975" y="3406952"/>
              <a:ext cx="9615841" cy="344809"/>
            </a:xfrm>
            <a:prstGeom prst="rect">
              <a:avLst/>
            </a:prstGeom>
            <a:ln>
              <a:noFill/>
            </a:ln>
            <a:extLst>
              <a:ext uri="{53640926-AAD7-44D8-BBD7-CCE9431645EC}">
                <a14:shadowObscured xmlns:a14="http://schemas.microsoft.com/office/drawing/2010/main"/>
              </a:ext>
            </a:extLst>
          </p:spPr>
        </p:pic>
      </p:grpSp>
      <p:pic>
        <p:nvPicPr>
          <p:cNvPr id="4" name="Picture 3" descr="Chart&#10;&#10;Description automatically generated with medium confidence">
            <a:extLst>
              <a:ext uri="{FF2B5EF4-FFF2-40B4-BE49-F238E27FC236}">
                <a16:creationId xmlns:a16="http://schemas.microsoft.com/office/drawing/2014/main" id="{B7750713-02C6-2331-E640-AD861C4264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16" y="2195309"/>
            <a:ext cx="11999168" cy="1787458"/>
          </a:xfrm>
          <a:prstGeom prst="rect">
            <a:avLst/>
          </a:prstGeom>
        </p:spPr>
      </p:pic>
    </p:spTree>
    <p:extLst>
      <p:ext uri="{BB962C8B-B14F-4D97-AF65-F5344CB8AC3E}">
        <p14:creationId xmlns:p14="http://schemas.microsoft.com/office/powerpoint/2010/main" val="27047175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3A7863-D196-9CF7-A464-E20AB470EE6F}"/>
              </a:ext>
            </a:extLst>
          </p:cNvPr>
          <p:cNvSpPr>
            <a:spLocks noGrp="1"/>
          </p:cNvSpPr>
          <p:nvPr>
            <p:ph idx="1"/>
          </p:nvPr>
        </p:nvSpPr>
        <p:spPr>
          <a:xfrm>
            <a:off x="766951" y="1825625"/>
            <a:ext cx="6103827" cy="4972050"/>
          </a:xfrm>
        </p:spPr>
        <p:txBody>
          <a:bodyPr>
            <a:normAutofit lnSpcReduction="10000"/>
          </a:bodyPr>
          <a:lstStyle/>
          <a:p>
            <a:pPr marL="0" indent="0">
              <a:buNone/>
            </a:pPr>
            <a:r>
              <a:rPr lang="en-US" dirty="0"/>
              <a:t>Two slider interfaces: </a:t>
            </a:r>
          </a:p>
          <a:p>
            <a:r>
              <a:rPr lang="en-US" dirty="0"/>
              <a:t>“Personal situation” to “larger group”</a:t>
            </a:r>
          </a:p>
          <a:p>
            <a:endParaRPr lang="en-US" dirty="0"/>
          </a:p>
          <a:p>
            <a:endParaRPr lang="en-US" sz="1100" dirty="0"/>
          </a:p>
          <a:p>
            <a:pPr marL="0" indent="0">
              <a:buNone/>
            </a:pPr>
            <a:br>
              <a:rPr lang="en-US" sz="3200" dirty="0"/>
            </a:br>
            <a:endParaRPr lang="en-US" dirty="0"/>
          </a:p>
          <a:p>
            <a:pPr marL="0" indent="0">
              <a:buNone/>
            </a:pPr>
            <a:endParaRPr lang="en-US" sz="100" dirty="0"/>
          </a:p>
          <a:p>
            <a:pPr marL="457200" lvl="1" indent="0">
              <a:buNone/>
            </a:pPr>
            <a:r>
              <a:rPr lang="en-US" sz="2200" dirty="0"/>
              <a:t>If the participant puts all the weight on ”Personal Situation,” the next set of sliders does not appear. </a:t>
            </a:r>
            <a:br>
              <a:rPr lang="en-US" dirty="0"/>
            </a:br>
            <a:endParaRPr lang="en-US" sz="1800" dirty="0"/>
          </a:p>
          <a:p>
            <a:r>
              <a:rPr lang="en-US" dirty="0"/>
              <a:t>Fixed groups, as in the previous questions</a:t>
            </a:r>
          </a:p>
        </p:txBody>
      </p:sp>
      <p:sp>
        <p:nvSpPr>
          <p:cNvPr id="2" name="Title 1">
            <a:extLst>
              <a:ext uri="{FF2B5EF4-FFF2-40B4-BE49-F238E27FC236}">
                <a16:creationId xmlns:a16="http://schemas.microsoft.com/office/drawing/2014/main" id="{E00E4D99-7E60-E1FF-AA84-407773483C3D}"/>
              </a:ext>
            </a:extLst>
          </p:cNvPr>
          <p:cNvSpPr>
            <a:spLocks noGrp="1"/>
          </p:cNvSpPr>
          <p:nvPr>
            <p:ph type="title"/>
          </p:nvPr>
        </p:nvSpPr>
        <p:spPr/>
        <p:txBody>
          <a:bodyPr/>
          <a:lstStyle/>
          <a:p>
            <a:r>
              <a:rPr lang="en-US" dirty="0"/>
              <a:t>Social Circle Introspection</a:t>
            </a:r>
            <a:endParaRPr lang="he-IL" dirty="0"/>
          </a:p>
        </p:txBody>
      </p:sp>
      <p:pic>
        <p:nvPicPr>
          <p:cNvPr id="5" name="Picture 4">
            <a:extLst>
              <a:ext uri="{FF2B5EF4-FFF2-40B4-BE49-F238E27FC236}">
                <a16:creationId xmlns:a16="http://schemas.microsoft.com/office/drawing/2014/main" id="{1879E65C-6FD5-C871-24FB-38AE691A0730}"/>
              </a:ext>
            </a:extLst>
          </p:cNvPr>
          <p:cNvPicPr>
            <a:picLocks noChangeAspect="1"/>
          </p:cNvPicPr>
          <p:nvPr/>
        </p:nvPicPr>
        <p:blipFill rotWithShape="1">
          <a:blip r:embed="rId2"/>
          <a:srcRect l="-1" r="453"/>
          <a:stretch/>
        </p:blipFill>
        <p:spPr>
          <a:xfrm>
            <a:off x="1368438" y="2761363"/>
            <a:ext cx="5419214" cy="1585912"/>
          </a:xfrm>
          <a:prstGeom prst="rect">
            <a:avLst/>
          </a:prstGeom>
        </p:spPr>
      </p:pic>
      <p:sp>
        <p:nvSpPr>
          <p:cNvPr id="9" name="Slide Number Placeholder 8">
            <a:extLst>
              <a:ext uri="{FF2B5EF4-FFF2-40B4-BE49-F238E27FC236}">
                <a16:creationId xmlns:a16="http://schemas.microsoft.com/office/drawing/2014/main" id="{BD1C793A-CC15-33CD-2BCE-A24A899642AA}"/>
              </a:ext>
            </a:extLst>
          </p:cNvPr>
          <p:cNvSpPr>
            <a:spLocks noGrp="1"/>
          </p:cNvSpPr>
          <p:nvPr>
            <p:ph type="sldNum" sz="quarter" idx="12"/>
          </p:nvPr>
        </p:nvSpPr>
        <p:spPr/>
        <p:txBody>
          <a:bodyPr/>
          <a:lstStyle/>
          <a:p>
            <a:fld id="{C67CF74A-A61C-41F1-9FBA-292FF8451F0F}" type="slidenum">
              <a:rPr lang="he-IL" smtClean="0"/>
              <a:t>37</a:t>
            </a:fld>
            <a:endParaRPr lang="he-IL"/>
          </a:p>
        </p:txBody>
      </p:sp>
      <p:pic>
        <p:nvPicPr>
          <p:cNvPr id="8" name="Picture 7">
            <a:extLst>
              <a:ext uri="{FF2B5EF4-FFF2-40B4-BE49-F238E27FC236}">
                <a16:creationId xmlns:a16="http://schemas.microsoft.com/office/drawing/2014/main" id="{DF0CDFA6-17B2-E882-6F03-BDE9AC3C5E59}"/>
              </a:ext>
            </a:extLst>
          </p:cNvPr>
          <p:cNvPicPr>
            <a:picLocks noChangeAspect="1"/>
          </p:cNvPicPr>
          <p:nvPr/>
        </p:nvPicPr>
        <p:blipFill>
          <a:blip r:embed="rId3"/>
          <a:stretch>
            <a:fillRect/>
          </a:stretch>
        </p:blipFill>
        <p:spPr>
          <a:xfrm>
            <a:off x="7192074" y="825500"/>
            <a:ext cx="4583381" cy="5972175"/>
          </a:xfrm>
          <a:prstGeom prst="rect">
            <a:avLst/>
          </a:prstGeom>
        </p:spPr>
      </p:pic>
    </p:spTree>
    <p:extLst>
      <p:ext uri="{BB962C8B-B14F-4D97-AF65-F5344CB8AC3E}">
        <p14:creationId xmlns:p14="http://schemas.microsoft.com/office/powerpoint/2010/main" val="6162706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3F3632E-AB23-4AF2-D977-23939F85C40F}"/>
              </a:ext>
            </a:extLst>
          </p:cNvPr>
          <p:cNvSpPr/>
          <p:nvPr/>
        </p:nvSpPr>
        <p:spPr>
          <a:xfrm flipH="1">
            <a:off x="-5" y="4945824"/>
            <a:ext cx="12192001" cy="192404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44E1FEA3-18E7-3EF3-0152-A32AA60A2B96}"/>
              </a:ext>
            </a:extLst>
          </p:cNvPr>
          <p:cNvSpPr>
            <a:spLocks noGrp="1"/>
          </p:cNvSpPr>
          <p:nvPr>
            <p:ph type="title"/>
          </p:nvPr>
        </p:nvSpPr>
        <p:spPr/>
        <p:txBody>
          <a:bodyPr/>
          <a:lstStyle/>
          <a:p>
            <a:r>
              <a:rPr lang="en-US" dirty="0"/>
              <a:t>Social Circle Weights Results</a:t>
            </a:r>
            <a:endParaRPr lang="he-IL" dirty="0"/>
          </a:p>
        </p:txBody>
      </p:sp>
      <p:pic>
        <p:nvPicPr>
          <p:cNvPr id="9" name="Content Placeholder 3">
            <a:extLst>
              <a:ext uri="{FF2B5EF4-FFF2-40B4-BE49-F238E27FC236}">
                <a16:creationId xmlns:a16="http://schemas.microsoft.com/office/drawing/2014/main" id="{35D0C974-E99A-4DE9-7FB9-64D86C2BD600}"/>
              </a:ext>
            </a:extLst>
          </p:cNvPr>
          <p:cNvPicPr>
            <a:picLocks noChangeAspect="1"/>
          </p:cNvPicPr>
          <p:nvPr/>
        </p:nvPicPr>
        <p:blipFill rotWithShape="1">
          <a:blip r:embed="rId3"/>
          <a:srcRect t="4491" b="89730"/>
          <a:stretch/>
        </p:blipFill>
        <p:spPr bwMode="auto">
          <a:xfrm>
            <a:off x="-204000" y="1382371"/>
            <a:ext cx="12600000" cy="562721"/>
          </a:xfrm>
          <a:prstGeom prst="rect">
            <a:avLst/>
          </a:prstGeom>
          <a:ln>
            <a:noFill/>
          </a:ln>
          <a:extLst>
            <a:ext uri="{53640926-AAD7-44D8-BBD7-CCE9431645EC}">
              <a14:shadowObscured xmlns:a14="http://schemas.microsoft.com/office/drawing/2010/main"/>
            </a:ext>
          </a:extLst>
        </p:spPr>
      </p:pic>
      <p:pic>
        <p:nvPicPr>
          <p:cNvPr id="10" name="Content Placeholder 3">
            <a:extLst>
              <a:ext uri="{FF2B5EF4-FFF2-40B4-BE49-F238E27FC236}">
                <a16:creationId xmlns:a16="http://schemas.microsoft.com/office/drawing/2014/main" id="{FF0F355B-8920-C343-CD19-4138816F16D7}"/>
              </a:ext>
            </a:extLst>
          </p:cNvPr>
          <p:cNvPicPr>
            <a:picLocks noChangeAspect="1"/>
          </p:cNvPicPr>
          <p:nvPr/>
        </p:nvPicPr>
        <p:blipFill rotWithShape="1">
          <a:blip r:embed="rId3"/>
          <a:srcRect t="88615" r="9915" b="4491"/>
          <a:stretch/>
        </p:blipFill>
        <p:spPr bwMode="auto">
          <a:xfrm>
            <a:off x="-212878" y="4224708"/>
            <a:ext cx="12600000" cy="745218"/>
          </a:xfrm>
          <a:prstGeom prst="rect">
            <a:avLst/>
          </a:prstGeom>
          <a:ln>
            <a:noFill/>
          </a:ln>
          <a:extLst>
            <a:ext uri="{53640926-AAD7-44D8-BBD7-CCE9431645EC}">
              <a14:shadowObscured xmlns:a14="http://schemas.microsoft.com/office/drawing/2010/main"/>
            </a:ext>
          </a:extLst>
        </p:spPr>
      </p:pic>
      <p:sp>
        <p:nvSpPr>
          <p:cNvPr id="13" name="Content Placeholder 2">
            <a:extLst>
              <a:ext uri="{FF2B5EF4-FFF2-40B4-BE49-F238E27FC236}">
                <a16:creationId xmlns:a16="http://schemas.microsoft.com/office/drawing/2014/main" id="{60013531-9776-A8A0-7276-6078473B3994}"/>
              </a:ext>
            </a:extLst>
          </p:cNvPr>
          <p:cNvSpPr txBox="1">
            <a:spLocks/>
          </p:cNvSpPr>
          <p:nvPr/>
        </p:nvSpPr>
        <p:spPr>
          <a:xfrm>
            <a:off x="598405" y="5052699"/>
            <a:ext cx="10995191" cy="185185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average weights range from 35-80 (wider than previous domains)</a:t>
            </a:r>
          </a:p>
          <a:p>
            <a:r>
              <a:rPr lang="en-US" dirty="0"/>
              <a:t>On average, respondents allocate at least some non-zero weight to “Larger Group” but less than “Personal Situation” weights. </a:t>
            </a:r>
            <a:br>
              <a:rPr lang="en-US" dirty="0"/>
            </a:br>
            <a:r>
              <a:rPr lang="en-US" dirty="0"/>
              <a:t>There is no evidence of a completely self-centered notion. All eight questions contain a significant family component</a:t>
            </a:r>
          </a:p>
          <a:p>
            <a:endParaRPr lang="en-US" dirty="0"/>
          </a:p>
          <a:p>
            <a:endParaRPr lang="en-US" dirty="0"/>
          </a:p>
        </p:txBody>
      </p:sp>
      <p:sp>
        <p:nvSpPr>
          <p:cNvPr id="16" name="Slide Number Placeholder 15">
            <a:extLst>
              <a:ext uri="{FF2B5EF4-FFF2-40B4-BE49-F238E27FC236}">
                <a16:creationId xmlns:a16="http://schemas.microsoft.com/office/drawing/2014/main" id="{C143D919-F197-BA42-7F63-6CE22C8FC9C7}"/>
              </a:ext>
            </a:extLst>
          </p:cNvPr>
          <p:cNvSpPr>
            <a:spLocks noGrp="1"/>
          </p:cNvSpPr>
          <p:nvPr>
            <p:ph type="sldNum" sz="quarter" idx="12"/>
          </p:nvPr>
        </p:nvSpPr>
        <p:spPr/>
        <p:txBody>
          <a:bodyPr/>
          <a:lstStyle/>
          <a:p>
            <a:fld id="{C67CF74A-A61C-41F1-9FBA-292FF8451F0F}" type="slidenum">
              <a:rPr lang="he-IL" smtClean="0"/>
              <a:t>38</a:t>
            </a:fld>
            <a:endParaRPr lang="he-IL"/>
          </a:p>
        </p:txBody>
      </p:sp>
      <p:pic>
        <p:nvPicPr>
          <p:cNvPr id="4" name="Picture 3" descr="Graphical user interface&#10;&#10;Description automatically generated with medium confidence">
            <a:extLst>
              <a:ext uri="{FF2B5EF4-FFF2-40B4-BE49-F238E27FC236}">
                <a16:creationId xmlns:a16="http://schemas.microsoft.com/office/drawing/2014/main" id="{AD1B4765-FBFC-26F9-3155-73D3EFCC46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698" y="1808630"/>
            <a:ext cx="11839298" cy="2378966"/>
          </a:xfrm>
          <a:prstGeom prst="rect">
            <a:avLst/>
          </a:prstGeom>
        </p:spPr>
      </p:pic>
    </p:spTree>
    <p:extLst>
      <p:ext uri="{BB962C8B-B14F-4D97-AF65-F5344CB8AC3E}">
        <p14:creationId xmlns:p14="http://schemas.microsoft.com/office/powerpoint/2010/main" val="38178073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1FEA3-18E7-3EF3-0152-A32AA60A2B96}"/>
              </a:ext>
            </a:extLst>
          </p:cNvPr>
          <p:cNvSpPr>
            <a:spLocks noGrp="1"/>
          </p:cNvSpPr>
          <p:nvPr>
            <p:ph type="title"/>
          </p:nvPr>
        </p:nvSpPr>
        <p:spPr/>
        <p:txBody>
          <a:bodyPr/>
          <a:lstStyle/>
          <a:p>
            <a:r>
              <a:rPr lang="en-US" dirty="0"/>
              <a:t>Social Circle Weights Results</a:t>
            </a:r>
            <a:endParaRPr lang="he-IL" dirty="0"/>
          </a:p>
        </p:txBody>
      </p:sp>
      <p:pic>
        <p:nvPicPr>
          <p:cNvPr id="10" name="Content Placeholder 3">
            <a:extLst>
              <a:ext uri="{FF2B5EF4-FFF2-40B4-BE49-F238E27FC236}">
                <a16:creationId xmlns:a16="http://schemas.microsoft.com/office/drawing/2014/main" id="{FF0F355B-8920-C343-CD19-4138816F16D7}"/>
              </a:ext>
            </a:extLst>
          </p:cNvPr>
          <p:cNvPicPr>
            <a:picLocks noChangeAspect="1"/>
          </p:cNvPicPr>
          <p:nvPr/>
        </p:nvPicPr>
        <p:blipFill rotWithShape="1">
          <a:blip r:embed="rId3"/>
          <a:srcRect l="20918" t="88501" r="9915" b="4491"/>
          <a:stretch/>
        </p:blipFill>
        <p:spPr bwMode="auto">
          <a:xfrm>
            <a:off x="1724024" y="4228007"/>
            <a:ext cx="7747799" cy="606728"/>
          </a:xfrm>
          <a:prstGeom prst="rect">
            <a:avLst/>
          </a:prstGeom>
          <a:ln>
            <a:noFill/>
          </a:ln>
          <a:extLst>
            <a:ext uri="{53640926-AAD7-44D8-BBD7-CCE9431645EC}">
              <a14:shadowObscured xmlns:a14="http://schemas.microsoft.com/office/drawing/2010/main"/>
            </a:ext>
          </a:extLst>
        </p:spPr>
      </p:pic>
      <p:pic>
        <p:nvPicPr>
          <p:cNvPr id="4" name="Content Placeholder 3">
            <a:extLst>
              <a:ext uri="{FF2B5EF4-FFF2-40B4-BE49-F238E27FC236}">
                <a16:creationId xmlns:a16="http://schemas.microsoft.com/office/drawing/2014/main" id="{9AD652F7-BE15-DC4C-25A2-EB89A5C61110}"/>
              </a:ext>
            </a:extLst>
          </p:cNvPr>
          <p:cNvPicPr>
            <a:picLocks noChangeAspect="1"/>
          </p:cNvPicPr>
          <p:nvPr/>
        </p:nvPicPr>
        <p:blipFill rotWithShape="1">
          <a:blip r:embed="rId3"/>
          <a:srcRect t="4491" r="55745" b="89730"/>
          <a:stretch/>
        </p:blipFill>
        <p:spPr bwMode="auto">
          <a:xfrm>
            <a:off x="-204000" y="1382371"/>
            <a:ext cx="5576100" cy="562721"/>
          </a:xfrm>
          <a:prstGeom prst="rect">
            <a:avLst/>
          </a:prstGeom>
          <a:ln>
            <a:noFill/>
          </a:ln>
          <a:extLst>
            <a:ext uri="{53640926-AAD7-44D8-BBD7-CCE9431645EC}">
              <a14:shadowObscured xmlns:a14="http://schemas.microsoft.com/office/drawing/2010/main"/>
            </a:ext>
          </a:extLst>
        </p:spPr>
      </p:pic>
      <p:sp>
        <p:nvSpPr>
          <p:cNvPr id="6" name="Content Placeholder 2">
            <a:extLst>
              <a:ext uri="{FF2B5EF4-FFF2-40B4-BE49-F238E27FC236}">
                <a16:creationId xmlns:a16="http://schemas.microsoft.com/office/drawing/2014/main" id="{BB8435DC-0007-F945-A12C-ADD34BDCEDFA}"/>
              </a:ext>
            </a:extLst>
          </p:cNvPr>
          <p:cNvSpPr>
            <a:spLocks noGrp="1"/>
          </p:cNvSpPr>
          <p:nvPr>
            <p:ph idx="1"/>
          </p:nvPr>
        </p:nvSpPr>
        <p:spPr>
          <a:xfrm>
            <a:off x="838200" y="5099638"/>
            <a:ext cx="10515600" cy="1342228"/>
          </a:xfrm>
        </p:spPr>
        <p:txBody>
          <a:bodyPr>
            <a:normAutofit fontScale="92500"/>
          </a:bodyPr>
          <a:lstStyle/>
          <a:p>
            <a:r>
              <a:rPr lang="en-US" dirty="0"/>
              <a:t>In </a:t>
            </a:r>
            <a:r>
              <a:rPr lang="en-US" b="1" dirty="0">
                <a:solidFill>
                  <a:srgbClr val="0072B2"/>
                </a:solidFill>
              </a:rPr>
              <a:t>Meaning &amp; Value</a:t>
            </a:r>
            <a:r>
              <a:rPr lang="en-US" dirty="0"/>
              <a:t>, and to a lesser extent for </a:t>
            </a:r>
            <a:r>
              <a:rPr lang="en-US" b="1" dirty="0">
                <a:solidFill>
                  <a:srgbClr val="D55E00"/>
                </a:solidFill>
              </a:rPr>
              <a:t>Options &amp; Possibilities</a:t>
            </a:r>
            <a:r>
              <a:rPr lang="en-US" dirty="0"/>
              <a:t>, respondents assign higher weights to individuals outside the immediate family, matching the other-regarding components of preferences</a:t>
            </a:r>
          </a:p>
          <a:p>
            <a:endParaRPr lang="he-IL" dirty="0"/>
          </a:p>
        </p:txBody>
      </p:sp>
      <p:sp>
        <p:nvSpPr>
          <p:cNvPr id="15" name="Slide Number Placeholder 14">
            <a:extLst>
              <a:ext uri="{FF2B5EF4-FFF2-40B4-BE49-F238E27FC236}">
                <a16:creationId xmlns:a16="http://schemas.microsoft.com/office/drawing/2014/main" id="{85091722-2350-A191-4562-8A6336390CFF}"/>
              </a:ext>
            </a:extLst>
          </p:cNvPr>
          <p:cNvSpPr>
            <a:spLocks noGrp="1"/>
          </p:cNvSpPr>
          <p:nvPr>
            <p:ph type="sldNum" sz="quarter" idx="12"/>
          </p:nvPr>
        </p:nvSpPr>
        <p:spPr/>
        <p:txBody>
          <a:bodyPr/>
          <a:lstStyle/>
          <a:p>
            <a:fld id="{C67CF74A-A61C-41F1-9FBA-292FF8451F0F}" type="slidenum">
              <a:rPr lang="he-IL" smtClean="0"/>
              <a:t>39</a:t>
            </a:fld>
            <a:endParaRPr lang="he-IL"/>
          </a:p>
        </p:txBody>
      </p:sp>
      <p:pic>
        <p:nvPicPr>
          <p:cNvPr id="16" name="Content Placeholder 3">
            <a:extLst>
              <a:ext uri="{FF2B5EF4-FFF2-40B4-BE49-F238E27FC236}">
                <a16:creationId xmlns:a16="http://schemas.microsoft.com/office/drawing/2014/main" id="{5485A8DF-445B-EA8F-A146-02CAE4561C39}"/>
              </a:ext>
            </a:extLst>
          </p:cNvPr>
          <p:cNvPicPr>
            <a:picLocks noChangeAspect="1"/>
          </p:cNvPicPr>
          <p:nvPr/>
        </p:nvPicPr>
        <p:blipFill rotWithShape="1">
          <a:blip r:embed="rId3"/>
          <a:srcRect l="72380" t="4491" b="89730"/>
          <a:stretch/>
        </p:blipFill>
        <p:spPr bwMode="auto">
          <a:xfrm>
            <a:off x="5475620" y="1382371"/>
            <a:ext cx="3480060" cy="562721"/>
          </a:xfrm>
          <a:prstGeom prst="rect">
            <a:avLst/>
          </a:prstGeom>
          <a:ln>
            <a:noFill/>
          </a:ln>
          <a:extLst>
            <a:ext uri="{53640926-AAD7-44D8-BBD7-CCE9431645EC}">
              <a14:shadowObscured xmlns:a14="http://schemas.microsoft.com/office/drawing/2010/main"/>
            </a:ext>
          </a:extLst>
        </p:spPr>
      </p:pic>
      <p:pic>
        <p:nvPicPr>
          <p:cNvPr id="5" name="Picture 4" descr="Graphical user interface&#10;&#10;Description automatically generated with medium confidence">
            <a:extLst>
              <a:ext uri="{FF2B5EF4-FFF2-40B4-BE49-F238E27FC236}">
                <a16:creationId xmlns:a16="http://schemas.microsoft.com/office/drawing/2014/main" id="{62E07035-2F3A-82DB-1D1B-E1F275752140}"/>
              </a:ext>
            </a:extLst>
          </p:cNvPr>
          <p:cNvPicPr>
            <a:picLocks noChangeAspect="1"/>
          </p:cNvPicPr>
          <p:nvPr/>
        </p:nvPicPr>
        <p:blipFill rotWithShape="1">
          <a:blip r:embed="rId4">
            <a:extLst>
              <a:ext uri="{28A0092B-C50C-407E-A947-70E740481C1C}">
                <a14:useLocalDpi xmlns:a14="http://schemas.microsoft.com/office/drawing/2010/main" val="0"/>
              </a:ext>
            </a:extLst>
          </a:blip>
          <a:srcRect r="59523"/>
          <a:stretch/>
        </p:blipFill>
        <p:spPr>
          <a:xfrm>
            <a:off x="352698" y="1808630"/>
            <a:ext cx="4792179" cy="2378966"/>
          </a:xfrm>
          <a:prstGeom prst="rect">
            <a:avLst/>
          </a:prstGeom>
        </p:spPr>
      </p:pic>
      <p:pic>
        <p:nvPicPr>
          <p:cNvPr id="9" name="Picture 8" descr="Graphical user interface&#10;&#10;Description automatically generated with medium confidence">
            <a:extLst>
              <a:ext uri="{FF2B5EF4-FFF2-40B4-BE49-F238E27FC236}">
                <a16:creationId xmlns:a16="http://schemas.microsoft.com/office/drawing/2014/main" id="{EDD4CBEB-DBB4-BE35-2380-D97E26BE72AB}"/>
              </a:ext>
            </a:extLst>
          </p:cNvPr>
          <p:cNvPicPr>
            <a:picLocks noChangeAspect="1"/>
          </p:cNvPicPr>
          <p:nvPr/>
        </p:nvPicPr>
        <p:blipFill rotWithShape="1">
          <a:blip r:embed="rId4">
            <a:extLst>
              <a:ext uri="{28A0092B-C50C-407E-A947-70E740481C1C}">
                <a14:useLocalDpi xmlns:a14="http://schemas.microsoft.com/office/drawing/2010/main" val="0"/>
              </a:ext>
            </a:extLst>
          </a:blip>
          <a:srcRect l="69044"/>
          <a:stretch/>
        </p:blipFill>
        <p:spPr>
          <a:xfrm>
            <a:off x="5111821" y="1808630"/>
            <a:ext cx="3664941" cy="2378966"/>
          </a:xfrm>
          <a:prstGeom prst="rect">
            <a:avLst/>
          </a:prstGeom>
        </p:spPr>
      </p:pic>
      <p:sp>
        <p:nvSpPr>
          <p:cNvPr id="8" name="Rectangle 7">
            <a:extLst>
              <a:ext uri="{FF2B5EF4-FFF2-40B4-BE49-F238E27FC236}">
                <a16:creationId xmlns:a16="http://schemas.microsoft.com/office/drawing/2014/main" id="{42B114FE-DB8E-4E46-5DF9-231CF905106E}"/>
              </a:ext>
            </a:extLst>
          </p:cNvPr>
          <p:cNvSpPr/>
          <p:nvPr/>
        </p:nvSpPr>
        <p:spPr>
          <a:xfrm flipH="1">
            <a:off x="8715375" y="1616970"/>
            <a:ext cx="3480060" cy="30407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Content Placeholder 2">
            <a:extLst>
              <a:ext uri="{FF2B5EF4-FFF2-40B4-BE49-F238E27FC236}">
                <a16:creationId xmlns:a16="http://schemas.microsoft.com/office/drawing/2014/main" id="{DD480260-57C5-D9F1-5E9B-D998248EB4A7}"/>
              </a:ext>
            </a:extLst>
          </p:cNvPr>
          <p:cNvSpPr txBox="1">
            <a:spLocks/>
          </p:cNvSpPr>
          <p:nvPr/>
        </p:nvSpPr>
        <p:spPr>
          <a:xfrm>
            <a:off x="8845680" y="2006800"/>
            <a:ext cx="3219451" cy="2347997"/>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Respondents react sensibly to SWB question wording, such as in the </a:t>
            </a:r>
            <a:r>
              <a:rPr lang="en-US" b="1" dirty="0">
                <a:solidFill>
                  <a:srgbClr val="AA3377"/>
                </a:solidFill>
              </a:rPr>
              <a:t>Family Well-Being</a:t>
            </a:r>
            <a:r>
              <a:rPr lang="en-US" dirty="0">
                <a:solidFill>
                  <a:srgbClr val="AA3377"/>
                </a:solidFill>
              </a:rPr>
              <a:t> </a:t>
            </a:r>
            <a:r>
              <a:rPr lang="en-US" dirty="0"/>
              <a:t>and </a:t>
            </a:r>
            <a:r>
              <a:rPr lang="en-US" b="1" dirty="0">
                <a:solidFill>
                  <a:srgbClr val="CCBB44"/>
                </a:solidFill>
              </a:rPr>
              <a:t>Personal Well-Being </a:t>
            </a:r>
            <a:r>
              <a:rPr lang="en-US" dirty="0"/>
              <a:t>questions</a:t>
            </a:r>
          </a:p>
        </p:txBody>
      </p:sp>
    </p:spTree>
    <p:extLst>
      <p:ext uri="{BB962C8B-B14F-4D97-AF65-F5344CB8AC3E}">
        <p14:creationId xmlns:p14="http://schemas.microsoft.com/office/powerpoint/2010/main" val="3229501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Graphical user interface&#10;&#10;Description automatically generated with medium confidence">
            <a:extLst>
              <a:ext uri="{FF2B5EF4-FFF2-40B4-BE49-F238E27FC236}">
                <a16:creationId xmlns:a16="http://schemas.microsoft.com/office/drawing/2014/main" id="{7FA153A0-780D-36E0-5FA4-F4E96444DBCE}"/>
              </a:ext>
            </a:extLst>
          </p:cNvPr>
          <p:cNvPicPr>
            <a:picLocks noChangeAspect="1"/>
          </p:cNvPicPr>
          <p:nvPr/>
        </p:nvPicPr>
        <p:blipFill rotWithShape="1">
          <a:blip r:embed="rId3">
            <a:extLst>
              <a:ext uri="{28A0092B-C50C-407E-A947-70E740481C1C}">
                <a14:useLocalDpi xmlns:a14="http://schemas.microsoft.com/office/drawing/2010/main" val="0"/>
              </a:ext>
            </a:extLst>
          </a:blip>
          <a:srcRect r="59713"/>
          <a:stretch/>
        </p:blipFill>
        <p:spPr>
          <a:xfrm>
            <a:off x="202416" y="2348462"/>
            <a:ext cx="6726367" cy="3354873"/>
          </a:xfrm>
          <a:prstGeom prst="rect">
            <a:avLst/>
          </a:prstGeom>
        </p:spPr>
      </p:pic>
      <p:pic>
        <p:nvPicPr>
          <p:cNvPr id="13" name="Picture 12" descr="Graphical user interface&#10;&#10;Description automatically generated with medium confidence">
            <a:extLst>
              <a:ext uri="{FF2B5EF4-FFF2-40B4-BE49-F238E27FC236}">
                <a16:creationId xmlns:a16="http://schemas.microsoft.com/office/drawing/2014/main" id="{0B41D913-B141-3CFB-69D6-2E8493F1C245}"/>
              </a:ext>
            </a:extLst>
          </p:cNvPr>
          <p:cNvPicPr>
            <a:picLocks noChangeAspect="1"/>
          </p:cNvPicPr>
          <p:nvPr/>
        </p:nvPicPr>
        <p:blipFill rotWithShape="1">
          <a:blip r:embed="rId3">
            <a:extLst>
              <a:ext uri="{28A0092B-C50C-407E-A947-70E740481C1C}">
                <a14:useLocalDpi xmlns:a14="http://schemas.microsoft.com/office/drawing/2010/main" val="0"/>
              </a:ext>
            </a:extLst>
          </a:blip>
          <a:srcRect l="69081"/>
          <a:stretch/>
        </p:blipFill>
        <p:spPr>
          <a:xfrm>
            <a:off x="6941664" y="2351643"/>
            <a:ext cx="5162200" cy="3354873"/>
          </a:xfrm>
          <a:prstGeom prst="rect">
            <a:avLst/>
          </a:prstGeom>
        </p:spPr>
      </p:pic>
      <p:sp>
        <p:nvSpPr>
          <p:cNvPr id="2" name="Title 1">
            <a:extLst>
              <a:ext uri="{FF2B5EF4-FFF2-40B4-BE49-F238E27FC236}">
                <a16:creationId xmlns:a16="http://schemas.microsoft.com/office/drawing/2014/main" id="{44E1FEA3-18E7-3EF3-0152-A32AA60A2B96}"/>
              </a:ext>
            </a:extLst>
          </p:cNvPr>
          <p:cNvSpPr>
            <a:spLocks noGrp="1"/>
          </p:cNvSpPr>
          <p:nvPr>
            <p:ph type="title"/>
          </p:nvPr>
        </p:nvSpPr>
        <p:spPr/>
        <p:txBody>
          <a:bodyPr/>
          <a:lstStyle/>
          <a:p>
            <a:r>
              <a:rPr lang="en-US" dirty="0"/>
              <a:t>Social Circle Weights Results</a:t>
            </a:r>
            <a:endParaRPr lang="he-IL" dirty="0"/>
          </a:p>
        </p:txBody>
      </p:sp>
      <p:pic>
        <p:nvPicPr>
          <p:cNvPr id="10" name="Content Placeholder 3">
            <a:extLst>
              <a:ext uri="{FF2B5EF4-FFF2-40B4-BE49-F238E27FC236}">
                <a16:creationId xmlns:a16="http://schemas.microsoft.com/office/drawing/2014/main" id="{FF0F355B-8920-C343-CD19-4138816F16D7}"/>
              </a:ext>
            </a:extLst>
          </p:cNvPr>
          <p:cNvPicPr>
            <a:picLocks noChangeAspect="1"/>
          </p:cNvPicPr>
          <p:nvPr/>
        </p:nvPicPr>
        <p:blipFill rotWithShape="1">
          <a:blip r:embed="rId4"/>
          <a:srcRect l="23385" t="88744" r="23152" b="6113"/>
          <a:stretch/>
        </p:blipFill>
        <p:spPr bwMode="auto">
          <a:xfrm>
            <a:off x="1873326" y="6178894"/>
            <a:ext cx="8445348" cy="627962"/>
          </a:xfrm>
          <a:prstGeom prst="rect">
            <a:avLst/>
          </a:prstGeom>
          <a:ln>
            <a:noFill/>
          </a:ln>
          <a:extLst>
            <a:ext uri="{53640926-AAD7-44D8-BBD7-CCE9431645EC}">
              <a14:shadowObscured xmlns:a14="http://schemas.microsoft.com/office/drawing/2010/main"/>
            </a:ext>
          </a:extLst>
        </p:spPr>
      </p:pic>
      <p:pic>
        <p:nvPicPr>
          <p:cNvPr id="4" name="Content Placeholder 3">
            <a:extLst>
              <a:ext uri="{FF2B5EF4-FFF2-40B4-BE49-F238E27FC236}">
                <a16:creationId xmlns:a16="http://schemas.microsoft.com/office/drawing/2014/main" id="{9AD652F7-BE15-DC4C-25A2-EB89A5C61110}"/>
              </a:ext>
            </a:extLst>
          </p:cNvPr>
          <p:cNvPicPr>
            <a:picLocks noChangeAspect="1"/>
          </p:cNvPicPr>
          <p:nvPr/>
        </p:nvPicPr>
        <p:blipFill rotWithShape="1">
          <a:blip r:embed="rId4"/>
          <a:srcRect t="4491" r="55745" b="89730"/>
          <a:stretch/>
        </p:blipFill>
        <p:spPr bwMode="auto">
          <a:xfrm>
            <a:off x="-991460" y="1777730"/>
            <a:ext cx="7863543" cy="793562"/>
          </a:xfrm>
          <a:prstGeom prst="rect">
            <a:avLst/>
          </a:prstGeom>
          <a:ln>
            <a:noFill/>
          </a:ln>
          <a:extLst>
            <a:ext uri="{53640926-AAD7-44D8-BBD7-CCE9431645EC}">
              <a14:shadowObscured xmlns:a14="http://schemas.microsoft.com/office/drawing/2010/main"/>
            </a:ext>
          </a:extLst>
        </p:spPr>
      </p:pic>
      <p:sp>
        <p:nvSpPr>
          <p:cNvPr id="15" name="Slide Number Placeholder 14">
            <a:extLst>
              <a:ext uri="{FF2B5EF4-FFF2-40B4-BE49-F238E27FC236}">
                <a16:creationId xmlns:a16="http://schemas.microsoft.com/office/drawing/2014/main" id="{85091722-2350-A191-4562-8A6336390CFF}"/>
              </a:ext>
            </a:extLst>
          </p:cNvPr>
          <p:cNvSpPr>
            <a:spLocks noGrp="1"/>
          </p:cNvSpPr>
          <p:nvPr>
            <p:ph type="sldNum" sz="quarter" idx="12"/>
          </p:nvPr>
        </p:nvSpPr>
        <p:spPr/>
        <p:txBody>
          <a:bodyPr/>
          <a:lstStyle/>
          <a:p>
            <a:fld id="{C67CF74A-A61C-41F1-9FBA-292FF8451F0F}" type="slidenum">
              <a:rPr lang="he-IL" smtClean="0"/>
              <a:t>40</a:t>
            </a:fld>
            <a:endParaRPr lang="he-IL"/>
          </a:p>
        </p:txBody>
      </p:sp>
      <p:pic>
        <p:nvPicPr>
          <p:cNvPr id="16" name="Content Placeholder 3">
            <a:extLst>
              <a:ext uri="{FF2B5EF4-FFF2-40B4-BE49-F238E27FC236}">
                <a16:creationId xmlns:a16="http://schemas.microsoft.com/office/drawing/2014/main" id="{5485A8DF-445B-EA8F-A146-02CAE4561C39}"/>
              </a:ext>
            </a:extLst>
          </p:cNvPr>
          <p:cNvPicPr>
            <a:picLocks noChangeAspect="1"/>
          </p:cNvPicPr>
          <p:nvPr/>
        </p:nvPicPr>
        <p:blipFill rotWithShape="1">
          <a:blip r:embed="rId4"/>
          <a:srcRect l="72380" t="4491" b="89730"/>
          <a:stretch/>
        </p:blipFill>
        <p:spPr bwMode="auto">
          <a:xfrm>
            <a:off x="7523776" y="1746558"/>
            <a:ext cx="4907660" cy="79356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363548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2DE55DD-BFAC-07C9-E934-151FD60416D8}"/>
              </a:ext>
            </a:extLst>
          </p:cNvPr>
          <p:cNvSpPr/>
          <p:nvPr/>
        </p:nvSpPr>
        <p:spPr>
          <a:xfrm flipH="1">
            <a:off x="0" y="5803900"/>
            <a:ext cx="12192000" cy="1054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1FF0D70F-2937-BAA9-57A6-D2197DC916BA}"/>
              </a:ext>
            </a:extLst>
          </p:cNvPr>
          <p:cNvSpPr>
            <a:spLocks noGrp="1"/>
          </p:cNvSpPr>
          <p:nvPr>
            <p:ph type="title"/>
          </p:nvPr>
        </p:nvSpPr>
        <p:spPr/>
        <p:txBody>
          <a:bodyPr/>
          <a:lstStyle/>
          <a:p>
            <a:r>
              <a:rPr lang="en-US" dirty="0"/>
              <a:t>Social Circle Weights by Demographics </a:t>
            </a:r>
            <a:endParaRPr lang="he-IL" dirty="0"/>
          </a:p>
        </p:txBody>
      </p:sp>
      <p:sp>
        <p:nvSpPr>
          <p:cNvPr id="13" name="Content Placeholder 12">
            <a:extLst>
              <a:ext uri="{FF2B5EF4-FFF2-40B4-BE49-F238E27FC236}">
                <a16:creationId xmlns:a16="http://schemas.microsoft.com/office/drawing/2014/main" id="{C5F73328-70BA-14D8-26EB-998A7643938B}"/>
              </a:ext>
            </a:extLst>
          </p:cNvPr>
          <p:cNvSpPr>
            <a:spLocks noGrp="1"/>
          </p:cNvSpPr>
          <p:nvPr>
            <p:ph idx="1"/>
          </p:nvPr>
        </p:nvSpPr>
        <p:spPr>
          <a:xfrm>
            <a:off x="838200" y="4432300"/>
            <a:ext cx="10515600" cy="2350801"/>
          </a:xfrm>
        </p:spPr>
        <p:txBody>
          <a:bodyPr anchor="ctr">
            <a:normAutofit/>
          </a:bodyPr>
          <a:lstStyle/>
          <a:p>
            <a:r>
              <a:rPr lang="en-US" dirty="0"/>
              <a:t>Women, older, and unemployed respondents are higher or equal on themselves and immediate family and lower on wider social circles relative to men, younger, and employed respondents</a:t>
            </a:r>
          </a:p>
          <a:p>
            <a:endParaRPr lang="en-US" sz="100" dirty="0"/>
          </a:p>
          <a:p>
            <a:r>
              <a:rPr lang="en-US" dirty="0"/>
              <a:t>However, for the sex and age comparisons, these differences might reflect cross-group differences in scale-use</a:t>
            </a:r>
          </a:p>
        </p:txBody>
      </p:sp>
      <p:sp>
        <p:nvSpPr>
          <p:cNvPr id="10" name="Slide Number Placeholder 9">
            <a:extLst>
              <a:ext uri="{FF2B5EF4-FFF2-40B4-BE49-F238E27FC236}">
                <a16:creationId xmlns:a16="http://schemas.microsoft.com/office/drawing/2014/main" id="{70F961F6-1CCF-1479-E44A-FF56802ED7ED}"/>
              </a:ext>
            </a:extLst>
          </p:cNvPr>
          <p:cNvSpPr>
            <a:spLocks noGrp="1"/>
          </p:cNvSpPr>
          <p:nvPr>
            <p:ph type="sldNum" sz="quarter" idx="12"/>
          </p:nvPr>
        </p:nvSpPr>
        <p:spPr/>
        <p:txBody>
          <a:bodyPr/>
          <a:lstStyle/>
          <a:p>
            <a:fld id="{C67CF74A-A61C-41F1-9FBA-292FF8451F0F}" type="slidenum">
              <a:rPr lang="he-IL" smtClean="0"/>
              <a:t>41</a:t>
            </a:fld>
            <a:endParaRPr lang="he-IL"/>
          </a:p>
        </p:txBody>
      </p:sp>
      <p:pic>
        <p:nvPicPr>
          <p:cNvPr id="7" name="Picture 6">
            <a:extLst>
              <a:ext uri="{FF2B5EF4-FFF2-40B4-BE49-F238E27FC236}">
                <a16:creationId xmlns:a16="http://schemas.microsoft.com/office/drawing/2014/main" id="{D6BBB453-3E65-BEB6-07EB-5B4732A1ABC0}"/>
              </a:ext>
            </a:extLst>
          </p:cNvPr>
          <p:cNvPicPr>
            <a:picLocks noChangeAspect="1"/>
          </p:cNvPicPr>
          <p:nvPr/>
        </p:nvPicPr>
        <p:blipFill rotWithShape="1">
          <a:blip r:embed="rId2">
            <a:clrChange>
              <a:clrFrom>
                <a:srgbClr val="FFFFFF"/>
              </a:clrFrom>
              <a:clrTo>
                <a:srgbClr val="FFFFFF">
                  <a:alpha val="0"/>
                </a:srgbClr>
              </a:clrTo>
            </a:clrChange>
          </a:blip>
          <a:srcRect l="22218" t="6219" r="8719" b="89998"/>
          <a:stretch/>
        </p:blipFill>
        <p:spPr bwMode="auto">
          <a:xfrm>
            <a:off x="2354104" y="1659390"/>
            <a:ext cx="8530798" cy="37374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BFCA54EE-5A29-C966-0329-F987D39603B4}"/>
              </a:ext>
            </a:extLst>
          </p:cNvPr>
          <p:cNvPicPr>
            <a:picLocks noChangeAspect="1"/>
          </p:cNvPicPr>
          <p:nvPr/>
        </p:nvPicPr>
        <p:blipFill rotWithShape="1">
          <a:blip r:embed="rId2"/>
          <a:srcRect l="14755" t="89181" r="6192" b="7276"/>
          <a:stretch/>
        </p:blipFill>
        <p:spPr bwMode="auto">
          <a:xfrm>
            <a:off x="1228178" y="4086200"/>
            <a:ext cx="10182367" cy="365124"/>
          </a:xfrm>
          <a:prstGeom prst="rect">
            <a:avLst/>
          </a:prstGeom>
          <a:ln>
            <a:noFill/>
          </a:ln>
          <a:extLst>
            <a:ext uri="{53640926-AAD7-44D8-BBD7-CCE9431645EC}">
              <a14:shadowObscured xmlns:a14="http://schemas.microsoft.com/office/drawing/2010/main"/>
            </a:ext>
          </a:extLst>
        </p:spPr>
      </p:pic>
      <p:pic>
        <p:nvPicPr>
          <p:cNvPr id="5" name="Picture 4" descr="Chart, scatter chart&#10;&#10;Description automatically generated">
            <a:extLst>
              <a:ext uri="{FF2B5EF4-FFF2-40B4-BE49-F238E27FC236}">
                <a16:creationId xmlns:a16="http://schemas.microsoft.com/office/drawing/2014/main" id="{33924A62-62CF-E85A-DF77-87C49961CA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654" y="1957721"/>
            <a:ext cx="11305413" cy="2209133"/>
          </a:xfrm>
          <a:prstGeom prst="rect">
            <a:avLst/>
          </a:prstGeom>
        </p:spPr>
      </p:pic>
    </p:spTree>
    <p:extLst>
      <p:ext uri="{BB962C8B-B14F-4D97-AF65-F5344CB8AC3E}">
        <p14:creationId xmlns:p14="http://schemas.microsoft.com/office/powerpoint/2010/main" val="7709176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E3B0DC7-A2E0-5049-1471-448EF77A7E7A}"/>
              </a:ext>
            </a:extLst>
          </p:cNvPr>
          <p:cNvSpPr/>
          <p:nvPr/>
        </p:nvSpPr>
        <p:spPr>
          <a:xfrm flipH="1">
            <a:off x="-3" y="5233481"/>
            <a:ext cx="12192001" cy="163639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1DCD1A7E-DA10-8813-716C-7A3B5C2486D4}"/>
              </a:ext>
            </a:extLst>
          </p:cNvPr>
          <p:cNvSpPr>
            <a:spLocks noGrp="1"/>
          </p:cNvSpPr>
          <p:nvPr>
            <p:ph type="title"/>
          </p:nvPr>
        </p:nvSpPr>
        <p:spPr/>
        <p:txBody>
          <a:bodyPr/>
          <a:lstStyle/>
          <a:p>
            <a:r>
              <a:rPr lang="en-US" dirty="0"/>
              <a:t>Second Survey - General information</a:t>
            </a:r>
            <a:endParaRPr lang="he-IL" dirty="0"/>
          </a:p>
        </p:txBody>
      </p:sp>
      <p:sp>
        <p:nvSpPr>
          <p:cNvPr id="3" name="Content Placeholder 2">
            <a:extLst>
              <a:ext uri="{FF2B5EF4-FFF2-40B4-BE49-F238E27FC236}">
                <a16:creationId xmlns:a16="http://schemas.microsoft.com/office/drawing/2014/main" id="{5629597F-4A8B-15FC-11C1-47E05A18EF52}"/>
              </a:ext>
            </a:extLst>
          </p:cNvPr>
          <p:cNvSpPr>
            <a:spLocks noGrp="1"/>
          </p:cNvSpPr>
          <p:nvPr>
            <p:ph idx="1"/>
          </p:nvPr>
        </p:nvSpPr>
        <p:spPr/>
        <p:txBody>
          <a:bodyPr/>
          <a:lstStyle/>
          <a:p>
            <a:r>
              <a:rPr lang="en-US" dirty="0"/>
              <a:t>The survey was conducted from September 24 to October 7, 2022</a:t>
            </a:r>
          </a:p>
          <a:p>
            <a:r>
              <a:rPr lang="en-US" dirty="0"/>
              <a:t>Respondents were recruited through “Prolific”</a:t>
            </a:r>
          </a:p>
          <a:p>
            <a:r>
              <a:rPr lang="en-US" dirty="0"/>
              <a:t>N = 1,497 respondents completed the survey</a:t>
            </a:r>
          </a:p>
          <a:p>
            <a:r>
              <a:rPr lang="en-US" dirty="0"/>
              <a:t>The median time to complete the survey: 19 minutes</a:t>
            </a:r>
          </a:p>
          <a:p>
            <a:pPr marL="0" indent="0">
              <a:buNone/>
            </a:pPr>
            <a:endParaRPr lang="he-IL" dirty="0"/>
          </a:p>
        </p:txBody>
      </p:sp>
      <p:sp>
        <p:nvSpPr>
          <p:cNvPr id="5" name="Slide Number Placeholder 4">
            <a:extLst>
              <a:ext uri="{FF2B5EF4-FFF2-40B4-BE49-F238E27FC236}">
                <a16:creationId xmlns:a16="http://schemas.microsoft.com/office/drawing/2014/main" id="{CAEAD267-00C0-83F2-018F-5392856AB3D3}"/>
              </a:ext>
            </a:extLst>
          </p:cNvPr>
          <p:cNvSpPr>
            <a:spLocks noGrp="1"/>
          </p:cNvSpPr>
          <p:nvPr>
            <p:ph type="sldNum" sz="quarter" idx="12"/>
          </p:nvPr>
        </p:nvSpPr>
        <p:spPr/>
        <p:txBody>
          <a:bodyPr/>
          <a:lstStyle/>
          <a:p>
            <a:fld id="{C67CF74A-A61C-41F1-9FBA-292FF8451F0F}" type="slidenum">
              <a:rPr lang="he-IL" smtClean="0"/>
              <a:t>42</a:t>
            </a:fld>
            <a:endParaRPr lang="he-IL"/>
          </a:p>
        </p:txBody>
      </p:sp>
      <p:pic>
        <p:nvPicPr>
          <p:cNvPr id="6" name="Picture 5">
            <a:extLst>
              <a:ext uri="{FF2B5EF4-FFF2-40B4-BE49-F238E27FC236}">
                <a16:creationId xmlns:a16="http://schemas.microsoft.com/office/drawing/2014/main" id="{8448A54C-D66B-9D6B-CD8F-615EEDCABED6}"/>
              </a:ext>
            </a:extLst>
          </p:cNvPr>
          <p:cNvPicPr>
            <a:picLocks noChangeAspect="1"/>
          </p:cNvPicPr>
          <p:nvPr/>
        </p:nvPicPr>
        <p:blipFill>
          <a:blip r:embed="rId2"/>
          <a:stretch>
            <a:fillRect/>
          </a:stretch>
        </p:blipFill>
        <p:spPr>
          <a:xfrm>
            <a:off x="3135034" y="4523887"/>
            <a:ext cx="5921900" cy="2155985"/>
          </a:xfrm>
          <a:prstGeom prst="rect">
            <a:avLst/>
          </a:prstGeom>
        </p:spPr>
      </p:pic>
    </p:spTree>
    <p:extLst>
      <p:ext uri="{BB962C8B-B14F-4D97-AF65-F5344CB8AC3E}">
        <p14:creationId xmlns:p14="http://schemas.microsoft.com/office/powerpoint/2010/main" val="16851800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8859D-A291-3FBB-6CD2-CD47F965F99F}"/>
              </a:ext>
            </a:extLst>
          </p:cNvPr>
          <p:cNvSpPr>
            <a:spLocks noGrp="1"/>
          </p:cNvSpPr>
          <p:nvPr>
            <p:ph type="title"/>
          </p:nvPr>
        </p:nvSpPr>
        <p:spPr/>
        <p:txBody>
          <a:bodyPr/>
          <a:lstStyle/>
          <a:p>
            <a:r>
              <a:rPr lang="en-US" dirty="0"/>
              <a:t>Survey Design Differences (2</a:t>
            </a:r>
            <a:r>
              <a:rPr lang="en-US" baseline="30000" dirty="0"/>
              <a:t>nd</a:t>
            </a:r>
            <a:r>
              <a:rPr lang="en-US" dirty="0"/>
              <a:t> vs 1</a:t>
            </a:r>
            <a:r>
              <a:rPr lang="en-US" baseline="30000" dirty="0"/>
              <a:t>st</a:t>
            </a:r>
            <a:r>
              <a:rPr lang="en-US" dirty="0"/>
              <a:t> survey)</a:t>
            </a:r>
            <a:endParaRPr lang="he-IL" dirty="0"/>
          </a:p>
        </p:txBody>
      </p:sp>
      <p:sp>
        <p:nvSpPr>
          <p:cNvPr id="3" name="Content Placeholder 2">
            <a:extLst>
              <a:ext uri="{FF2B5EF4-FFF2-40B4-BE49-F238E27FC236}">
                <a16:creationId xmlns:a16="http://schemas.microsoft.com/office/drawing/2014/main" id="{0C90BFB0-7A13-917B-63B2-41524DEB11BF}"/>
              </a:ext>
            </a:extLst>
          </p:cNvPr>
          <p:cNvSpPr>
            <a:spLocks noGrp="1"/>
          </p:cNvSpPr>
          <p:nvPr>
            <p:ph idx="1"/>
          </p:nvPr>
        </p:nvSpPr>
        <p:spPr/>
        <p:txBody>
          <a:bodyPr/>
          <a:lstStyle/>
          <a:p>
            <a:r>
              <a:rPr lang="en-US" dirty="0"/>
              <a:t>Larger sample per question, more representative of the US population</a:t>
            </a:r>
          </a:p>
          <a:p>
            <a:r>
              <a:rPr lang="en-US" dirty="0"/>
              <a:t>Only 5 out of 8 SWB questions</a:t>
            </a:r>
          </a:p>
          <a:p>
            <a:r>
              <a:rPr lang="en-US" dirty="0"/>
              <a:t>Each participant was asked </a:t>
            </a:r>
            <a:r>
              <a:rPr lang="en-US" b="1" dirty="0"/>
              <a:t>all 5 SWB questions</a:t>
            </a:r>
            <a:r>
              <a:rPr lang="en-US" dirty="0"/>
              <a:t>, and after each of these, they were asked 2 introspective questions (instead of 3)</a:t>
            </a:r>
          </a:p>
          <a:p>
            <a:r>
              <a:rPr lang="en-US" dirty="0"/>
              <a:t>Introspective questions:</a:t>
            </a:r>
          </a:p>
          <a:p>
            <a:pPr lvl="1"/>
            <a:r>
              <a:rPr lang="en-US" dirty="0"/>
              <a:t>Elaborate and extensive instructions</a:t>
            </a:r>
          </a:p>
          <a:p>
            <a:pPr lvl="1"/>
            <a:r>
              <a:rPr lang="en-US" dirty="0"/>
              <a:t>New interface (instead of the sliders)</a:t>
            </a:r>
          </a:p>
          <a:p>
            <a:pPr lvl="1"/>
            <a:r>
              <a:rPr lang="en-US" dirty="0"/>
              <a:t>Weights were determined by allocating a fixed budget between domains</a:t>
            </a:r>
          </a:p>
          <a:p>
            <a:pPr lvl="1"/>
            <a:r>
              <a:rPr lang="en-US" dirty="0"/>
              <a:t>A smaller set of sub-domains for each introspective component</a:t>
            </a:r>
          </a:p>
        </p:txBody>
      </p:sp>
      <p:sp>
        <p:nvSpPr>
          <p:cNvPr id="5" name="Slide Number Placeholder 4">
            <a:extLst>
              <a:ext uri="{FF2B5EF4-FFF2-40B4-BE49-F238E27FC236}">
                <a16:creationId xmlns:a16="http://schemas.microsoft.com/office/drawing/2014/main" id="{B1F00023-C427-B071-524B-D929F0B3CAD1}"/>
              </a:ext>
            </a:extLst>
          </p:cNvPr>
          <p:cNvSpPr>
            <a:spLocks noGrp="1"/>
          </p:cNvSpPr>
          <p:nvPr>
            <p:ph type="sldNum" sz="quarter" idx="12"/>
          </p:nvPr>
        </p:nvSpPr>
        <p:spPr/>
        <p:txBody>
          <a:bodyPr/>
          <a:lstStyle/>
          <a:p>
            <a:fld id="{C67CF74A-A61C-41F1-9FBA-292FF8451F0F}" type="slidenum">
              <a:rPr lang="he-IL" smtClean="0"/>
              <a:t>43</a:t>
            </a:fld>
            <a:endParaRPr lang="he-IL"/>
          </a:p>
        </p:txBody>
      </p:sp>
    </p:spTree>
    <p:extLst>
      <p:ext uri="{BB962C8B-B14F-4D97-AF65-F5344CB8AC3E}">
        <p14:creationId xmlns:p14="http://schemas.microsoft.com/office/powerpoint/2010/main" val="12331994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FA7FD6-8317-E241-12E0-2F361C206BDC}"/>
              </a:ext>
            </a:extLst>
          </p:cNvPr>
          <p:cNvSpPr/>
          <p:nvPr/>
        </p:nvSpPr>
        <p:spPr>
          <a:xfrm>
            <a:off x="4803354" y="250996"/>
            <a:ext cx="7401346" cy="66079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3" name="Picture 2">
            <a:extLst>
              <a:ext uri="{FF2B5EF4-FFF2-40B4-BE49-F238E27FC236}">
                <a16:creationId xmlns:a16="http://schemas.microsoft.com/office/drawing/2014/main" id="{2BD89D47-A4AF-F660-ED22-B5B3CE6C9DD1}"/>
              </a:ext>
            </a:extLst>
          </p:cNvPr>
          <p:cNvPicPr>
            <a:picLocks noChangeAspect="1"/>
          </p:cNvPicPr>
          <p:nvPr/>
        </p:nvPicPr>
        <p:blipFill>
          <a:blip r:embed="rId2"/>
          <a:stretch>
            <a:fillRect/>
          </a:stretch>
        </p:blipFill>
        <p:spPr>
          <a:xfrm>
            <a:off x="5192727" y="256380"/>
            <a:ext cx="6622601" cy="6622601"/>
          </a:xfrm>
          <a:prstGeom prst="rect">
            <a:avLst/>
          </a:prstGeom>
          <a:ln>
            <a:noFill/>
          </a:ln>
        </p:spPr>
      </p:pic>
      <p:sp>
        <p:nvSpPr>
          <p:cNvPr id="4" name="Slide Number Placeholder 3">
            <a:extLst>
              <a:ext uri="{FF2B5EF4-FFF2-40B4-BE49-F238E27FC236}">
                <a16:creationId xmlns:a16="http://schemas.microsoft.com/office/drawing/2014/main" id="{3FEF12FC-80C7-0110-795C-CD5726A15F99}"/>
              </a:ext>
            </a:extLst>
          </p:cNvPr>
          <p:cNvSpPr>
            <a:spLocks noGrp="1"/>
          </p:cNvSpPr>
          <p:nvPr>
            <p:ph type="sldNum" sz="quarter" idx="12"/>
          </p:nvPr>
        </p:nvSpPr>
        <p:spPr/>
        <p:txBody>
          <a:bodyPr/>
          <a:lstStyle/>
          <a:p>
            <a:fld id="{C67CF74A-A61C-41F1-9FBA-292FF8451F0F}" type="slidenum">
              <a:rPr lang="he-IL" smtClean="0"/>
              <a:t>44</a:t>
            </a:fld>
            <a:endParaRPr lang="he-IL"/>
          </a:p>
        </p:txBody>
      </p:sp>
      <p:sp>
        <p:nvSpPr>
          <p:cNvPr id="6" name="Content Placeholder 2">
            <a:extLst>
              <a:ext uri="{FF2B5EF4-FFF2-40B4-BE49-F238E27FC236}">
                <a16:creationId xmlns:a16="http://schemas.microsoft.com/office/drawing/2014/main" id="{564A0F66-1423-4CF1-8F8C-C1E2713CF52F}"/>
              </a:ext>
            </a:extLst>
          </p:cNvPr>
          <p:cNvSpPr>
            <a:spLocks noGrp="1"/>
          </p:cNvSpPr>
          <p:nvPr>
            <p:ph idx="1"/>
          </p:nvPr>
        </p:nvSpPr>
        <p:spPr>
          <a:xfrm>
            <a:off x="824724" y="1726471"/>
            <a:ext cx="3813377" cy="5137035"/>
          </a:xfrm>
        </p:spPr>
        <p:txBody>
          <a:bodyPr>
            <a:normAutofit lnSpcReduction="10000"/>
          </a:bodyPr>
          <a:lstStyle/>
          <a:p>
            <a:pPr marL="0" indent="0">
              <a:buNone/>
            </a:pPr>
            <a:r>
              <a:rPr lang="en-US" dirty="0"/>
              <a:t>Recruited to try to match the U.S. population:</a:t>
            </a:r>
          </a:p>
          <a:p>
            <a:r>
              <a:rPr lang="en-US" dirty="0"/>
              <a:t>Respondents roughly match the population on sex, marital status, household size, and the fraction that is White</a:t>
            </a:r>
          </a:p>
          <a:p>
            <a:r>
              <a:rPr lang="en-US" dirty="0"/>
              <a:t>However, they are older, more educated, higher income, and more Northeast and less West</a:t>
            </a:r>
            <a:endParaRPr lang="he-IL" dirty="0"/>
          </a:p>
        </p:txBody>
      </p:sp>
      <p:sp>
        <p:nvSpPr>
          <p:cNvPr id="8" name="Title 1">
            <a:extLst>
              <a:ext uri="{FF2B5EF4-FFF2-40B4-BE49-F238E27FC236}">
                <a16:creationId xmlns:a16="http://schemas.microsoft.com/office/drawing/2014/main" id="{606D30FB-3B03-AD44-5D20-A5B1B83F3BAB}"/>
              </a:ext>
            </a:extLst>
          </p:cNvPr>
          <p:cNvSpPr>
            <a:spLocks noGrp="1"/>
          </p:cNvSpPr>
          <p:nvPr>
            <p:ph type="title"/>
          </p:nvPr>
        </p:nvSpPr>
        <p:spPr>
          <a:xfrm>
            <a:off x="838200" y="365125"/>
            <a:ext cx="10515600" cy="1325563"/>
          </a:xfrm>
        </p:spPr>
        <p:txBody>
          <a:bodyPr/>
          <a:lstStyle/>
          <a:p>
            <a:r>
              <a:rPr lang="en-US" dirty="0"/>
              <a:t>Respondents</a:t>
            </a:r>
            <a:endParaRPr lang="he-IL" dirty="0"/>
          </a:p>
        </p:txBody>
      </p:sp>
    </p:spTree>
    <p:extLst>
      <p:ext uri="{BB962C8B-B14F-4D97-AF65-F5344CB8AC3E}">
        <p14:creationId xmlns:p14="http://schemas.microsoft.com/office/powerpoint/2010/main" val="20171792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20E90-4404-A38D-8614-C48F27A238B1}"/>
              </a:ext>
            </a:extLst>
          </p:cNvPr>
          <p:cNvSpPr>
            <a:spLocks noGrp="1"/>
          </p:cNvSpPr>
          <p:nvPr>
            <p:ph type="title"/>
          </p:nvPr>
        </p:nvSpPr>
        <p:spPr/>
        <p:txBody>
          <a:bodyPr/>
          <a:lstStyle/>
          <a:p>
            <a:r>
              <a:rPr lang="en-US" dirty="0"/>
              <a:t>SWB Questions</a:t>
            </a:r>
            <a:endParaRPr lang="he-IL" dirty="0"/>
          </a:p>
        </p:txBody>
      </p:sp>
      <p:sp>
        <p:nvSpPr>
          <p:cNvPr id="3" name="Content Placeholder 2">
            <a:extLst>
              <a:ext uri="{FF2B5EF4-FFF2-40B4-BE49-F238E27FC236}">
                <a16:creationId xmlns:a16="http://schemas.microsoft.com/office/drawing/2014/main" id="{218B2249-57A6-524D-934C-FF5C42B1FD47}"/>
              </a:ext>
            </a:extLst>
          </p:cNvPr>
          <p:cNvSpPr>
            <a:spLocks noGrp="1"/>
          </p:cNvSpPr>
          <p:nvPr>
            <p:ph idx="1"/>
          </p:nvPr>
        </p:nvSpPr>
        <p:spPr>
          <a:xfrm>
            <a:off x="4111038" y="4910499"/>
            <a:ext cx="6652630" cy="1672516"/>
          </a:xfrm>
        </p:spPr>
        <p:txBody>
          <a:bodyPr anchor="ctr">
            <a:normAutofit fontScale="85000" lnSpcReduction="20000"/>
          </a:bodyPr>
          <a:lstStyle/>
          <a:p>
            <a:pPr marL="0" indent="0">
              <a:buNone/>
            </a:pPr>
            <a:r>
              <a:rPr lang="en-US" sz="2000" i="1" dirty="0"/>
              <a:t>Overall, how happy did you feel yesterday?</a:t>
            </a:r>
          </a:p>
          <a:p>
            <a:pPr marL="0" indent="0">
              <a:buNone/>
            </a:pPr>
            <a:r>
              <a:rPr lang="en-US" sz="2000" i="1" dirty="0"/>
              <a:t>Please give a number between 0 (extremely unhappy) </a:t>
            </a:r>
          </a:p>
          <a:p>
            <a:pPr marL="0" indent="0">
              <a:buNone/>
            </a:pPr>
            <a:r>
              <a:rPr lang="en-US" sz="2000" i="1" dirty="0"/>
              <a:t>and 10 (extremely happy)</a:t>
            </a:r>
            <a:br>
              <a:rPr lang="en-US" sz="2100" i="1" dirty="0"/>
            </a:br>
            <a:br>
              <a:rPr lang="en-US" sz="900" i="1" dirty="0"/>
            </a:br>
            <a:endParaRPr lang="en-US" sz="500" i="1" dirty="0"/>
          </a:p>
          <a:p>
            <a:pPr marL="0" indent="0">
              <a:buNone/>
            </a:pPr>
            <a:r>
              <a:rPr lang="en-US" sz="2400" dirty="0"/>
              <a:t>This question was added to test the effects of wording on time horizon interpretation</a:t>
            </a:r>
            <a:endParaRPr lang="he-IL" sz="2400" dirty="0"/>
          </a:p>
        </p:txBody>
      </p:sp>
      <p:sp>
        <p:nvSpPr>
          <p:cNvPr id="5" name="Slide Number Placeholder 4">
            <a:extLst>
              <a:ext uri="{FF2B5EF4-FFF2-40B4-BE49-F238E27FC236}">
                <a16:creationId xmlns:a16="http://schemas.microsoft.com/office/drawing/2014/main" id="{750AD467-CC26-E724-5344-3B908DC03E4B}"/>
              </a:ext>
            </a:extLst>
          </p:cNvPr>
          <p:cNvSpPr>
            <a:spLocks noGrp="1"/>
          </p:cNvSpPr>
          <p:nvPr>
            <p:ph type="sldNum" sz="quarter" idx="12"/>
          </p:nvPr>
        </p:nvSpPr>
        <p:spPr/>
        <p:txBody>
          <a:bodyPr/>
          <a:lstStyle/>
          <a:p>
            <a:fld id="{C67CF74A-A61C-41F1-9FBA-292FF8451F0F}" type="slidenum">
              <a:rPr lang="he-IL" smtClean="0"/>
              <a:t>45</a:t>
            </a:fld>
            <a:endParaRPr lang="he-IL"/>
          </a:p>
        </p:txBody>
      </p:sp>
      <p:sp>
        <p:nvSpPr>
          <p:cNvPr id="8" name="Rectangle: Rounded Corners 7">
            <a:extLst>
              <a:ext uri="{FF2B5EF4-FFF2-40B4-BE49-F238E27FC236}">
                <a16:creationId xmlns:a16="http://schemas.microsoft.com/office/drawing/2014/main" id="{D60F39DF-0344-E62C-6BE8-3CDA73094A06}"/>
              </a:ext>
            </a:extLst>
          </p:cNvPr>
          <p:cNvSpPr/>
          <p:nvPr/>
        </p:nvSpPr>
        <p:spPr>
          <a:xfrm>
            <a:off x="1244752" y="2017740"/>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Happiness</a:t>
            </a:r>
            <a:endParaRPr lang="he-IL" sz="2800" dirty="0">
              <a:solidFill>
                <a:schemeClr val="tx1"/>
              </a:solidFill>
            </a:endParaRPr>
          </a:p>
        </p:txBody>
      </p:sp>
      <p:sp>
        <p:nvSpPr>
          <p:cNvPr id="4" name="Rectangle: Rounded Corners 3">
            <a:extLst>
              <a:ext uri="{FF2B5EF4-FFF2-40B4-BE49-F238E27FC236}">
                <a16:creationId xmlns:a16="http://schemas.microsoft.com/office/drawing/2014/main" id="{16BFA7F1-438B-C866-58A6-4F4172789063}"/>
              </a:ext>
            </a:extLst>
          </p:cNvPr>
          <p:cNvSpPr/>
          <p:nvPr/>
        </p:nvSpPr>
        <p:spPr>
          <a:xfrm>
            <a:off x="3718819" y="2017740"/>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Life Satisfaction</a:t>
            </a:r>
            <a:endParaRPr lang="he-IL" sz="2800" dirty="0">
              <a:solidFill>
                <a:schemeClr val="tx1"/>
              </a:solidFill>
            </a:endParaRPr>
          </a:p>
        </p:txBody>
      </p:sp>
      <p:sp>
        <p:nvSpPr>
          <p:cNvPr id="9" name="TextBox 8">
            <a:extLst>
              <a:ext uri="{FF2B5EF4-FFF2-40B4-BE49-F238E27FC236}">
                <a16:creationId xmlns:a16="http://schemas.microsoft.com/office/drawing/2014/main" id="{95562C9F-E385-546D-FB0C-BEFABB10322D}"/>
              </a:ext>
            </a:extLst>
          </p:cNvPr>
          <p:cNvSpPr txBox="1"/>
          <p:nvPr/>
        </p:nvSpPr>
        <p:spPr>
          <a:xfrm>
            <a:off x="1349424" y="3793650"/>
            <a:ext cx="4460723" cy="400110"/>
          </a:xfrm>
          <a:prstGeom prst="rect">
            <a:avLst/>
          </a:prstGeom>
          <a:noFill/>
        </p:spPr>
        <p:txBody>
          <a:bodyPr wrap="square">
            <a:spAutoFit/>
          </a:bodyPr>
          <a:lstStyle/>
          <a:p>
            <a:pPr algn="ctr"/>
            <a:r>
              <a:rPr lang="en-US" sz="2000" dirty="0"/>
              <a:t>Standard SWB questions</a:t>
            </a:r>
            <a:endParaRPr lang="he-IL" sz="2000" dirty="0"/>
          </a:p>
        </p:txBody>
      </p:sp>
      <p:sp>
        <p:nvSpPr>
          <p:cNvPr id="10" name="Rectangle: Rounded Corners 9">
            <a:extLst>
              <a:ext uri="{FF2B5EF4-FFF2-40B4-BE49-F238E27FC236}">
                <a16:creationId xmlns:a16="http://schemas.microsoft.com/office/drawing/2014/main" id="{A647D9CA-1888-4F06-2400-908273CF291A}"/>
              </a:ext>
            </a:extLst>
          </p:cNvPr>
          <p:cNvSpPr/>
          <p:nvPr/>
        </p:nvSpPr>
        <p:spPr>
          <a:xfrm>
            <a:off x="6192886" y="2017740"/>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Personal Well-Being </a:t>
            </a:r>
            <a:endParaRPr lang="he-IL" sz="2800" dirty="0">
              <a:solidFill>
                <a:schemeClr val="tx1"/>
              </a:solidFill>
            </a:endParaRPr>
          </a:p>
        </p:txBody>
      </p:sp>
      <p:sp>
        <p:nvSpPr>
          <p:cNvPr id="11" name="Rectangle: Rounded Corners 10">
            <a:extLst>
              <a:ext uri="{FF2B5EF4-FFF2-40B4-BE49-F238E27FC236}">
                <a16:creationId xmlns:a16="http://schemas.microsoft.com/office/drawing/2014/main" id="{980F8742-DD50-9309-7AF5-1817CAC59E40}"/>
              </a:ext>
            </a:extLst>
          </p:cNvPr>
          <p:cNvSpPr/>
          <p:nvPr/>
        </p:nvSpPr>
        <p:spPr>
          <a:xfrm>
            <a:off x="8666954" y="2017740"/>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Family </a:t>
            </a:r>
          </a:p>
          <a:p>
            <a:pPr algn="ctr"/>
            <a:r>
              <a:rPr lang="en-US" sz="2800" dirty="0">
                <a:solidFill>
                  <a:schemeClr val="tx1"/>
                </a:solidFill>
              </a:rPr>
              <a:t>Well-Being</a:t>
            </a:r>
            <a:endParaRPr lang="he-IL" sz="2800" dirty="0">
              <a:solidFill>
                <a:schemeClr val="tx1"/>
              </a:solidFill>
            </a:endParaRPr>
          </a:p>
        </p:txBody>
      </p:sp>
      <p:sp>
        <p:nvSpPr>
          <p:cNvPr id="12" name="TextBox 11">
            <a:extLst>
              <a:ext uri="{FF2B5EF4-FFF2-40B4-BE49-F238E27FC236}">
                <a16:creationId xmlns:a16="http://schemas.microsoft.com/office/drawing/2014/main" id="{1178AC9F-5974-F9A9-A6DD-E457ECBEF6E9}"/>
              </a:ext>
            </a:extLst>
          </p:cNvPr>
          <p:cNvSpPr txBox="1"/>
          <p:nvPr/>
        </p:nvSpPr>
        <p:spPr>
          <a:xfrm>
            <a:off x="1206651" y="1460112"/>
            <a:ext cx="4746268" cy="523220"/>
          </a:xfrm>
          <a:prstGeom prst="rect">
            <a:avLst/>
          </a:prstGeom>
          <a:noFill/>
        </p:spPr>
        <p:txBody>
          <a:bodyPr wrap="square">
            <a:spAutoFit/>
          </a:bodyPr>
          <a:lstStyle/>
          <a:p>
            <a:r>
              <a:rPr lang="en-US" sz="2800" dirty="0"/>
              <a:t>Questions from the first survey:</a:t>
            </a:r>
            <a:endParaRPr lang="he-IL" sz="2800" dirty="0"/>
          </a:p>
        </p:txBody>
      </p:sp>
      <p:sp>
        <p:nvSpPr>
          <p:cNvPr id="13" name="Content Placeholder 2">
            <a:extLst>
              <a:ext uri="{FF2B5EF4-FFF2-40B4-BE49-F238E27FC236}">
                <a16:creationId xmlns:a16="http://schemas.microsoft.com/office/drawing/2014/main" id="{48D2351E-6B4C-6C09-B327-C5889116BA39}"/>
              </a:ext>
            </a:extLst>
          </p:cNvPr>
          <p:cNvSpPr txBox="1">
            <a:spLocks/>
          </p:cNvSpPr>
          <p:nvPr/>
        </p:nvSpPr>
        <p:spPr>
          <a:xfrm>
            <a:off x="6429781" y="3793650"/>
            <a:ext cx="4196278" cy="782246"/>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Appeared promising and at the same time provide a clean test of social-circle wording variation</a:t>
            </a:r>
          </a:p>
          <a:p>
            <a:pPr marL="0" indent="0" algn="ctr">
              <a:buNone/>
            </a:pPr>
            <a:endParaRPr lang="he-IL" dirty="0"/>
          </a:p>
        </p:txBody>
      </p:sp>
      <p:sp>
        <p:nvSpPr>
          <p:cNvPr id="14" name="Rectangle: Rounded Corners 13">
            <a:extLst>
              <a:ext uri="{FF2B5EF4-FFF2-40B4-BE49-F238E27FC236}">
                <a16:creationId xmlns:a16="http://schemas.microsoft.com/office/drawing/2014/main" id="{207AC71A-5516-7AF9-013A-F5326402A70A}"/>
              </a:ext>
            </a:extLst>
          </p:cNvPr>
          <p:cNvSpPr/>
          <p:nvPr/>
        </p:nvSpPr>
        <p:spPr>
          <a:xfrm>
            <a:off x="1726787" y="4860837"/>
            <a:ext cx="2196000" cy="167442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solidFill>
                  <a:schemeClr val="tx1"/>
                </a:solidFill>
              </a:rPr>
              <a:t>Happiness</a:t>
            </a:r>
          </a:p>
          <a:p>
            <a:pPr algn="ctr"/>
            <a:r>
              <a:rPr lang="en-US" sz="2800" dirty="0">
                <a:solidFill>
                  <a:schemeClr val="tx1"/>
                </a:solidFill>
              </a:rPr>
              <a:t>Yesterday</a:t>
            </a:r>
            <a:endParaRPr lang="he-IL" sz="2800" dirty="0">
              <a:solidFill>
                <a:schemeClr val="tx1"/>
              </a:solidFill>
            </a:endParaRPr>
          </a:p>
        </p:txBody>
      </p:sp>
      <p:sp>
        <p:nvSpPr>
          <p:cNvPr id="15" name="TextBox 14">
            <a:extLst>
              <a:ext uri="{FF2B5EF4-FFF2-40B4-BE49-F238E27FC236}">
                <a16:creationId xmlns:a16="http://schemas.microsoft.com/office/drawing/2014/main" id="{6935C698-517A-6CC1-9052-EF6A0DB0B2F2}"/>
              </a:ext>
            </a:extLst>
          </p:cNvPr>
          <p:cNvSpPr txBox="1"/>
          <p:nvPr/>
        </p:nvSpPr>
        <p:spPr>
          <a:xfrm>
            <a:off x="1307162" y="4309566"/>
            <a:ext cx="3035250" cy="523220"/>
          </a:xfrm>
          <a:prstGeom prst="rect">
            <a:avLst/>
          </a:prstGeom>
          <a:noFill/>
        </p:spPr>
        <p:txBody>
          <a:bodyPr wrap="square">
            <a:spAutoFit/>
          </a:bodyPr>
          <a:lstStyle/>
          <a:p>
            <a:pPr algn="ctr"/>
            <a:r>
              <a:rPr lang="en-US" sz="2800" dirty="0"/>
              <a:t>New SWB question:</a:t>
            </a:r>
            <a:endParaRPr lang="he-IL" sz="2800" dirty="0"/>
          </a:p>
        </p:txBody>
      </p:sp>
    </p:spTree>
    <p:extLst>
      <p:ext uri="{BB962C8B-B14F-4D97-AF65-F5344CB8AC3E}">
        <p14:creationId xmlns:p14="http://schemas.microsoft.com/office/powerpoint/2010/main" val="30436026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9C0CD9-5CEF-8D2A-CB93-518E1B197A7A}"/>
              </a:ext>
            </a:extLst>
          </p:cNvPr>
          <p:cNvSpPr/>
          <p:nvPr/>
        </p:nvSpPr>
        <p:spPr>
          <a:xfrm>
            <a:off x="6513750" y="1565574"/>
            <a:ext cx="5153582" cy="52924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66D0035F-CF0B-D73B-DB15-8A55223D6B64}"/>
              </a:ext>
            </a:extLst>
          </p:cNvPr>
          <p:cNvSpPr>
            <a:spLocks noGrp="1"/>
          </p:cNvSpPr>
          <p:nvPr>
            <p:ph type="title"/>
          </p:nvPr>
        </p:nvSpPr>
        <p:spPr/>
        <p:txBody>
          <a:bodyPr/>
          <a:lstStyle/>
          <a:p>
            <a:r>
              <a:rPr lang="en-US" dirty="0"/>
              <a:t>Introspective Questions</a:t>
            </a:r>
            <a:endParaRPr lang="he-IL" dirty="0"/>
          </a:p>
        </p:txBody>
      </p:sp>
      <p:sp>
        <p:nvSpPr>
          <p:cNvPr id="3" name="Content Placeholder 2">
            <a:extLst>
              <a:ext uri="{FF2B5EF4-FFF2-40B4-BE49-F238E27FC236}">
                <a16:creationId xmlns:a16="http://schemas.microsoft.com/office/drawing/2014/main" id="{79B76B39-994D-F618-08EE-19260FD77FE9}"/>
              </a:ext>
            </a:extLst>
          </p:cNvPr>
          <p:cNvSpPr>
            <a:spLocks noGrp="1"/>
          </p:cNvSpPr>
          <p:nvPr>
            <p:ph idx="1"/>
          </p:nvPr>
        </p:nvSpPr>
        <p:spPr>
          <a:xfrm>
            <a:off x="838200" y="1825624"/>
            <a:ext cx="5464943" cy="4773479"/>
          </a:xfrm>
        </p:spPr>
        <p:txBody>
          <a:bodyPr>
            <a:normAutofit fontScale="92500" lnSpcReduction="10000"/>
          </a:bodyPr>
          <a:lstStyle/>
          <a:p>
            <a:r>
              <a:rPr lang="en-US" dirty="0"/>
              <a:t>After each SWB question, participants were asked two introspective questions: time horizon and social circles</a:t>
            </a:r>
          </a:p>
          <a:p>
            <a:r>
              <a:rPr lang="en-US" dirty="0"/>
              <a:t>Participants were asked to distribute 100 points between the different categories, illustrated by matching animation</a:t>
            </a:r>
          </a:p>
          <a:p>
            <a:r>
              <a:rPr lang="en-US" dirty="0"/>
              <a:t>These questions were more detailed and helped focus on the wanted interpretations</a:t>
            </a:r>
          </a:p>
          <a:p>
            <a:r>
              <a:rPr lang="en-US" dirty="0"/>
              <a:t>In this alternative design, weight magnitudes are easier to interpret</a:t>
            </a:r>
          </a:p>
        </p:txBody>
      </p:sp>
      <p:pic>
        <p:nvPicPr>
          <p:cNvPr id="7" name="Picture 6">
            <a:extLst>
              <a:ext uri="{FF2B5EF4-FFF2-40B4-BE49-F238E27FC236}">
                <a16:creationId xmlns:a16="http://schemas.microsoft.com/office/drawing/2014/main" id="{5B8BCD37-D8E2-646A-236D-6619219BC357}"/>
              </a:ext>
            </a:extLst>
          </p:cNvPr>
          <p:cNvPicPr>
            <a:picLocks noChangeAspect="1"/>
          </p:cNvPicPr>
          <p:nvPr/>
        </p:nvPicPr>
        <p:blipFill>
          <a:blip r:embed="rId3"/>
          <a:stretch>
            <a:fillRect/>
          </a:stretch>
        </p:blipFill>
        <p:spPr>
          <a:xfrm>
            <a:off x="6674371" y="1989546"/>
            <a:ext cx="4832340" cy="4444482"/>
          </a:xfrm>
          <a:prstGeom prst="rect">
            <a:avLst/>
          </a:prstGeom>
        </p:spPr>
      </p:pic>
      <p:sp>
        <p:nvSpPr>
          <p:cNvPr id="6" name="Slide Number Placeholder 5">
            <a:extLst>
              <a:ext uri="{FF2B5EF4-FFF2-40B4-BE49-F238E27FC236}">
                <a16:creationId xmlns:a16="http://schemas.microsoft.com/office/drawing/2014/main" id="{18E5AF65-A1ED-506A-CA46-38AA096DD87D}"/>
              </a:ext>
            </a:extLst>
          </p:cNvPr>
          <p:cNvSpPr>
            <a:spLocks noGrp="1"/>
          </p:cNvSpPr>
          <p:nvPr>
            <p:ph type="sldNum" sz="quarter" idx="12"/>
          </p:nvPr>
        </p:nvSpPr>
        <p:spPr/>
        <p:txBody>
          <a:bodyPr/>
          <a:lstStyle/>
          <a:p>
            <a:fld id="{C67CF74A-A61C-41F1-9FBA-292FF8451F0F}" type="slidenum">
              <a:rPr lang="he-IL" smtClean="0"/>
              <a:t>46</a:t>
            </a:fld>
            <a:endParaRPr lang="he-IL"/>
          </a:p>
        </p:txBody>
      </p:sp>
      <p:sp>
        <p:nvSpPr>
          <p:cNvPr id="8" name="TextBox 7">
            <a:extLst>
              <a:ext uri="{FF2B5EF4-FFF2-40B4-BE49-F238E27FC236}">
                <a16:creationId xmlns:a16="http://schemas.microsoft.com/office/drawing/2014/main" id="{1DFFEFF4-FC64-6EBC-B530-883BE88A6EAF}"/>
              </a:ext>
            </a:extLst>
          </p:cNvPr>
          <p:cNvSpPr txBox="1"/>
          <p:nvPr/>
        </p:nvSpPr>
        <p:spPr>
          <a:xfrm>
            <a:off x="6641320" y="1598625"/>
            <a:ext cx="4529784" cy="369332"/>
          </a:xfrm>
          <a:prstGeom prst="rect">
            <a:avLst/>
          </a:prstGeom>
          <a:noFill/>
        </p:spPr>
        <p:txBody>
          <a:bodyPr wrap="square" rtlCol="1">
            <a:spAutoFit/>
          </a:bodyPr>
          <a:lstStyle/>
          <a:p>
            <a:r>
              <a:rPr lang="en-US" b="1" dirty="0"/>
              <a:t>Example of the interface for social circles:</a:t>
            </a:r>
            <a:endParaRPr lang="he-IL" b="1" dirty="0"/>
          </a:p>
        </p:txBody>
      </p:sp>
    </p:spTree>
    <p:extLst>
      <p:ext uri="{BB962C8B-B14F-4D97-AF65-F5344CB8AC3E}">
        <p14:creationId xmlns:p14="http://schemas.microsoft.com/office/powerpoint/2010/main" val="25141171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A1274BA-650B-018C-9094-BC98B79A172A}"/>
              </a:ext>
            </a:extLst>
          </p:cNvPr>
          <p:cNvSpPr>
            <a:spLocks noGrp="1"/>
          </p:cNvSpPr>
          <p:nvPr>
            <p:ph type="sldNum" sz="quarter" idx="12"/>
          </p:nvPr>
        </p:nvSpPr>
        <p:spPr/>
        <p:txBody>
          <a:bodyPr/>
          <a:lstStyle/>
          <a:p>
            <a:fld id="{C67CF74A-A61C-41F1-9FBA-292FF8451F0F}" type="slidenum">
              <a:rPr lang="he-IL" smtClean="0"/>
              <a:t>47</a:t>
            </a:fld>
            <a:endParaRPr lang="he-IL" dirty="0"/>
          </a:p>
        </p:txBody>
      </p:sp>
      <p:sp>
        <p:nvSpPr>
          <p:cNvPr id="3" name="Rectangle 2">
            <a:extLst>
              <a:ext uri="{FF2B5EF4-FFF2-40B4-BE49-F238E27FC236}">
                <a16:creationId xmlns:a16="http://schemas.microsoft.com/office/drawing/2014/main" id="{0CD5C562-341F-AC60-4BA3-C244290C733D}"/>
              </a:ext>
            </a:extLst>
          </p:cNvPr>
          <p:cNvSpPr/>
          <p:nvPr/>
        </p:nvSpPr>
        <p:spPr>
          <a:xfrm flipH="1">
            <a:off x="1586427" y="1542360"/>
            <a:ext cx="10256777" cy="448386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TextBox 4">
            <a:extLst>
              <a:ext uri="{FF2B5EF4-FFF2-40B4-BE49-F238E27FC236}">
                <a16:creationId xmlns:a16="http://schemas.microsoft.com/office/drawing/2014/main" id="{73BCC8EC-7F74-0400-7E7B-5CB86A7A6417}"/>
              </a:ext>
            </a:extLst>
          </p:cNvPr>
          <p:cNvSpPr txBox="1"/>
          <p:nvPr/>
        </p:nvSpPr>
        <p:spPr>
          <a:xfrm>
            <a:off x="1495539" y="6026227"/>
            <a:ext cx="4023910" cy="369332"/>
          </a:xfrm>
          <a:prstGeom prst="rect">
            <a:avLst/>
          </a:prstGeom>
          <a:noFill/>
        </p:spPr>
        <p:txBody>
          <a:bodyPr wrap="square" rtlCol="1">
            <a:spAutoFit/>
          </a:bodyPr>
          <a:lstStyle>
            <a:defPPr>
              <a:defRPr lang="he-IL"/>
            </a:defPPr>
            <a:lvl1pPr>
              <a:defRPr b="1"/>
            </a:lvl1pPr>
          </a:lstStyle>
          <a:p>
            <a:r>
              <a:rPr lang="en-US" dirty="0"/>
              <a:t>Response Histograms, by SWB Question </a:t>
            </a:r>
            <a:endParaRPr lang="he-IL" dirty="0"/>
          </a:p>
        </p:txBody>
      </p:sp>
      <p:pic>
        <p:nvPicPr>
          <p:cNvPr id="4" name="Picture 3" descr="Chart, bar chart, histogram&#10;&#10;Description automatically generated">
            <a:extLst>
              <a:ext uri="{FF2B5EF4-FFF2-40B4-BE49-F238E27FC236}">
                <a16:creationId xmlns:a16="http://schemas.microsoft.com/office/drawing/2014/main" id="{86C7D187-9FE2-A077-F963-5B7835C225F6}"/>
              </a:ext>
            </a:extLst>
          </p:cNvPr>
          <p:cNvPicPr>
            <a:picLocks noChangeAspect="1"/>
          </p:cNvPicPr>
          <p:nvPr/>
        </p:nvPicPr>
        <p:blipFill>
          <a:blip r:embed="rId2"/>
          <a:stretch>
            <a:fillRect/>
          </a:stretch>
        </p:blipFill>
        <p:spPr>
          <a:xfrm>
            <a:off x="260657" y="1061968"/>
            <a:ext cx="11362211" cy="4734064"/>
          </a:xfrm>
          <a:prstGeom prst="rect">
            <a:avLst/>
          </a:prstGeom>
        </p:spPr>
      </p:pic>
    </p:spTree>
    <p:extLst>
      <p:ext uri="{BB962C8B-B14F-4D97-AF65-F5344CB8AC3E}">
        <p14:creationId xmlns:p14="http://schemas.microsoft.com/office/powerpoint/2010/main" val="13536732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E87D57D-3469-1FA2-8D53-9F1E8E29C55F}"/>
              </a:ext>
            </a:extLst>
          </p:cNvPr>
          <p:cNvGrpSpPr/>
          <p:nvPr/>
        </p:nvGrpSpPr>
        <p:grpSpPr>
          <a:xfrm>
            <a:off x="965102" y="1342056"/>
            <a:ext cx="9841050" cy="5525619"/>
            <a:chOff x="965102" y="1342056"/>
            <a:chExt cx="9841050" cy="5525619"/>
          </a:xfrm>
        </p:grpSpPr>
        <p:pic>
          <p:nvPicPr>
            <p:cNvPr id="8" name="Picture 7" descr="Graphical user interface, text, application&#10;&#10;Description automatically generated">
              <a:extLst>
                <a:ext uri="{FF2B5EF4-FFF2-40B4-BE49-F238E27FC236}">
                  <a16:creationId xmlns:a16="http://schemas.microsoft.com/office/drawing/2014/main" id="{F824FB23-9C6D-5303-D789-1E5C839A0AB7}"/>
                </a:ext>
              </a:extLst>
            </p:cNvPr>
            <p:cNvPicPr>
              <a:picLocks noChangeAspect="1"/>
            </p:cNvPicPr>
            <p:nvPr/>
          </p:nvPicPr>
          <p:blipFill rotWithShape="1">
            <a:blip r:embed="rId2">
              <a:extLst>
                <a:ext uri="{28A0092B-C50C-407E-A947-70E740481C1C}">
                  <a14:useLocalDpi xmlns:a14="http://schemas.microsoft.com/office/drawing/2010/main" val="0"/>
                </a:ext>
              </a:extLst>
            </a:blip>
            <a:srcRect r="1811" b="1234"/>
            <a:stretch/>
          </p:blipFill>
          <p:spPr>
            <a:xfrm>
              <a:off x="965102" y="1342056"/>
              <a:ext cx="4848344" cy="5451873"/>
            </a:xfrm>
            <a:prstGeom prst="rect">
              <a:avLst/>
            </a:prstGeom>
          </p:spPr>
        </p:pic>
        <p:pic>
          <p:nvPicPr>
            <p:cNvPr id="10" name="Picture 9" descr="Chart&#10;&#10;Description automatically generated">
              <a:extLst>
                <a:ext uri="{FF2B5EF4-FFF2-40B4-BE49-F238E27FC236}">
                  <a16:creationId xmlns:a16="http://schemas.microsoft.com/office/drawing/2014/main" id="{B3FDC8B1-D653-6A21-22EC-45B4276CFB8F}"/>
                </a:ext>
              </a:extLst>
            </p:cNvPr>
            <p:cNvPicPr>
              <a:picLocks noChangeAspect="1"/>
            </p:cNvPicPr>
            <p:nvPr/>
          </p:nvPicPr>
          <p:blipFill rotWithShape="1">
            <a:blip r:embed="rId3">
              <a:extLst>
                <a:ext uri="{28A0092B-C50C-407E-A947-70E740481C1C}">
                  <a14:useLocalDpi xmlns:a14="http://schemas.microsoft.com/office/drawing/2010/main" val="0"/>
                </a:ext>
              </a:extLst>
            </a:blip>
            <a:srcRect l="2500" b="1012"/>
            <a:stretch/>
          </p:blipFill>
          <p:spPr>
            <a:xfrm>
              <a:off x="5843737" y="1400224"/>
              <a:ext cx="4962415" cy="5467451"/>
            </a:xfrm>
            <a:prstGeom prst="rect">
              <a:avLst/>
            </a:prstGeom>
          </p:spPr>
        </p:pic>
      </p:grpSp>
      <p:sp>
        <p:nvSpPr>
          <p:cNvPr id="2" name="Title 1">
            <a:extLst>
              <a:ext uri="{FF2B5EF4-FFF2-40B4-BE49-F238E27FC236}">
                <a16:creationId xmlns:a16="http://schemas.microsoft.com/office/drawing/2014/main" id="{A9DC22AB-9319-386E-99F0-2D83232F9D3B}"/>
              </a:ext>
            </a:extLst>
          </p:cNvPr>
          <p:cNvSpPr>
            <a:spLocks noGrp="1"/>
          </p:cNvSpPr>
          <p:nvPr>
            <p:ph type="title"/>
          </p:nvPr>
        </p:nvSpPr>
        <p:spPr/>
        <p:txBody>
          <a:bodyPr/>
          <a:lstStyle/>
          <a:p>
            <a:r>
              <a:rPr lang="en-US" dirty="0"/>
              <a:t>Time Horizons Introspection Question</a:t>
            </a:r>
            <a:endParaRPr lang="he-IL" dirty="0"/>
          </a:p>
        </p:txBody>
      </p:sp>
      <p:sp>
        <p:nvSpPr>
          <p:cNvPr id="4" name="Slide Number Placeholder 3">
            <a:extLst>
              <a:ext uri="{FF2B5EF4-FFF2-40B4-BE49-F238E27FC236}">
                <a16:creationId xmlns:a16="http://schemas.microsoft.com/office/drawing/2014/main" id="{C793A953-4213-BA1E-9911-C91BAA85F8A7}"/>
              </a:ext>
            </a:extLst>
          </p:cNvPr>
          <p:cNvSpPr>
            <a:spLocks noGrp="1"/>
          </p:cNvSpPr>
          <p:nvPr>
            <p:ph type="sldNum" sz="quarter" idx="12"/>
          </p:nvPr>
        </p:nvSpPr>
        <p:spPr/>
        <p:txBody>
          <a:bodyPr/>
          <a:lstStyle/>
          <a:p>
            <a:fld id="{C67CF74A-A61C-41F1-9FBA-292FF8451F0F}" type="slidenum">
              <a:rPr lang="he-IL" smtClean="0"/>
              <a:t>48</a:t>
            </a:fld>
            <a:endParaRPr lang="he-IL"/>
          </a:p>
        </p:txBody>
      </p:sp>
    </p:spTree>
    <p:extLst>
      <p:ext uri="{BB962C8B-B14F-4D97-AF65-F5344CB8AC3E}">
        <p14:creationId xmlns:p14="http://schemas.microsoft.com/office/powerpoint/2010/main" val="17055785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988EFE-F816-F9A3-E286-427AE6A87D29}"/>
              </a:ext>
            </a:extLst>
          </p:cNvPr>
          <p:cNvSpPr/>
          <p:nvPr/>
        </p:nvSpPr>
        <p:spPr>
          <a:xfrm flipH="1">
            <a:off x="-5" y="1905918"/>
            <a:ext cx="12192001" cy="34988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B5385B17-96B5-62FC-0E43-C16432CFE54D}"/>
              </a:ext>
            </a:extLst>
          </p:cNvPr>
          <p:cNvSpPr>
            <a:spLocks noGrp="1"/>
          </p:cNvSpPr>
          <p:nvPr>
            <p:ph type="title"/>
          </p:nvPr>
        </p:nvSpPr>
        <p:spPr/>
        <p:txBody>
          <a:bodyPr/>
          <a:lstStyle/>
          <a:p>
            <a:r>
              <a:rPr lang="en-US" dirty="0"/>
              <a:t>Time Horizons Introspection Question</a:t>
            </a:r>
            <a:endParaRPr lang="he-IL" dirty="0"/>
          </a:p>
        </p:txBody>
      </p:sp>
      <p:sp>
        <p:nvSpPr>
          <p:cNvPr id="4" name="Slide Number Placeholder 3">
            <a:extLst>
              <a:ext uri="{FF2B5EF4-FFF2-40B4-BE49-F238E27FC236}">
                <a16:creationId xmlns:a16="http://schemas.microsoft.com/office/drawing/2014/main" id="{C85A97E3-ABB2-FCEC-1977-CDC8FE9D6785}"/>
              </a:ext>
            </a:extLst>
          </p:cNvPr>
          <p:cNvSpPr>
            <a:spLocks noGrp="1"/>
          </p:cNvSpPr>
          <p:nvPr>
            <p:ph type="sldNum" sz="quarter" idx="12"/>
          </p:nvPr>
        </p:nvSpPr>
        <p:spPr/>
        <p:txBody>
          <a:bodyPr/>
          <a:lstStyle/>
          <a:p>
            <a:fld id="{C67CF74A-A61C-41F1-9FBA-292FF8451F0F}" type="slidenum">
              <a:rPr lang="he-IL" smtClean="0"/>
              <a:t>49</a:t>
            </a:fld>
            <a:endParaRPr lang="he-IL"/>
          </a:p>
        </p:txBody>
      </p:sp>
      <p:pic>
        <p:nvPicPr>
          <p:cNvPr id="3" name="Picture 2" descr="Graphical user interface, text, application&#10;&#10;Description automatically generated">
            <a:extLst>
              <a:ext uri="{FF2B5EF4-FFF2-40B4-BE49-F238E27FC236}">
                <a16:creationId xmlns:a16="http://schemas.microsoft.com/office/drawing/2014/main" id="{1BFE8182-443B-C936-4AC6-FC0B3942143E}"/>
              </a:ext>
            </a:extLst>
          </p:cNvPr>
          <p:cNvPicPr>
            <a:picLocks noChangeAspect="1"/>
          </p:cNvPicPr>
          <p:nvPr/>
        </p:nvPicPr>
        <p:blipFill rotWithShape="1">
          <a:blip r:embed="rId2">
            <a:extLst>
              <a:ext uri="{28A0092B-C50C-407E-A947-70E740481C1C}">
                <a14:useLocalDpi xmlns:a14="http://schemas.microsoft.com/office/drawing/2010/main" val="0"/>
              </a:ext>
            </a:extLst>
          </a:blip>
          <a:srcRect l="1866" t="3221" r="4987" b="69479"/>
          <a:stretch/>
        </p:blipFill>
        <p:spPr>
          <a:xfrm>
            <a:off x="1071607" y="2009173"/>
            <a:ext cx="10048776" cy="3292361"/>
          </a:xfrm>
          <a:prstGeom prst="rect">
            <a:avLst/>
          </a:prstGeom>
        </p:spPr>
      </p:pic>
    </p:spTree>
    <p:extLst>
      <p:ext uri="{BB962C8B-B14F-4D97-AF65-F5344CB8AC3E}">
        <p14:creationId xmlns:p14="http://schemas.microsoft.com/office/powerpoint/2010/main" val="28448546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628F2-8952-9E2F-A3C3-7EB950F126FD}"/>
              </a:ext>
            </a:extLst>
          </p:cNvPr>
          <p:cNvSpPr>
            <a:spLocks noGrp="1"/>
          </p:cNvSpPr>
          <p:nvPr>
            <p:ph type="title"/>
          </p:nvPr>
        </p:nvSpPr>
        <p:spPr/>
        <p:txBody>
          <a:bodyPr/>
          <a:lstStyle/>
          <a:p>
            <a:r>
              <a:rPr lang="en-US" dirty="0"/>
              <a:t>Time Horizons Introspection Question</a:t>
            </a:r>
            <a:endParaRPr lang="he-IL" dirty="0"/>
          </a:p>
        </p:txBody>
      </p:sp>
      <p:sp>
        <p:nvSpPr>
          <p:cNvPr id="4" name="Slide Number Placeholder 3">
            <a:extLst>
              <a:ext uri="{FF2B5EF4-FFF2-40B4-BE49-F238E27FC236}">
                <a16:creationId xmlns:a16="http://schemas.microsoft.com/office/drawing/2014/main" id="{397306DC-8D1B-DE62-472F-5C58F02648C2}"/>
              </a:ext>
            </a:extLst>
          </p:cNvPr>
          <p:cNvSpPr>
            <a:spLocks noGrp="1"/>
          </p:cNvSpPr>
          <p:nvPr>
            <p:ph type="sldNum" sz="quarter" idx="12"/>
          </p:nvPr>
        </p:nvSpPr>
        <p:spPr/>
        <p:txBody>
          <a:bodyPr/>
          <a:lstStyle/>
          <a:p>
            <a:fld id="{C67CF74A-A61C-41F1-9FBA-292FF8451F0F}" type="slidenum">
              <a:rPr lang="he-IL" smtClean="0"/>
              <a:t>50</a:t>
            </a:fld>
            <a:endParaRPr lang="he-IL"/>
          </a:p>
        </p:txBody>
      </p:sp>
      <p:cxnSp>
        <p:nvCxnSpPr>
          <p:cNvPr id="9" name="Straight Connector 8">
            <a:extLst>
              <a:ext uri="{FF2B5EF4-FFF2-40B4-BE49-F238E27FC236}">
                <a16:creationId xmlns:a16="http://schemas.microsoft.com/office/drawing/2014/main" id="{5A85811F-7F18-B3D3-CD09-CAE26CE4B334}"/>
              </a:ext>
            </a:extLst>
          </p:cNvPr>
          <p:cNvCxnSpPr>
            <a:cxnSpLocks/>
          </p:cNvCxnSpPr>
          <p:nvPr/>
        </p:nvCxnSpPr>
        <p:spPr>
          <a:xfrm>
            <a:off x="5819017" y="2787269"/>
            <a:ext cx="576000" cy="0"/>
          </a:xfrm>
          <a:prstGeom prst="line">
            <a:avLst/>
          </a:prstGeom>
          <a:noFill/>
          <a:ln w="38100" cap="rnd">
            <a:solidFill>
              <a:srgbClr val="D9D9D9"/>
            </a:solidFill>
            <a:prstDash val="sysDash"/>
            <a:tailEnd type="arrow" w="lg" len="med"/>
            <a:extLst>
              <a:ext uri="{C807C97D-BFC1-408E-A445-0C87EB9F89A2}">
                <ask:lineSketchStyleProps xmlns:ask="http://schemas.microsoft.com/office/drawing/2018/sketchyshapes" sd="1219033472">
                  <a:custGeom>
                    <a:avLst/>
                    <a:gdLst>
                      <a:gd name="connsiteX0" fmla="*/ 0 w 2269061"/>
                      <a:gd name="connsiteY0" fmla="*/ 4719393 h 5174997"/>
                      <a:gd name="connsiteX1" fmla="*/ 1116530 w 2269061"/>
                      <a:gd name="connsiteY1" fmla="*/ 4712215 h 5174997"/>
                      <a:gd name="connsiteX2" fmla="*/ 1175281 w 2269061"/>
                      <a:gd name="connsiteY2" fmla="*/ 60493 h 5174997"/>
                      <a:gd name="connsiteX3" fmla="*/ 2269061 w 2269061"/>
                      <a:gd name="connsiteY3" fmla="*/ 363277 h 5174997"/>
                    </a:gdLst>
                    <a:ahLst/>
                    <a:cxnLst>
                      <a:cxn ang="0">
                        <a:pos x="connsiteX0" y="connsiteY0"/>
                      </a:cxn>
                      <a:cxn ang="0">
                        <a:pos x="connsiteX1" y="connsiteY1"/>
                      </a:cxn>
                      <a:cxn ang="0">
                        <a:pos x="connsiteX2" y="connsiteY2"/>
                      </a:cxn>
                      <a:cxn ang="0">
                        <a:pos x="connsiteX3" y="connsiteY3"/>
                      </a:cxn>
                    </a:cxnLst>
                    <a:rect l="l" t="t" r="r" b="b"/>
                    <a:pathLst>
                      <a:path w="2269061" h="5174997" extrusionOk="0">
                        <a:moveTo>
                          <a:pt x="0" y="4719393"/>
                        </a:moveTo>
                        <a:cubicBezTo>
                          <a:pt x="125523" y="4840934"/>
                          <a:pt x="344306" y="5698601"/>
                          <a:pt x="1116530" y="4712215"/>
                        </a:cubicBezTo>
                        <a:cubicBezTo>
                          <a:pt x="2115375" y="4126220"/>
                          <a:pt x="781001" y="1104768"/>
                          <a:pt x="1175281" y="60493"/>
                        </a:cubicBezTo>
                        <a:cubicBezTo>
                          <a:pt x="1630784" y="-114944"/>
                          <a:pt x="1796150" y="220093"/>
                          <a:pt x="2269061" y="363277"/>
                        </a:cubicBezTo>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cxnSp>
      <p:sp>
        <p:nvSpPr>
          <p:cNvPr id="10" name="TextBox 9">
            <a:extLst>
              <a:ext uri="{FF2B5EF4-FFF2-40B4-BE49-F238E27FC236}">
                <a16:creationId xmlns:a16="http://schemas.microsoft.com/office/drawing/2014/main" id="{D363A7BC-A64D-8F89-1C7E-3F4C622B4003}"/>
              </a:ext>
            </a:extLst>
          </p:cNvPr>
          <p:cNvSpPr txBox="1"/>
          <p:nvPr/>
        </p:nvSpPr>
        <p:spPr>
          <a:xfrm>
            <a:off x="6395580" y="1598625"/>
            <a:ext cx="4529784" cy="369332"/>
          </a:xfrm>
          <a:prstGeom prst="rect">
            <a:avLst/>
          </a:prstGeom>
          <a:noFill/>
        </p:spPr>
        <p:txBody>
          <a:bodyPr wrap="square" rtlCol="1">
            <a:spAutoFit/>
          </a:bodyPr>
          <a:lstStyle/>
          <a:p>
            <a:r>
              <a:rPr lang="en-US" b="1" dirty="0"/>
              <a:t>Example of the interface after allocation:</a:t>
            </a:r>
            <a:endParaRPr lang="he-IL" b="1" dirty="0"/>
          </a:p>
        </p:txBody>
      </p:sp>
      <p:sp>
        <p:nvSpPr>
          <p:cNvPr id="11" name="TextBox 10">
            <a:extLst>
              <a:ext uri="{FF2B5EF4-FFF2-40B4-BE49-F238E27FC236}">
                <a16:creationId xmlns:a16="http://schemas.microsoft.com/office/drawing/2014/main" id="{771DBBC6-E829-0D17-67E5-25BF12ECB266}"/>
              </a:ext>
            </a:extLst>
          </p:cNvPr>
          <p:cNvSpPr txBox="1"/>
          <p:nvPr/>
        </p:nvSpPr>
        <p:spPr>
          <a:xfrm>
            <a:off x="334470" y="1598625"/>
            <a:ext cx="4529784" cy="369332"/>
          </a:xfrm>
          <a:prstGeom prst="rect">
            <a:avLst/>
          </a:prstGeom>
          <a:noFill/>
        </p:spPr>
        <p:txBody>
          <a:bodyPr wrap="square" rtlCol="1">
            <a:spAutoFit/>
          </a:bodyPr>
          <a:lstStyle/>
          <a:p>
            <a:r>
              <a:rPr lang="en-US" b="1" dirty="0"/>
              <a:t>Interface before allocation:</a:t>
            </a:r>
            <a:endParaRPr lang="he-IL" b="1" dirty="0"/>
          </a:p>
        </p:txBody>
      </p:sp>
      <p:grpSp>
        <p:nvGrpSpPr>
          <p:cNvPr id="3" name="Group 2">
            <a:extLst>
              <a:ext uri="{FF2B5EF4-FFF2-40B4-BE49-F238E27FC236}">
                <a16:creationId xmlns:a16="http://schemas.microsoft.com/office/drawing/2014/main" id="{C1A7FBC9-1FF3-992F-17BF-5F266578ADD2}"/>
              </a:ext>
            </a:extLst>
          </p:cNvPr>
          <p:cNvGrpSpPr>
            <a:grpSpLocks noChangeAspect="1"/>
          </p:cNvGrpSpPr>
          <p:nvPr/>
        </p:nvGrpSpPr>
        <p:grpSpPr>
          <a:xfrm>
            <a:off x="462719" y="2001021"/>
            <a:ext cx="11266563" cy="4093664"/>
            <a:chOff x="865034" y="3236821"/>
            <a:chExt cx="8620927" cy="3132383"/>
          </a:xfrm>
        </p:grpSpPr>
        <p:pic>
          <p:nvPicPr>
            <p:cNvPr id="12" name="Picture 11" descr="Chart&#10;&#10;Description automatically generated">
              <a:extLst>
                <a:ext uri="{FF2B5EF4-FFF2-40B4-BE49-F238E27FC236}">
                  <a16:creationId xmlns:a16="http://schemas.microsoft.com/office/drawing/2014/main" id="{0E156F08-DDD2-6536-AC0B-D7F28A4003E1}"/>
                </a:ext>
              </a:extLst>
            </p:cNvPr>
            <p:cNvPicPr>
              <a:picLocks noChangeAspect="1"/>
            </p:cNvPicPr>
            <p:nvPr/>
          </p:nvPicPr>
          <p:blipFill rotWithShape="1">
            <a:blip r:embed="rId2">
              <a:extLst>
                <a:ext uri="{28A0092B-C50C-407E-A947-70E740481C1C}">
                  <a14:useLocalDpi xmlns:a14="http://schemas.microsoft.com/office/drawing/2010/main" val="0"/>
                </a:ext>
              </a:extLst>
            </a:blip>
            <a:srcRect l="10722" t="35285" r="11012" b="7797"/>
            <a:stretch/>
          </p:blipFill>
          <p:spPr>
            <a:xfrm>
              <a:off x="5516899" y="3236821"/>
              <a:ext cx="3969062" cy="3132383"/>
            </a:xfrm>
            <a:prstGeom prst="rect">
              <a:avLst/>
            </a:prstGeom>
            <a:ln w="57150">
              <a:solidFill>
                <a:srgbClr val="D9D9D9"/>
              </a:solidFill>
            </a:ln>
          </p:spPr>
        </p:pic>
        <p:pic>
          <p:nvPicPr>
            <p:cNvPr id="8" name="Picture 7" descr="Graphical user interface, text, application&#10;&#10;Description automatically generated">
              <a:extLst>
                <a:ext uri="{FF2B5EF4-FFF2-40B4-BE49-F238E27FC236}">
                  <a16:creationId xmlns:a16="http://schemas.microsoft.com/office/drawing/2014/main" id="{7BFC751E-6E89-F40F-262F-EDE8CB309968}"/>
                </a:ext>
              </a:extLst>
            </p:cNvPr>
            <p:cNvPicPr>
              <a:picLocks noChangeAspect="1"/>
            </p:cNvPicPr>
            <p:nvPr/>
          </p:nvPicPr>
          <p:blipFill rotWithShape="1">
            <a:blip r:embed="rId3">
              <a:extLst>
                <a:ext uri="{28A0092B-C50C-407E-A947-70E740481C1C}">
                  <a14:useLocalDpi xmlns:a14="http://schemas.microsoft.com/office/drawing/2010/main" val="0"/>
                </a:ext>
              </a:extLst>
            </a:blip>
            <a:srcRect l="9083" t="36376" r="10535" b="6878"/>
            <a:stretch/>
          </p:blipFill>
          <p:spPr>
            <a:xfrm>
              <a:off x="865034" y="3236821"/>
              <a:ext cx="3969062" cy="3132382"/>
            </a:xfrm>
            <a:prstGeom prst="rect">
              <a:avLst/>
            </a:prstGeom>
            <a:ln w="57150">
              <a:solidFill>
                <a:srgbClr val="D9D9D9"/>
              </a:solidFill>
            </a:ln>
          </p:spPr>
        </p:pic>
      </p:grpSp>
    </p:spTree>
    <p:extLst>
      <p:ext uri="{BB962C8B-B14F-4D97-AF65-F5344CB8AC3E}">
        <p14:creationId xmlns:p14="http://schemas.microsoft.com/office/powerpoint/2010/main" val="3756396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hart, line chart&#10;&#10;Description automatically generated">
            <a:extLst>
              <a:ext uri="{FF2B5EF4-FFF2-40B4-BE49-F238E27FC236}">
                <a16:creationId xmlns:a16="http://schemas.microsoft.com/office/drawing/2014/main" id="{5823D6B6-B048-12A1-9EBE-3A6E89DE1E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7507" y="1425778"/>
            <a:ext cx="8809064" cy="3321808"/>
          </a:xfrm>
          <a:prstGeom prst="rect">
            <a:avLst/>
          </a:prstGeom>
        </p:spPr>
      </p:pic>
      <p:sp>
        <p:nvSpPr>
          <p:cNvPr id="7" name="Rectangle 6">
            <a:extLst>
              <a:ext uri="{FF2B5EF4-FFF2-40B4-BE49-F238E27FC236}">
                <a16:creationId xmlns:a16="http://schemas.microsoft.com/office/drawing/2014/main" id="{911A1FA7-C5DB-441F-F117-FDEFA9D4CC76}"/>
              </a:ext>
            </a:extLst>
          </p:cNvPr>
          <p:cNvSpPr/>
          <p:nvPr/>
        </p:nvSpPr>
        <p:spPr>
          <a:xfrm flipH="1">
            <a:off x="-8" y="4968607"/>
            <a:ext cx="12192001" cy="190126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45A92D7B-72D6-1D63-77F5-13C423949F07}"/>
              </a:ext>
            </a:extLst>
          </p:cNvPr>
          <p:cNvSpPr>
            <a:spLocks noGrp="1"/>
          </p:cNvSpPr>
          <p:nvPr>
            <p:ph type="title"/>
          </p:nvPr>
        </p:nvSpPr>
        <p:spPr/>
        <p:txBody>
          <a:bodyPr/>
          <a:lstStyle/>
          <a:p>
            <a:r>
              <a:rPr lang="en-US" dirty="0"/>
              <a:t>Time Horizon Weight Results</a:t>
            </a:r>
            <a:endParaRPr lang="he-IL" dirty="0"/>
          </a:p>
        </p:txBody>
      </p:sp>
      <p:sp>
        <p:nvSpPr>
          <p:cNvPr id="6" name="Content Placeholder 5">
            <a:extLst>
              <a:ext uri="{FF2B5EF4-FFF2-40B4-BE49-F238E27FC236}">
                <a16:creationId xmlns:a16="http://schemas.microsoft.com/office/drawing/2014/main" id="{8EFB89BA-7F9C-9E60-AE4E-EBF5A0894D3D}"/>
              </a:ext>
            </a:extLst>
          </p:cNvPr>
          <p:cNvSpPr>
            <a:spLocks noGrp="1"/>
          </p:cNvSpPr>
          <p:nvPr>
            <p:ph idx="1"/>
          </p:nvPr>
        </p:nvSpPr>
        <p:spPr>
          <a:xfrm>
            <a:off x="1050524" y="5056743"/>
            <a:ext cx="10484136" cy="1912285"/>
          </a:xfrm>
        </p:spPr>
        <p:txBody>
          <a:bodyPr>
            <a:normAutofit fontScale="92500" lnSpcReduction="10000"/>
          </a:bodyPr>
          <a:lstStyle/>
          <a:p>
            <a:r>
              <a:rPr lang="en-US" b="1" dirty="0"/>
              <a:t> </a:t>
            </a:r>
            <a:r>
              <a:rPr lang="en-US" b="1" dirty="0">
                <a:solidFill>
                  <a:srgbClr val="E9967A"/>
                </a:solidFill>
              </a:rPr>
              <a:t>Happiness Yesterday </a:t>
            </a:r>
            <a:r>
              <a:rPr lang="en-US" dirty="0"/>
              <a:t>appears consistent with a relatively clean flow-utility interpretation (much of the weight is on the past week)</a:t>
            </a:r>
          </a:p>
          <a:p>
            <a:r>
              <a:rPr lang="en-US" dirty="0"/>
              <a:t>The other questions suggest a mix of mostly flow and backward-looking utility, while </a:t>
            </a:r>
            <a:r>
              <a:rPr lang="en-US" b="1" dirty="0">
                <a:solidFill>
                  <a:srgbClr val="009E73"/>
                </a:solidFill>
              </a:rPr>
              <a:t>Happiness</a:t>
            </a:r>
            <a:r>
              <a:rPr lang="en-US" dirty="0"/>
              <a:t> and </a:t>
            </a:r>
            <a:r>
              <a:rPr lang="en-US" b="1" dirty="0">
                <a:solidFill>
                  <a:srgbClr val="CEBD4C"/>
                </a:solidFill>
              </a:rPr>
              <a:t>Personal Well-Being </a:t>
            </a:r>
            <a:r>
              <a:rPr lang="en-US" dirty="0"/>
              <a:t>appear more flow-like than </a:t>
            </a:r>
            <a:r>
              <a:rPr lang="en-US" b="1" dirty="0">
                <a:solidFill>
                  <a:srgbClr val="56B4E9"/>
                </a:solidFill>
              </a:rPr>
              <a:t>Life Satisfaction </a:t>
            </a:r>
            <a:r>
              <a:rPr lang="en-US" dirty="0"/>
              <a:t>and </a:t>
            </a:r>
            <a:r>
              <a:rPr lang="en-US" b="1" dirty="0">
                <a:solidFill>
                  <a:srgbClr val="AA3377"/>
                </a:solidFill>
              </a:rPr>
              <a:t>Family Well-Being</a:t>
            </a:r>
            <a:r>
              <a:rPr lang="en-US" dirty="0"/>
              <a:t>, as in the first survey</a:t>
            </a:r>
          </a:p>
        </p:txBody>
      </p:sp>
      <p:sp>
        <p:nvSpPr>
          <p:cNvPr id="8" name="Slide Number Placeholder 7">
            <a:extLst>
              <a:ext uri="{FF2B5EF4-FFF2-40B4-BE49-F238E27FC236}">
                <a16:creationId xmlns:a16="http://schemas.microsoft.com/office/drawing/2014/main" id="{F38B4B79-25EC-FF60-811F-6AEDFC490E8C}"/>
              </a:ext>
            </a:extLst>
          </p:cNvPr>
          <p:cNvSpPr>
            <a:spLocks noGrp="1"/>
          </p:cNvSpPr>
          <p:nvPr>
            <p:ph type="sldNum" sz="quarter" idx="12"/>
          </p:nvPr>
        </p:nvSpPr>
        <p:spPr/>
        <p:txBody>
          <a:bodyPr/>
          <a:lstStyle/>
          <a:p>
            <a:fld id="{C67CF74A-A61C-41F1-9FBA-292FF8451F0F}" type="slidenum">
              <a:rPr lang="he-IL" smtClean="0"/>
              <a:t>51</a:t>
            </a:fld>
            <a:endParaRPr lang="he-IL"/>
          </a:p>
        </p:txBody>
      </p:sp>
      <p:pic>
        <p:nvPicPr>
          <p:cNvPr id="3" name="Picture 2">
            <a:extLst>
              <a:ext uri="{FF2B5EF4-FFF2-40B4-BE49-F238E27FC236}">
                <a16:creationId xmlns:a16="http://schemas.microsoft.com/office/drawing/2014/main" id="{61BCEA4A-DA02-9D55-084E-C9008FF05766}"/>
              </a:ext>
            </a:extLst>
          </p:cNvPr>
          <p:cNvPicPr>
            <a:picLocks noChangeAspect="1"/>
          </p:cNvPicPr>
          <p:nvPr/>
        </p:nvPicPr>
        <p:blipFill rotWithShape="1">
          <a:blip r:embed="rId4">
            <a:clrChange>
              <a:clrFrom>
                <a:srgbClr val="FFFFFF"/>
              </a:clrFrom>
              <a:clrTo>
                <a:srgbClr val="FFFFFF">
                  <a:alpha val="0"/>
                </a:srgbClr>
              </a:clrTo>
            </a:clrChange>
          </a:blip>
          <a:srcRect l="19364" t="30282" r="18576" b="64902"/>
          <a:stretch/>
        </p:blipFill>
        <p:spPr>
          <a:xfrm>
            <a:off x="1103648" y="4525476"/>
            <a:ext cx="9984705" cy="531267"/>
          </a:xfrm>
          <a:prstGeom prst="rect">
            <a:avLst/>
          </a:prstGeom>
        </p:spPr>
      </p:pic>
    </p:spTree>
    <p:extLst>
      <p:ext uri="{BB962C8B-B14F-4D97-AF65-F5344CB8AC3E}">
        <p14:creationId xmlns:p14="http://schemas.microsoft.com/office/powerpoint/2010/main" val="32368585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EEEE1D4-F10B-1604-87A0-A7F7A3FB8E52}"/>
              </a:ext>
            </a:extLst>
          </p:cNvPr>
          <p:cNvPicPr>
            <a:picLocks noChangeAspect="1"/>
          </p:cNvPicPr>
          <p:nvPr/>
        </p:nvPicPr>
        <p:blipFill rotWithShape="1">
          <a:blip r:embed="rId2"/>
          <a:srcRect t="931"/>
          <a:stretch/>
        </p:blipFill>
        <p:spPr>
          <a:xfrm>
            <a:off x="141322" y="2831218"/>
            <a:ext cx="11977077" cy="1997068"/>
          </a:xfrm>
          <a:prstGeom prst="rect">
            <a:avLst/>
          </a:prstGeom>
        </p:spPr>
      </p:pic>
      <p:sp>
        <p:nvSpPr>
          <p:cNvPr id="14" name="Rectangle 13">
            <a:extLst>
              <a:ext uri="{FF2B5EF4-FFF2-40B4-BE49-F238E27FC236}">
                <a16:creationId xmlns:a16="http://schemas.microsoft.com/office/drawing/2014/main" id="{BBF89D90-9832-2FDD-DC3C-C9D09CB7B620}"/>
              </a:ext>
            </a:extLst>
          </p:cNvPr>
          <p:cNvSpPr/>
          <p:nvPr/>
        </p:nvSpPr>
        <p:spPr>
          <a:xfrm flipH="1" flipV="1">
            <a:off x="-7" y="1430481"/>
            <a:ext cx="12192001" cy="98402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45A92D7B-72D6-1D63-77F5-13C423949F07}"/>
              </a:ext>
            </a:extLst>
          </p:cNvPr>
          <p:cNvSpPr>
            <a:spLocks noGrp="1"/>
          </p:cNvSpPr>
          <p:nvPr>
            <p:ph type="title"/>
          </p:nvPr>
        </p:nvSpPr>
        <p:spPr/>
        <p:txBody>
          <a:bodyPr/>
          <a:lstStyle/>
          <a:p>
            <a:r>
              <a:rPr lang="en-US" dirty="0"/>
              <a:t>Time Horizons Weights by Demographics</a:t>
            </a:r>
            <a:endParaRPr lang="he-IL" dirty="0"/>
          </a:p>
        </p:txBody>
      </p:sp>
      <p:sp>
        <p:nvSpPr>
          <p:cNvPr id="6" name="Content Placeholder 5">
            <a:extLst>
              <a:ext uri="{FF2B5EF4-FFF2-40B4-BE49-F238E27FC236}">
                <a16:creationId xmlns:a16="http://schemas.microsoft.com/office/drawing/2014/main" id="{74DFFFFA-6E5F-7B13-AD26-EF60485F8681}"/>
              </a:ext>
            </a:extLst>
          </p:cNvPr>
          <p:cNvSpPr>
            <a:spLocks noGrp="1"/>
          </p:cNvSpPr>
          <p:nvPr>
            <p:ph idx="1"/>
          </p:nvPr>
        </p:nvSpPr>
        <p:spPr>
          <a:xfrm>
            <a:off x="838200" y="1574801"/>
            <a:ext cx="10515600" cy="839710"/>
          </a:xfrm>
        </p:spPr>
        <p:txBody>
          <a:bodyPr>
            <a:normAutofit lnSpcReduction="10000"/>
          </a:bodyPr>
          <a:lstStyle/>
          <a:p>
            <a:r>
              <a:rPr lang="en-US" dirty="0"/>
              <a:t>The way sociodemographic groups interpret SWB questions changed from the first survey</a:t>
            </a:r>
          </a:p>
          <a:p>
            <a:endParaRPr lang="he-IL" dirty="0"/>
          </a:p>
        </p:txBody>
      </p:sp>
      <p:sp>
        <p:nvSpPr>
          <p:cNvPr id="9" name="Slide Number Placeholder 8">
            <a:extLst>
              <a:ext uri="{FF2B5EF4-FFF2-40B4-BE49-F238E27FC236}">
                <a16:creationId xmlns:a16="http://schemas.microsoft.com/office/drawing/2014/main" id="{2EE8609F-A3D7-1BC6-BCB6-3A2B5B48A609}"/>
              </a:ext>
            </a:extLst>
          </p:cNvPr>
          <p:cNvSpPr>
            <a:spLocks noGrp="1"/>
          </p:cNvSpPr>
          <p:nvPr>
            <p:ph type="sldNum" sz="quarter" idx="12"/>
          </p:nvPr>
        </p:nvSpPr>
        <p:spPr/>
        <p:txBody>
          <a:bodyPr/>
          <a:lstStyle/>
          <a:p>
            <a:fld id="{C67CF74A-A61C-41F1-9FBA-292FF8451F0F}" type="slidenum">
              <a:rPr lang="he-IL" smtClean="0"/>
              <a:t>52</a:t>
            </a:fld>
            <a:endParaRPr lang="he-IL"/>
          </a:p>
        </p:txBody>
      </p:sp>
      <p:grpSp>
        <p:nvGrpSpPr>
          <p:cNvPr id="10" name="Group 9">
            <a:extLst>
              <a:ext uri="{FF2B5EF4-FFF2-40B4-BE49-F238E27FC236}">
                <a16:creationId xmlns:a16="http://schemas.microsoft.com/office/drawing/2014/main" id="{169C8740-85F3-1C1E-6EC5-2A9A2CB6F499}"/>
              </a:ext>
            </a:extLst>
          </p:cNvPr>
          <p:cNvGrpSpPr/>
          <p:nvPr/>
        </p:nvGrpSpPr>
        <p:grpSpPr>
          <a:xfrm>
            <a:off x="906479" y="2490710"/>
            <a:ext cx="10937174" cy="2756908"/>
            <a:chOff x="906479" y="1642635"/>
            <a:chExt cx="10937174" cy="2756908"/>
          </a:xfrm>
        </p:grpSpPr>
        <p:pic>
          <p:nvPicPr>
            <p:cNvPr id="5" name="Picture 4">
              <a:extLst>
                <a:ext uri="{FF2B5EF4-FFF2-40B4-BE49-F238E27FC236}">
                  <a16:creationId xmlns:a16="http://schemas.microsoft.com/office/drawing/2014/main" id="{04F40298-09D9-ED3B-731D-AE99683AA647}"/>
                </a:ext>
              </a:extLst>
            </p:cNvPr>
            <p:cNvPicPr>
              <a:picLocks noChangeAspect="1"/>
            </p:cNvPicPr>
            <p:nvPr/>
          </p:nvPicPr>
          <p:blipFill rotWithShape="1">
            <a:blip r:embed="rId3">
              <a:clrChange>
                <a:clrFrom>
                  <a:srgbClr val="FFFFFF"/>
                </a:clrFrom>
                <a:clrTo>
                  <a:srgbClr val="FFFFFF">
                    <a:alpha val="0"/>
                  </a:srgbClr>
                </a:clrTo>
              </a:clrChange>
            </a:blip>
            <a:srcRect l="18179" t="40948" r="8388" b="55244"/>
            <a:stretch/>
          </p:blipFill>
          <p:spPr>
            <a:xfrm>
              <a:off x="1852549" y="1642635"/>
              <a:ext cx="9737767" cy="346031"/>
            </a:xfrm>
            <a:prstGeom prst="rect">
              <a:avLst/>
            </a:prstGeom>
          </p:spPr>
        </p:pic>
        <p:pic>
          <p:nvPicPr>
            <p:cNvPr id="3" name="Picture 2">
              <a:extLst>
                <a:ext uri="{FF2B5EF4-FFF2-40B4-BE49-F238E27FC236}">
                  <a16:creationId xmlns:a16="http://schemas.microsoft.com/office/drawing/2014/main" id="{B9C171A5-3F2B-CF61-76BF-5A48366C0FBE}"/>
                </a:ext>
              </a:extLst>
            </p:cNvPr>
            <p:cNvPicPr>
              <a:picLocks noChangeAspect="1"/>
            </p:cNvPicPr>
            <p:nvPr/>
          </p:nvPicPr>
          <p:blipFill rotWithShape="1">
            <a:blip r:embed="rId3">
              <a:clrChange>
                <a:clrFrom>
                  <a:srgbClr val="FFFFFF"/>
                </a:clrFrom>
                <a:clrTo>
                  <a:srgbClr val="FFFFFF">
                    <a:alpha val="0"/>
                  </a:srgbClr>
                </a:clrTo>
              </a:clrChange>
            </a:blip>
            <a:srcRect l="12598" t="93131" r="6254" b="1095"/>
            <a:stretch/>
          </p:blipFill>
          <p:spPr>
            <a:xfrm>
              <a:off x="906479" y="3866007"/>
              <a:ext cx="10937174" cy="533536"/>
            </a:xfrm>
            <a:prstGeom prst="rect">
              <a:avLst/>
            </a:prstGeom>
          </p:spPr>
        </p:pic>
      </p:grpSp>
      <p:sp>
        <p:nvSpPr>
          <p:cNvPr id="13" name="TextBox 12">
            <a:extLst>
              <a:ext uri="{FF2B5EF4-FFF2-40B4-BE49-F238E27FC236}">
                <a16:creationId xmlns:a16="http://schemas.microsoft.com/office/drawing/2014/main" id="{C8AB825B-634B-235F-DED0-9500947DE47C}"/>
              </a:ext>
            </a:extLst>
          </p:cNvPr>
          <p:cNvSpPr txBox="1"/>
          <p:nvPr/>
        </p:nvSpPr>
        <p:spPr>
          <a:xfrm>
            <a:off x="706380" y="5143912"/>
            <a:ext cx="10883936" cy="1569660"/>
          </a:xfrm>
          <a:prstGeom prst="rect">
            <a:avLst/>
          </a:prstGeom>
          <a:noFill/>
        </p:spPr>
        <p:txBody>
          <a:bodyPr wrap="square">
            <a:spAutoFit/>
          </a:bodyPr>
          <a:lstStyle/>
          <a:p>
            <a:pPr marL="285750" indent="-285750">
              <a:buFont typeface="Arial" panose="020B0604020202020204" pitchFamily="34" charset="0"/>
              <a:buChar char="•"/>
            </a:pPr>
            <a:r>
              <a:rPr lang="en-US" sz="2400" dirty="0"/>
              <a:t>When focusing on the</a:t>
            </a:r>
            <a:r>
              <a:rPr lang="en-US" sz="2400" b="1" dirty="0"/>
              <a:t> </a:t>
            </a:r>
            <a:r>
              <a:rPr lang="en-US" sz="2400" dirty="0"/>
              <a:t>time-explicit</a:t>
            </a:r>
            <a:r>
              <a:rPr lang="en-US" sz="2400" b="1" dirty="0"/>
              <a:t> </a:t>
            </a:r>
            <a:r>
              <a:rPr lang="en-US" sz="2400" dirty="0"/>
              <a:t>Happiness Yesterday (not shown in figures), we find much fewer time-horizon differences, suggesting that making SWB questions less ambiguous could move them closer to the desired utility notions on average and </a:t>
            </a:r>
            <a:r>
              <a:rPr lang="en-US" sz="2400" b="1" dirty="0"/>
              <a:t>reduce their interpretation variance </a:t>
            </a:r>
            <a:r>
              <a:rPr lang="en-US" sz="2400" dirty="0"/>
              <a:t>across groups</a:t>
            </a:r>
            <a:r>
              <a:rPr lang="en-US" sz="2400" b="1" dirty="0"/>
              <a:t> </a:t>
            </a:r>
          </a:p>
        </p:txBody>
      </p:sp>
    </p:spTree>
    <p:extLst>
      <p:ext uri="{BB962C8B-B14F-4D97-AF65-F5344CB8AC3E}">
        <p14:creationId xmlns:p14="http://schemas.microsoft.com/office/powerpoint/2010/main" val="31061754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DF5A3E-F63B-4AC4-ED52-AEC2D7A57404}"/>
              </a:ext>
            </a:extLst>
          </p:cNvPr>
          <p:cNvPicPr>
            <a:picLocks noChangeAspect="1"/>
          </p:cNvPicPr>
          <p:nvPr/>
        </p:nvPicPr>
        <p:blipFill rotWithShape="1">
          <a:blip r:embed="rId2"/>
          <a:srcRect t="931"/>
          <a:stretch/>
        </p:blipFill>
        <p:spPr>
          <a:xfrm>
            <a:off x="141322" y="2831218"/>
            <a:ext cx="11977077" cy="1997068"/>
          </a:xfrm>
          <a:prstGeom prst="rect">
            <a:avLst/>
          </a:prstGeom>
        </p:spPr>
      </p:pic>
      <p:grpSp>
        <p:nvGrpSpPr>
          <p:cNvPr id="19" name="Group 18">
            <a:extLst>
              <a:ext uri="{FF2B5EF4-FFF2-40B4-BE49-F238E27FC236}">
                <a16:creationId xmlns:a16="http://schemas.microsoft.com/office/drawing/2014/main" id="{54EC651B-1D49-12BD-5F48-D0B3EB6141BC}"/>
              </a:ext>
            </a:extLst>
          </p:cNvPr>
          <p:cNvGrpSpPr/>
          <p:nvPr/>
        </p:nvGrpSpPr>
        <p:grpSpPr>
          <a:xfrm>
            <a:off x="906479" y="2490710"/>
            <a:ext cx="10937174" cy="2756908"/>
            <a:chOff x="906479" y="1642635"/>
            <a:chExt cx="10937174" cy="2756908"/>
          </a:xfrm>
        </p:grpSpPr>
        <p:pic>
          <p:nvPicPr>
            <p:cNvPr id="20" name="Picture 19">
              <a:extLst>
                <a:ext uri="{FF2B5EF4-FFF2-40B4-BE49-F238E27FC236}">
                  <a16:creationId xmlns:a16="http://schemas.microsoft.com/office/drawing/2014/main" id="{98749294-2C8D-D1FE-2D30-CF0DE0301A74}"/>
                </a:ext>
              </a:extLst>
            </p:cNvPr>
            <p:cNvPicPr>
              <a:picLocks noChangeAspect="1"/>
            </p:cNvPicPr>
            <p:nvPr/>
          </p:nvPicPr>
          <p:blipFill rotWithShape="1">
            <a:blip r:embed="rId3">
              <a:clrChange>
                <a:clrFrom>
                  <a:srgbClr val="FFFFFF"/>
                </a:clrFrom>
                <a:clrTo>
                  <a:srgbClr val="FFFFFF">
                    <a:alpha val="0"/>
                  </a:srgbClr>
                </a:clrTo>
              </a:clrChange>
            </a:blip>
            <a:srcRect l="18179" t="40948" r="8388" b="55244"/>
            <a:stretch/>
          </p:blipFill>
          <p:spPr>
            <a:xfrm>
              <a:off x="1852549" y="1642635"/>
              <a:ext cx="9737767" cy="346031"/>
            </a:xfrm>
            <a:prstGeom prst="rect">
              <a:avLst/>
            </a:prstGeom>
          </p:spPr>
        </p:pic>
        <p:pic>
          <p:nvPicPr>
            <p:cNvPr id="23" name="Picture 22">
              <a:extLst>
                <a:ext uri="{FF2B5EF4-FFF2-40B4-BE49-F238E27FC236}">
                  <a16:creationId xmlns:a16="http://schemas.microsoft.com/office/drawing/2014/main" id="{1B6D6CCF-FD50-C65D-F67B-5897EED3F656}"/>
                </a:ext>
              </a:extLst>
            </p:cNvPr>
            <p:cNvPicPr>
              <a:picLocks noChangeAspect="1"/>
            </p:cNvPicPr>
            <p:nvPr/>
          </p:nvPicPr>
          <p:blipFill rotWithShape="1">
            <a:blip r:embed="rId3">
              <a:clrChange>
                <a:clrFrom>
                  <a:srgbClr val="FFFFFF"/>
                </a:clrFrom>
                <a:clrTo>
                  <a:srgbClr val="FFFFFF">
                    <a:alpha val="0"/>
                  </a:srgbClr>
                </a:clrTo>
              </a:clrChange>
            </a:blip>
            <a:srcRect l="12598" t="93131" r="6254" b="1095"/>
            <a:stretch/>
          </p:blipFill>
          <p:spPr>
            <a:xfrm>
              <a:off x="906479" y="3866007"/>
              <a:ext cx="10937174" cy="533536"/>
            </a:xfrm>
            <a:prstGeom prst="rect">
              <a:avLst/>
            </a:prstGeom>
          </p:spPr>
        </p:pic>
      </p:grpSp>
      <p:sp>
        <p:nvSpPr>
          <p:cNvPr id="2" name="Title 1">
            <a:extLst>
              <a:ext uri="{FF2B5EF4-FFF2-40B4-BE49-F238E27FC236}">
                <a16:creationId xmlns:a16="http://schemas.microsoft.com/office/drawing/2014/main" id="{45A92D7B-72D6-1D63-77F5-13C423949F07}"/>
              </a:ext>
            </a:extLst>
          </p:cNvPr>
          <p:cNvSpPr>
            <a:spLocks noGrp="1"/>
          </p:cNvSpPr>
          <p:nvPr>
            <p:ph type="title"/>
          </p:nvPr>
        </p:nvSpPr>
        <p:spPr/>
        <p:txBody>
          <a:bodyPr/>
          <a:lstStyle/>
          <a:p>
            <a:r>
              <a:rPr lang="en-US" dirty="0"/>
              <a:t>Time Horizons Weights by Demographics</a:t>
            </a:r>
            <a:endParaRPr lang="he-IL" dirty="0"/>
          </a:p>
        </p:txBody>
      </p:sp>
      <p:sp>
        <p:nvSpPr>
          <p:cNvPr id="6" name="Content Placeholder 5">
            <a:extLst>
              <a:ext uri="{FF2B5EF4-FFF2-40B4-BE49-F238E27FC236}">
                <a16:creationId xmlns:a16="http://schemas.microsoft.com/office/drawing/2014/main" id="{74DFFFFA-6E5F-7B13-AD26-EF60485F8681}"/>
              </a:ext>
            </a:extLst>
          </p:cNvPr>
          <p:cNvSpPr>
            <a:spLocks noGrp="1"/>
          </p:cNvSpPr>
          <p:nvPr>
            <p:ph idx="1"/>
          </p:nvPr>
        </p:nvSpPr>
        <p:spPr>
          <a:xfrm>
            <a:off x="3579421" y="5169641"/>
            <a:ext cx="3648864" cy="1701117"/>
          </a:xfrm>
        </p:spPr>
        <p:txBody>
          <a:bodyPr>
            <a:noAutofit/>
          </a:bodyPr>
          <a:lstStyle/>
          <a:p>
            <a:r>
              <a:rPr lang="en-US" b="1" dirty="0"/>
              <a:t>Age</a:t>
            </a:r>
            <a:r>
              <a:rPr lang="en-US" dirty="0"/>
              <a:t>: </a:t>
            </a:r>
            <a:br>
              <a:rPr lang="en-US" dirty="0"/>
            </a:br>
            <a:r>
              <a:rPr lang="en-US" dirty="0"/>
              <a:t>young respondents were more flow-like than the older ones</a:t>
            </a:r>
            <a:endParaRPr lang="he-IL" dirty="0"/>
          </a:p>
        </p:txBody>
      </p:sp>
      <p:sp>
        <p:nvSpPr>
          <p:cNvPr id="9" name="Slide Number Placeholder 8">
            <a:extLst>
              <a:ext uri="{FF2B5EF4-FFF2-40B4-BE49-F238E27FC236}">
                <a16:creationId xmlns:a16="http://schemas.microsoft.com/office/drawing/2014/main" id="{2EE8609F-A3D7-1BC6-BCB6-3A2B5B48A609}"/>
              </a:ext>
            </a:extLst>
          </p:cNvPr>
          <p:cNvSpPr>
            <a:spLocks noGrp="1"/>
          </p:cNvSpPr>
          <p:nvPr>
            <p:ph type="sldNum" sz="quarter" idx="12"/>
          </p:nvPr>
        </p:nvSpPr>
        <p:spPr/>
        <p:txBody>
          <a:bodyPr/>
          <a:lstStyle/>
          <a:p>
            <a:fld id="{C67CF74A-A61C-41F1-9FBA-292FF8451F0F}" type="slidenum">
              <a:rPr lang="he-IL" smtClean="0"/>
              <a:t>53</a:t>
            </a:fld>
            <a:endParaRPr lang="he-IL"/>
          </a:p>
        </p:txBody>
      </p:sp>
      <p:sp>
        <p:nvSpPr>
          <p:cNvPr id="7" name="Content Placeholder 5">
            <a:extLst>
              <a:ext uri="{FF2B5EF4-FFF2-40B4-BE49-F238E27FC236}">
                <a16:creationId xmlns:a16="http://schemas.microsoft.com/office/drawing/2014/main" id="{6B40E338-5C7F-F386-E725-E40D28575AC1}"/>
              </a:ext>
            </a:extLst>
          </p:cNvPr>
          <p:cNvSpPr txBox="1">
            <a:spLocks/>
          </p:cNvSpPr>
          <p:nvPr/>
        </p:nvSpPr>
        <p:spPr>
          <a:xfrm>
            <a:off x="7236522" y="5169642"/>
            <a:ext cx="4032663" cy="17011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Income</a:t>
            </a:r>
            <a:r>
              <a:rPr lang="en-US" dirty="0"/>
              <a:t>:</a:t>
            </a:r>
            <a:br>
              <a:rPr lang="en-US" dirty="0"/>
            </a:br>
            <a:r>
              <a:rPr lang="en-US" dirty="0"/>
              <a:t>low-income respondents were more flow-like than high-income ones</a:t>
            </a:r>
          </a:p>
        </p:txBody>
      </p:sp>
      <p:sp>
        <p:nvSpPr>
          <p:cNvPr id="11" name="Rectangle 10">
            <a:extLst>
              <a:ext uri="{FF2B5EF4-FFF2-40B4-BE49-F238E27FC236}">
                <a16:creationId xmlns:a16="http://schemas.microsoft.com/office/drawing/2014/main" id="{70C9C813-436F-A0AB-CE90-017DB24EE3AF}"/>
              </a:ext>
            </a:extLst>
          </p:cNvPr>
          <p:cNvSpPr/>
          <p:nvPr/>
        </p:nvSpPr>
        <p:spPr>
          <a:xfrm flipH="1">
            <a:off x="1652450" y="2341033"/>
            <a:ext cx="2487750" cy="2717244"/>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2" name="Rectangle 11">
            <a:extLst>
              <a:ext uri="{FF2B5EF4-FFF2-40B4-BE49-F238E27FC236}">
                <a16:creationId xmlns:a16="http://schemas.microsoft.com/office/drawing/2014/main" id="{12829FA1-4018-89D2-A276-B8183EC5C042}"/>
              </a:ext>
            </a:extLst>
          </p:cNvPr>
          <p:cNvSpPr/>
          <p:nvPr/>
        </p:nvSpPr>
        <p:spPr>
          <a:xfrm flipH="1">
            <a:off x="9321800" y="2454174"/>
            <a:ext cx="2803525" cy="2717244"/>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Tree>
    <p:extLst>
      <p:ext uri="{BB962C8B-B14F-4D97-AF65-F5344CB8AC3E}">
        <p14:creationId xmlns:p14="http://schemas.microsoft.com/office/powerpoint/2010/main" val="38752132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69891-A365-07E7-38F5-3C5AFA1DDC9E}"/>
              </a:ext>
            </a:extLst>
          </p:cNvPr>
          <p:cNvSpPr>
            <a:spLocks noGrp="1"/>
          </p:cNvSpPr>
          <p:nvPr>
            <p:ph type="title"/>
          </p:nvPr>
        </p:nvSpPr>
        <p:spPr/>
        <p:txBody>
          <a:bodyPr/>
          <a:lstStyle/>
          <a:p>
            <a:r>
              <a:rPr lang="en-US" dirty="0"/>
              <a:t>Social Circle Introspection Question</a:t>
            </a:r>
            <a:endParaRPr lang="he-IL" dirty="0"/>
          </a:p>
        </p:txBody>
      </p:sp>
      <p:sp>
        <p:nvSpPr>
          <p:cNvPr id="4" name="Slide Number Placeholder 3">
            <a:extLst>
              <a:ext uri="{FF2B5EF4-FFF2-40B4-BE49-F238E27FC236}">
                <a16:creationId xmlns:a16="http://schemas.microsoft.com/office/drawing/2014/main" id="{27CF1086-7E3A-2894-44D5-3B96A1160865}"/>
              </a:ext>
            </a:extLst>
          </p:cNvPr>
          <p:cNvSpPr>
            <a:spLocks noGrp="1"/>
          </p:cNvSpPr>
          <p:nvPr>
            <p:ph type="sldNum" sz="quarter" idx="12"/>
          </p:nvPr>
        </p:nvSpPr>
        <p:spPr/>
        <p:txBody>
          <a:bodyPr/>
          <a:lstStyle/>
          <a:p>
            <a:fld id="{C67CF74A-A61C-41F1-9FBA-292FF8451F0F}" type="slidenum">
              <a:rPr lang="he-IL" smtClean="0"/>
              <a:t>54</a:t>
            </a:fld>
            <a:endParaRPr lang="he-IL"/>
          </a:p>
        </p:txBody>
      </p:sp>
      <p:grpSp>
        <p:nvGrpSpPr>
          <p:cNvPr id="3" name="Group 2">
            <a:extLst>
              <a:ext uri="{FF2B5EF4-FFF2-40B4-BE49-F238E27FC236}">
                <a16:creationId xmlns:a16="http://schemas.microsoft.com/office/drawing/2014/main" id="{9FBDD673-5625-7A4D-FACA-C65BE36EED33}"/>
              </a:ext>
            </a:extLst>
          </p:cNvPr>
          <p:cNvGrpSpPr/>
          <p:nvPr/>
        </p:nvGrpSpPr>
        <p:grpSpPr>
          <a:xfrm>
            <a:off x="922448" y="1384371"/>
            <a:ext cx="9810759" cy="5468989"/>
            <a:chOff x="943122" y="1340303"/>
            <a:chExt cx="9810759" cy="5468989"/>
          </a:xfrm>
        </p:grpSpPr>
        <p:pic>
          <p:nvPicPr>
            <p:cNvPr id="9" name="Picture 8" descr="Chart, radar chart&#10;&#10;Description automatically generated">
              <a:extLst>
                <a:ext uri="{FF2B5EF4-FFF2-40B4-BE49-F238E27FC236}">
                  <a16:creationId xmlns:a16="http://schemas.microsoft.com/office/drawing/2014/main" id="{3E0F2ACB-9847-5A8E-CF29-39092A5ADE08}"/>
                </a:ext>
              </a:extLst>
            </p:cNvPr>
            <p:cNvPicPr>
              <a:picLocks noChangeAspect="1"/>
            </p:cNvPicPr>
            <p:nvPr/>
          </p:nvPicPr>
          <p:blipFill rotWithShape="1">
            <a:blip r:embed="rId2">
              <a:extLst>
                <a:ext uri="{28A0092B-C50C-407E-A947-70E740481C1C}">
                  <a14:useLocalDpi xmlns:a14="http://schemas.microsoft.com/office/drawing/2010/main" val="0"/>
                </a:ext>
              </a:extLst>
            </a:blip>
            <a:srcRect l="364" r="-1"/>
            <a:stretch/>
          </p:blipFill>
          <p:spPr>
            <a:xfrm>
              <a:off x="5905537" y="1340303"/>
              <a:ext cx="4848344" cy="5455333"/>
            </a:xfrm>
            <a:prstGeom prst="rect">
              <a:avLst/>
            </a:prstGeom>
          </p:spPr>
        </p:pic>
        <p:pic>
          <p:nvPicPr>
            <p:cNvPr id="10" name="Picture 9" descr="Diagram&#10;&#10;Description automatically generated">
              <a:extLst>
                <a:ext uri="{FF2B5EF4-FFF2-40B4-BE49-F238E27FC236}">
                  <a16:creationId xmlns:a16="http://schemas.microsoft.com/office/drawing/2014/main" id="{27100815-6C30-F23F-13F5-859773368195}"/>
                </a:ext>
              </a:extLst>
            </p:cNvPr>
            <p:cNvPicPr>
              <a:picLocks noChangeAspect="1"/>
            </p:cNvPicPr>
            <p:nvPr/>
          </p:nvPicPr>
          <p:blipFill rotWithShape="1">
            <a:blip r:embed="rId3">
              <a:extLst>
                <a:ext uri="{28A0092B-C50C-407E-A947-70E740481C1C}">
                  <a14:useLocalDpi xmlns:a14="http://schemas.microsoft.com/office/drawing/2010/main" val="0"/>
                </a:ext>
              </a:extLst>
            </a:blip>
            <a:srcRect r="1096"/>
            <a:stretch/>
          </p:blipFill>
          <p:spPr>
            <a:xfrm>
              <a:off x="943122" y="1357419"/>
              <a:ext cx="4962415" cy="5451873"/>
            </a:xfrm>
            <a:prstGeom prst="rect">
              <a:avLst/>
            </a:prstGeom>
          </p:spPr>
        </p:pic>
      </p:grpSp>
    </p:spTree>
    <p:extLst>
      <p:ext uri="{BB962C8B-B14F-4D97-AF65-F5344CB8AC3E}">
        <p14:creationId xmlns:p14="http://schemas.microsoft.com/office/powerpoint/2010/main" val="25682791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988EFE-F816-F9A3-E286-427AE6A87D29}"/>
              </a:ext>
            </a:extLst>
          </p:cNvPr>
          <p:cNvSpPr/>
          <p:nvPr/>
        </p:nvSpPr>
        <p:spPr>
          <a:xfrm flipH="1">
            <a:off x="-1" y="1810941"/>
            <a:ext cx="12192001" cy="365296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B5385B17-96B5-62FC-0E43-C16432CFE54D}"/>
              </a:ext>
            </a:extLst>
          </p:cNvPr>
          <p:cNvSpPr>
            <a:spLocks noGrp="1"/>
          </p:cNvSpPr>
          <p:nvPr>
            <p:ph type="title"/>
          </p:nvPr>
        </p:nvSpPr>
        <p:spPr/>
        <p:txBody>
          <a:bodyPr/>
          <a:lstStyle/>
          <a:p>
            <a:r>
              <a:rPr lang="en-US" dirty="0"/>
              <a:t>Social Circle Introspection Question</a:t>
            </a:r>
            <a:endParaRPr lang="he-IL" dirty="0"/>
          </a:p>
        </p:txBody>
      </p:sp>
      <p:sp>
        <p:nvSpPr>
          <p:cNvPr id="4" name="Slide Number Placeholder 3">
            <a:extLst>
              <a:ext uri="{FF2B5EF4-FFF2-40B4-BE49-F238E27FC236}">
                <a16:creationId xmlns:a16="http://schemas.microsoft.com/office/drawing/2014/main" id="{C85A97E3-ABB2-FCEC-1977-CDC8FE9D6785}"/>
              </a:ext>
            </a:extLst>
          </p:cNvPr>
          <p:cNvSpPr>
            <a:spLocks noGrp="1"/>
          </p:cNvSpPr>
          <p:nvPr>
            <p:ph type="sldNum" sz="quarter" idx="12"/>
          </p:nvPr>
        </p:nvSpPr>
        <p:spPr/>
        <p:txBody>
          <a:bodyPr/>
          <a:lstStyle/>
          <a:p>
            <a:fld id="{C67CF74A-A61C-41F1-9FBA-292FF8451F0F}" type="slidenum">
              <a:rPr lang="he-IL" smtClean="0"/>
              <a:t>55</a:t>
            </a:fld>
            <a:endParaRPr lang="he-IL"/>
          </a:p>
        </p:txBody>
      </p:sp>
      <p:pic>
        <p:nvPicPr>
          <p:cNvPr id="5" name="Picture 4" descr="Chart, radar chart&#10;&#10;Description automatically generated">
            <a:extLst>
              <a:ext uri="{FF2B5EF4-FFF2-40B4-BE49-F238E27FC236}">
                <a16:creationId xmlns:a16="http://schemas.microsoft.com/office/drawing/2014/main" id="{2D19E252-ED88-570B-2DDE-F8C6F726D4F8}"/>
              </a:ext>
            </a:extLst>
          </p:cNvPr>
          <p:cNvPicPr>
            <a:picLocks noChangeAspect="1"/>
          </p:cNvPicPr>
          <p:nvPr/>
        </p:nvPicPr>
        <p:blipFill rotWithShape="1">
          <a:blip r:embed="rId2">
            <a:extLst>
              <a:ext uri="{28A0092B-C50C-407E-A947-70E740481C1C}">
                <a14:useLocalDpi xmlns:a14="http://schemas.microsoft.com/office/drawing/2010/main" val="0"/>
              </a:ext>
            </a:extLst>
          </a:blip>
          <a:srcRect l="792" t="1280" r="897" b="69639"/>
          <a:stretch/>
        </p:blipFill>
        <p:spPr>
          <a:xfrm>
            <a:off x="838199" y="1893799"/>
            <a:ext cx="10515600" cy="3487244"/>
          </a:xfrm>
          <a:prstGeom prst="rect">
            <a:avLst/>
          </a:prstGeom>
        </p:spPr>
      </p:pic>
    </p:spTree>
    <p:extLst>
      <p:ext uri="{BB962C8B-B14F-4D97-AF65-F5344CB8AC3E}">
        <p14:creationId xmlns:p14="http://schemas.microsoft.com/office/powerpoint/2010/main" val="8116558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628F2-8952-9E2F-A3C3-7EB950F126FD}"/>
              </a:ext>
            </a:extLst>
          </p:cNvPr>
          <p:cNvSpPr>
            <a:spLocks noGrp="1"/>
          </p:cNvSpPr>
          <p:nvPr>
            <p:ph type="title"/>
          </p:nvPr>
        </p:nvSpPr>
        <p:spPr/>
        <p:txBody>
          <a:bodyPr/>
          <a:lstStyle/>
          <a:p>
            <a:r>
              <a:rPr lang="en-US" dirty="0"/>
              <a:t>Social Circle Introspection Question</a:t>
            </a:r>
            <a:endParaRPr lang="he-IL" dirty="0"/>
          </a:p>
        </p:txBody>
      </p:sp>
      <p:sp>
        <p:nvSpPr>
          <p:cNvPr id="4" name="Slide Number Placeholder 3">
            <a:extLst>
              <a:ext uri="{FF2B5EF4-FFF2-40B4-BE49-F238E27FC236}">
                <a16:creationId xmlns:a16="http://schemas.microsoft.com/office/drawing/2014/main" id="{397306DC-8D1B-DE62-472F-5C58F02648C2}"/>
              </a:ext>
            </a:extLst>
          </p:cNvPr>
          <p:cNvSpPr>
            <a:spLocks noGrp="1"/>
          </p:cNvSpPr>
          <p:nvPr>
            <p:ph type="sldNum" sz="quarter" idx="12"/>
          </p:nvPr>
        </p:nvSpPr>
        <p:spPr/>
        <p:txBody>
          <a:bodyPr/>
          <a:lstStyle/>
          <a:p>
            <a:fld id="{C67CF74A-A61C-41F1-9FBA-292FF8451F0F}" type="slidenum">
              <a:rPr lang="he-IL" smtClean="0"/>
              <a:t>56</a:t>
            </a:fld>
            <a:endParaRPr lang="he-IL"/>
          </a:p>
        </p:txBody>
      </p:sp>
      <p:grpSp>
        <p:nvGrpSpPr>
          <p:cNvPr id="5" name="Group 4">
            <a:extLst>
              <a:ext uri="{FF2B5EF4-FFF2-40B4-BE49-F238E27FC236}">
                <a16:creationId xmlns:a16="http://schemas.microsoft.com/office/drawing/2014/main" id="{268115E6-285A-514E-1B35-B72BB2FDD8B7}"/>
              </a:ext>
            </a:extLst>
          </p:cNvPr>
          <p:cNvGrpSpPr>
            <a:grpSpLocks noChangeAspect="1"/>
          </p:cNvGrpSpPr>
          <p:nvPr/>
        </p:nvGrpSpPr>
        <p:grpSpPr>
          <a:xfrm>
            <a:off x="499102" y="1977797"/>
            <a:ext cx="11118591" cy="4620008"/>
            <a:chOff x="1089309" y="3384932"/>
            <a:chExt cx="7373574" cy="3063875"/>
          </a:xfrm>
        </p:grpSpPr>
        <p:pic>
          <p:nvPicPr>
            <p:cNvPr id="6" name="Picture 5" descr="Chart, radar chart&#10;&#10;Description automatically generated">
              <a:extLst>
                <a:ext uri="{FF2B5EF4-FFF2-40B4-BE49-F238E27FC236}">
                  <a16:creationId xmlns:a16="http://schemas.microsoft.com/office/drawing/2014/main" id="{E6FABC27-ABBE-BC27-9964-324F9120E780}"/>
                </a:ext>
              </a:extLst>
            </p:cNvPr>
            <p:cNvPicPr>
              <a:picLocks noChangeAspect="1"/>
            </p:cNvPicPr>
            <p:nvPr/>
          </p:nvPicPr>
          <p:blipFill rotWithShape="1">
            <a:blip r:embed="rId2">
              <a:extLst>
                <a:ext uri="{28A0092B-C50C-407E-A947-70E740481C1C}">
                  <a14:useLocalDpi xmlns:a14="http://schemas.microsoft.com/office/drawing/2010/main" val="0"/>
                </a:ext>
              </a:extLst>
            </a:blip>
            <a:srcRect l="2275" t="37479" r="28790" b="6358"/>
            <a:stretch/>
          </p:blipFill>
          <p:spPr>
            <a:xfrm>
              <a:off x="5108543" y="3384932"/>
              <a:ext cx="3354340" cy="3063875"/>
            </a:xfrm>
            <a:prstGeom prst="rect">
              <a:avLst/>
            </a:prstGeom>
            <a:ln w="57150">
              <a:solidFill>
                <a:srgbClr val="D9D9D9"/>
              </a:solidFill>
            </a:ln>
          </p:spPr>
        </p:pic>
        <p:pic>
          <p:nvPicPr>
            <p:cNvPr id="7" name="Picture 6" descr="Diagram&#10;&#10;Description automatically generated">
              <a:extLst>
                <a:ext uri="{FF2B5EF4-FFF2-40B4-BE49-F238E27FC236}">
                  <a16:creationId xmlns:a16="http://schemas.microsoft.com/office/drawing/2014/main" id="{4503022E-1C99-0CB9-3D68-A66C79515D47}"/>
                </a:ext>
              </a:extLst>
            </p:cNvPr>
            <p:cNvPicPr>
              <a:picLocks noChangeAspect="1"/>
            </p:cNvPicPr>
            <p:nvPr/>
          </p:nvPicPr>
          <p:blipFill rotWithShape="1">
            <a:blip r:embed="rId3">
              <a:extLst>
                <a:ext uri="{28A0092B-C50C-407E-A947-70E740481C1C}">
                  <a14:useLocalDpi xmlns:a14="http://schemas.microsoft.com/office/drawing/2010/main" val="0"/>
                </a:ext>
              </a:extLst>
            </a:blip>
            <a:srcRect l="2914" t="37189" r="29238" b="6612"/>
            <a:stretch/>
          </p:blipFill>
          <p:spPr>
            <a:xfrm>
              <a:off x="1089309" y="3384932"/>
              <a:ext cx="3404213" cy="3063875"/>
            </a:xfrm>
            <a:prstGeom prst="rect">
              <a:avLst/>
            </a:prstGeom>
            <a:ln w="57150">
              <a:solidFill>
                <a:srgbClr val="D9D9D9"/>
              </a:solidFill>
            </a:ln>
          </p:spPr>
        </p:pic>
      </p:grpSp>
      <p:cxnSp>
        <p:nvCxnSpPr>
          <p:cNvPr id="9" name="Straight Connector 8">
            <a:extLst>
              <a:ext uri="{FF2B5EF4-FFF2-40B4-BE49-F238E27FC236}">
                <a16:creationId xmlns:a16="http://schemas.microsoft.com/office/drawing/2014/main" id="{5A85811F-7F18-B3D3-CD09-CAE26CE4B334}"/>
              </a:ext>
            </a:extLst>
          </p:cNvPr>
          <p:cNvCxnSpPr>
            <a:cxnSpLocks/>
          </p:cNvCxnSpPr>
          <p:nvPr/>
        </p:nvCxnSpPr>
        <p:spPr>
          <a:xfrm>
            <a:off x="5819017" y="2787269"/>
            <a:ext cx="576000" cy="0"/>
          </a:xfrm>
          <a:prstGeom prst="line">
            <a:avLst/>
          </a:prstGeom>
          <a:noFill/>
          <a:ln w="38100" cap="rnd">
            <a:solidFill>
              <a:srgbClr val="D9D9D9"/>
            </a:solidFill>
            <a:prstDash val="sysDash"/>
            <a:tailEnd type="arrow" w="lg" len="med"/>
            <a:extLst>
              <a:ext uri="{C807C97D-BFC1-408E-A445-0C87EB9F89A2}">
                <ask:lineSketchStyleProps xmlns:ask="http://schemas.microsoft.com/office/drawing/2018/sketchyshapes" sd="1219033472">
                  <a:custGeom>
                    <a:avLst/>
                    <a:gdLst>
                      <a:gd name="connsiteX0" fmla="*/ 0 w 2269061"/>
                      <a:gd name="connsiteY0" fmla="*/ 4719393 h 5174997"/>
                      <a:gd name="connsiteX1" fmla="*/ 1116530 w 2269061"/>
                      <a:gd name="connsiteY1" fmla="*/ 4712215 h 5174997"/>
                      <a:gd name="connsiteX2" fmla="*/ 1175281 w 2269061"/>
                      <a:gd name="connsiteY2" fmla="*/ 60493 h 5174997"/>
                      <a:gd name="connsiteX3" fmla="*/ 2269061 w 2269061"/>
                      <a:gd name="connsiteY3" fmla="*/ 363277 h 5174997"/>
                    </a:gdLst>
                    <a:ahLst/>
                    <a:cxnLst>
                      <a:cxn ang="0">
                        <a:pos x="connsiteX0" y="connsiteY0"/>
                      </a:cxn>
                      <a:cxn ang="0">
                        <a:pos x="connsiteX1" y="connsiteY1"/>
                      </a:cxn>
                      <a:cxn ang="0">
                        <a:pos x="connsiteX2" y="connsiteY2"/>
                      </a:cxn>
                      <a:cxn ang="0">
                        <a:pos x="connsiteX3" y="connsiteY3"/>
                      </a:cxn>
                    </a:cxnLst>
                    <a:rect l="l" t="t" r="r" b="b"/>
                    <a:pathLst>
                      <a:path w="2269061" h="5174997" extrusionOk="0">
                        <a:moveTo>
                          <a:pt x="0" y="4719393"/>
                        </a:moveTo>
                        <a:cubicBezTo>
                          <a:pt x="125523" y="4840934"/>
                          <a:pt x="344306" y="5698601"/>
                          <a:pt x="1116530" y="4712215"/>
                        </a:cubicBezTo>
                        <a:cubicBezTo>
                          <a:pt x="2115375" y="4126220"/>
                          <a:pt x="781001" y="1104768"/>
                          <a:pt x="1175281" y="60493"/>
                        </a:cubicBezTo>
                        <a:cubicBezTo>
                          <a:pt x="1630784" y="-114944"/>
                          <a:pt x="1796150" y="220093"/>
                          <a:pt x="2269061" y="363277"/>
                        </a:cubicBezTo>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cxnSp>
      <p:sp>
        <p:nvSpPr>
          <p:cNvPr id="10" name="TextBox 9">
            <a:extLst>
              <a:ext uri="{FF2B5EF4-FFF2-40B4-BE49-F238E27FC236}">
                <a16:creationId xmlns:a16="http://schemas.microsoft.com/office/drawing/2014/main" id="{D363A7BC-A64D-8F89-1C7E-3F4C622B4003}"/>
              </a:ext>
            </a:extLst>
          </p:cNvPr>
          <p:cNvSpPr txBox="1"/>
          <p:nvPr/>
        </p:nvSpPr>
        <p:spPr>
          <a:xfrm>
            <a:off x="6420980" y="1598625"/>
            <a:ext cx="4529784" cy="369332"/>
          </a:xfrm>
          <a:prstGeom prst="rect">
            <a:avLst/>
          </a:prstGeom>
          <a:noFill/>
        </p:spPr>
        <p:txBody>
          <a:bodyPr wrap="square" rtlCol="1">
            <a:spAutoFit/>
          </a:bodyPr>
          <a:lstStyle/>
          <a:p>
            <a:r>
              <a:rPr lang="en-US" b="1" dirty="0"/>
              <a:t>Example of the interface after allocation:</a:t>
            </a:r>
            <a:endParaRPr lang="he-IL" b="1" dirty="0"/>
          </a:p>
        </p:txBody>
      </p:sp>
      <p:sp>
        <p:nvSpPr>
          <p:cNvPr id="11" name="TextBox 10">
            <a:extLst>
              <a:ext uri="{FF2B5EF4-FFF2-40B4-BE49-F238E27FC236}">
                <a16:creationId xmlns:a16="http://schemas.microsoft.com/office/drawing/2014/main" id="{771DBBC6-E829-0D17-67E5-25BF12ECB266}"/>
              </a:ext>
            </a:extLst>
          </p:cNvPr>
          <p:cNvSpPr txBox="1"/>
          <p:nvPr/>
        </p:nvSpPr>
        <p:spPr>
          <a:xfrm>
            <a:off x="359870" y="1598625"/>
            <a:ext cx="4529784" cy="369332"/>
          </a:xfrm>
          <a:prstGeom prst="rect">
            <a:avLst/>
          </a:prstGeom>
          <a:noFill/>
        </p:spPr>
        <p:txBody>
          <a:bodyPr wrap="square" rtlCol="1">
            <a:spAutoFit/>
          </a:bodyPr>
          <a:lstStyle/>
          <a:p>
            <a:r>
              <a:rPr lang="en-US" b="1" dirty="0"/>
              <a:t>Interface before allocation:</a:t>
            </a:r>
            <a:endParaRPr lang="he-IL" b="1" dirty="0"/>
          </a:p>
        </p:txBody>
      </p:sp>
    </p:spTree>
    <p:extLst>
      <p:ext uri="{BB962C8B-B14F-4D97-AF65-F5344CB8AC3E}">
        <p14:creationId xmlns:p14="http://schemas.microsoft.com/office/powerpoint/2010/main" val="16390237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hart, line chart&#10;&#10;Description automatically generated">
            <a:extLst>
              <a:ext uri="{FF2B5EF4-FFF2-40B4-BE49-F238E27FC236}">
                <a16:creationId xmlns:a16="http://schemas.microsoft.com/office/drawing/2014/main" id="{B5CAB1D7-B54D-95ED-366B-C3931E026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4318" y="1360428"/>
            <a:ext cx="7303364" cy="2823886"/>
          </a:xfrm>
          <a:prstGeom prst="rect">
            <a:avLst/>
          </a:prstGeom>
        </p:spPr>
      </p:pic>
      <p:sp>
        <p:nvSpPr>
          <p:cNvPr id="5" name="Rectangle 4">
            <a:extLst>
              <a:ext uri="{FF2B5EF4-FFF2-40B4-BE49-F238E27FC236}">
                <a16:creationId xmlns:a16="http://schemas.microsoft.com/office/drawing/2014/main" id="{5FC6DF9F-96AF-BB85-17B2-5206E9101C0D}"/>
              </a:ext>
            </a:extLst>
          </p:cNvPr>
          <p:cNvSpPr/>
          <p:nvPr/>
        </p:nvSpPr>
        <p:spPr>
          <a:xfrm flipH="1">
            <a:off x="-4" y="4450815"/>
            <a:ext cx="12192001" cy="16195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45A92D7B-72D6-1D63-77F5-13C423949F07}"/>
              </a:ext>
            </a:extLst>
          </p:cNvPr>
          <p:cNvSpPr>
            <a:spLocks noGrp="1"/>
          </p:cNvSpPr>
          <p:nvPr>
            <p:ph type="title"/>
          </p:nvPr>
        </p:nvSpPr>
        <p:spPr/>
        <p:txBody>
          <a:bodyPr/>
          <a:lstStyle/>
          <a:p>
            <a:r>
              <a:rPr lang="en-US" dirty="0"/>
              <a:t>Social Circles Weights Results</a:t>
            </a:r>
            <a:endParaRPr lang="he-IL" dirty="0"/>
          </a:p>
        </p:txBody>
      </p:sp>
      <p:sp>
        <p:nvSpPr>
          <p:cNvPr id="3" name="Content Placeholder 2">
            <a:extLst>
              <a:ext uri="{FF2B5EF4-FFF2-40B4-BE49-F238E27FC236}">
                <a16:creationId xmlns:a16="http://schemas.microsoft.com/office/drawing/2014/main" id="{EEA5F3B8-24A6-2D3A-C842-72EBC8B9DCDA}"/>
              </a:ext>
            </a:extLst>
          </p:cNvPr>
          <p:cNvSpPr>
            <a:spLocks noGrp="1"/>
          </p:cNvSpPr>
          <p:nvPr>
            <p:ph idx="1"/>
          </p:nvPr>
        </p:nvSpPr>
        <p:spPr>
          <a:xfrm>
            <a:off x="838200" y="4450815"/>
            <a:ext cx="10641376" cy="2461816"/>
          </a:xfrm>
        </p:spPr>
        <p:txBody>
          <a:bodyPr anchor="ctr">
            <a:normAutofit fontScale="70000" lnSpcReduction="20000"/>
          </a:bodyPr>
          <a:lstStyle/>
          <a:p>
            <a:r>
              <a:rPr lang="en-US" sz="3300" dirty="0"/>
              <a:t>Almost no weight on circles larger than friends, as opposed to the first survey</a:t>
            </a:r>
          </a:p>
          <a:p>
            <a:r>
              <a:rPr lang="en-US" sz="3300" dirty="0"/>
              <a:t>A unique yet expected pattern for </a:t>
            </a:r>
            <a:r>
              <a:rPr lang="en-US" sz="3300" b="1" dirty="0">
                <a:solidFill>
                  <a:srgbClr val="AA3377"/>
                </a:solidFill>
              </a:rPr>
              <a:t>Family Well-Being</a:t>
            </a:r>
            <a:r>
              <a:rPr lang="en-US" sz="3300" dirty="0">
                <a:solidFill>
                  <a:srgbClr val="AA3377"/>
                </a:solidFill>
              </a:rPr>
              <a:t> </a:t>
            </a:r>
            <a:r>
              <a:rPr lang="en-US" sz="3300" dirty="0"/>
              <a:t>question</a:t>
            </a:r>
          </a:p>
          <a:p>
            <a:r>
              <a:rPr lang="en-US" sz="3300" b="1" dirty="0"/>
              <a:t> </a:t>
            </a:r>
            <a:r>
              <a:rPr lang="en-US" sz="3300" b="1" dirty="0">
                <a:solidFill>
                  <a:srgbClr val="009E73"/>
                </a:solidFill>
              </a:rPr>
              <a:t>Happiness</a:t>
            </a:r>
            <a:r>
              <a:rPr lang="en-US" sz="3300" dirty="0"/>
              <a:t> and </a:t>
            </a:r>
            <a:r>
              <a:rPr lang="en-US" sz="3300" b="1" dirty="0">
                <a:solidFill>
                  <a:srgbClr val="56B4E9"/>
                </a:solidFill>
              </a:rPr>
              <a:t>Life Satisfaction </a:t>
            </a:r>
            <a:r>
              <a:rPr lang="en-US" sz="3300" dirty="0"/>
              <a:t>have a significant family component, </a:t>
            </a:r>
            <a:br>
              <a:rPr lang="en-US" sz="3300" dirty="0"/>
            </a:br>
            <a:r>
              <a:rPr lang="en-US" sz="3300" dirty="0"/>
              <a:t>while </a:t>
            </a:r>
            <a:r>
              <a:rPr lang="en-US" sz="3300" b="1" dirty="0">
                <a:solidFill>
                  <a:srgbClr val="CEBD4C"/>
                </a:solidFill>
              </a:rPr>
              <a:t>Personal well-being </a:t>
            </a:r>
            <a:r>
              <a:rPr lang="en-US" sz="3300" dirty="0"/>
              <a:t>and </a:t>
            </a:r>
            <a:r>
              <a:rPr lang="en-US" sz="3300" b="1" dirty="0">
                <a:solidFill>
                  <a:srgbClr val="E9967A"/>
                </a:solidFill>
              </a:rPr>
              <a:t>Happiness Yesterday</a:t>
            </a:r>
            <a:r>
              <a:rPr lang="en-US" sz="3300" dirty="0">
                <a:solidFill>
                  <a:srgbClr val="E9967A"/>
                </a:solidFill>
              </a:rPr>
              <a:t> </a:t>
            </a:r>
            <a:r>
              <a:rPr lang="en-US" sz="3300" dirty="0"/>
              <a:t>are more self-centered</a:t>
            </a:r>
          </a:p>
          <a:p>
            <a:endParaRPr lang="en-US" sz="900" dirty="0"/>
          </a:p>
          <a:p>
            <a:r>
              <a:rPr lang="en-US" sz="3300" dirty="0"/>
              <a:t>Tight standard error bars suggest the questions have distinguishable patterns in time horizons and social circles</a:t>
            </a:r>
            <a:endParaRPr lang="en-US" sz="1800" dirty="0"/>
          </a:p>
        </p:txBody>
      </p:sp>
      <p:pic>
        <p:nvPicPr>
          <p:cNvPr id="6" name="Picture 5">
            <a:extLst>
              <a:ext uri="{FF2B5EF4-FFF2-40B4-BE49-F238E27FC236}">
                <a16:creationId xmlns:a16="http://schemas.microsoft.com/office/drawing/2014/main" id="{1C18196C-E584-A54C-2E86-474CEC006265}"/>
              </a:ext>
            </a:extLst>
          </p:cNvPr>
          <p:cNvPicPr>
            <a:picLocks noChangeAspect="1"/>
          </p:cNvPicPr>
          <p:nvPr/>
        </p:nvPicPr>
        <p:blipFill rotWithShape="1">
          <a:blip r:embed="rId3">
            <a:clrChange>
              <a:clrFrom>
                <a:srgbClr val="FFFFFF"/>
              </a:clrFrom>
              <a:clrTo>
                <a:srgbClr val="FFFFFF">
                  <a:alpha val="0"/>
                </a:srgbClr>
              </a:clrTo>
            </a:clrChange>
          </a:blip>
          <a:srcRect t="30282" b="63274"/>
          <a:stretch/>
        </p:blipFill>
        <p:spPr>
          <a:xfrm>
            <a:off x="52379" y="4056720"/>
            <a:ext cx="12087242" cy="533947"/>
          </a:xfrm>
          <a:prstGeom prst="rect">
            <a:avLst/>
          </a:prstGeom>
        </p:spPr>
      </p:pic>
      <p:sp>
        <p:nvSpPr>
          <p:cNvPr id="8" name="Slide Number Placeholder 7">
            <a:extLst>
              <a:ext uri="{FF2B5EF4-FFF2-40B4-BE49-F238E27FC236}">
                <a16:creationId xmlns:a16="http://schemas.microsoft.com/office/drawing/2014/main" id="{24025BF9-2FAA-5427-B19F-676A7362E8D6}"/>
              </a:ext>
            </a:extLst>
          </p:cNvPr>
          <p:cNvSpPr>
            <a:spLocks noGrp="1"/>
          </p:cNvSpPr>
          <p:nvPr>
            <p:ph type="sldNum" sz="quarter" idx="12"/>
          </p:nvPr>
        </p:nvSpPr>
        <p:spPr/>
        <p:txBody>
          <a:bodyPr/>
          <a:lstStyle/>
          <a:p>
            <a:fld id="{C67CF74A-A61C-41F1-9FBA-292FF8451F0F}" type="slidenum">
              <a:rPr lang="he-IL" smtClean="0"/>
              <a:t>57</a:t>
            </a:fld>
            <a:endParaRPr lang="he-IL"/>
          </a:p>
        </p:txBody>
      </p:sp>
    </p:spTree>
    <p:extLst>
      <p:ext uri="{BB962C8B-B14F-4D97-AF65-F5344CB8AC3E}">
        <p14:creationId xmlns:p14="http://schemas.microsoft.com/office/powerpoint/2010/main" val="34472361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9BC36FC-324D-ADEA-4A53-6D6849ACB2BD}"/>
              </a:ext>
            </a:extLst>
          </p:cNvPr>
          <p:cNvSpPr>
            <a:spLocks noGrp="1"/>
          </p:cNvSpPr>
          <p:nvPr>
            <p:ph type="sldNum" sz="quarter" idx="12"/>
          </p:nvPr>
        </p:nvSpPr>
        <p:spPr/>
        <p:txBody>
          <a:bodyPr/>
          <a:lstStyle/>
          <a:p>
            <a:fld id="{C67CF74A-A61C-41F1-9FBA-292FF8451F0F}" type="slidenum">
              <a:rPr lang="he-IL" smtClean="0"/>
              <a:t>58</a:t>
            </a:fld>
            <a:endParaRPr lang="he-IL"/>
          </a:p>
        </p:txBody>
      </p:sp>
      <p:sp>
        <p:nvSpPr>
          <p:cNvPr id="5" name="Title 1">
            <a:extLst>
              <a:ext uri="{FF2B5EF4-FFF2-40B4-BE49-F238E27FC236}">
                <a16:creationId xmlns:a16="http://schemas.microsoft.com/office/drawing/2014/main" id="{3FCA7B55-DF96-AF37-28CC-613C82573E37}"/>
              </a:ext>
            </a:extLst>
          </p:cNvPr>
          <p:cNvSpPr>
            <a:spLocks noGrp="1"/>
          </p:cNvSpPr>
          <p:nvPr>
            <p:ph type="title"/>
          </p:nvPr>
        </p:nvSpPr>
        <p:spPr>
          <a:xfrm>
            <a:off x="838200" y="365125"/>
            <a:ext cx="10515600" cy="1325563"/>
          </a:xfrm>
        </p:spPr>
        <p:txBody>
          <a:bodyPr/>
          <a:lstStyle/>
          <a:p>
            <a:r>
              <a:rPr lang="en-US" dirty="0"/>
              <a:t>Social Circles Weights By Demographics </a:t>
            </a:r>
            <a:endParaRPr lang="he-IL" dirty="0"/>
          </a:p>
        </p:txBody>
      </p:sp>
      <p:pic>
        <p:nvPicPr>
          <p:cNvPr id="7" name="Picture 6" descr="Chart&#10;&#10;Description automatically generated with low confidence">
            <a:extLst>
              <a:ext uri="{FF2B5EF4-FFF2-40B4-BE49-F238E27FC236}">
                <a16:creationId xmlns:a16="http://schemas.microsoft.com/office/drawing/2014/main" id="{DC2DE9F4-83F4-B90E-0598-C2AC2CCB70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63" y="2405849"/>
            <a:ext cx="12041074" cy="2046302"/>
          </a:xfrm>
          <a:prstGeom prst="rect">
            <a:avLst/>
          </a:prstGeom>
        </p:spPr>
      </p:pic>
      <p:pic>
        <p:nvPicPr>
          <p:cNvPr id="8" name="Picture 7">
            <a:extLst>
              <a:ext uri="{FF2B5EF4-FFF2-40B4-BE49-F238E27FC236}">
                <a16:creationId xmlns:a16="http://schemas.microsoft.com/office/drawing/2014/main" id="{A4A38BDB-90CA-443B-A3BD-7EFCD4CE797C}"/>
              </a:ext>
            </a:extLst>
          </p:cNvPr>
          <p:cNvPicPr>
            <a:picLocks noChangeAspect="1"/>
          </p:cNvPicPr>
          <p:nvPr/>
        </p:nvPicPr>
        <p:blipFill rotWithShape="1">
          <a:blip r:embed="rId3">
            <a:clrChange>
              <a:clrFrom>
                <a:srgbClr val="FFFFFF"/>
              </a:clrFrom>
              <a:clrTo>
                <a:srgbClr val="FFFFFF">
                  <a:alpha val="0"/>
                </a:srgbClr>
              </a:clrTo>
            </a:clrChange>
          </a:blip>
          <a:srcRect l="18179" t="40948" r="8388" b="55244"/>
          <a:stretch/>
        </p:blipFill>
        <p:spPr>
          <a:xfrm>
            <a:off x="1852549" y="1998885"/>
            <a:ext cx="9737767" cy="346031"/>
          </a:xfrm>
          <a:prstGeom prst="rect">
            <a:avLst/>
          </a:prstGeom>
        </p:spPr>
      </p:pic>
    </p:spTree>
    <p:extLst>
      <p:ext uri="{BB962C8B-B14F-4D97-AF65-F5344CB8AC3E}">
        <p14:creationId xmlns:p14="http://schemas.microsoft.com/office/powerpoint/2010/main" val="19317481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10;&#10;Description automatically generated with low confidence">
            <a:extLst>
              <a:ext uri="{FF2B5EF4-FFF2-40B4-BE49-F238E27FC236}">
                <a16:creationId xmlns:a16="http://schemas.microsoft.com/office/drawing/2014/main" id="{1CC55F2F-CFB1-802B-D898-AB8CD5F35C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63" y="2405849"/>
            <a:ext cx="12041074" cy="2046302"/>
          </a:xfrm>
          <a:prstGeom prst="rect">
            <a:avLst/>
          </a:prstGeom>
        </p:spPr>
      </p:pic>
      <p:sp>
        <p:nvSpPr>
          <p:cNvPr id="4" name="Slide Number Placeholder 3">
            <a:extLst>
              <a:ext uri="{FF2B5EF4-FFF2-40B4-BE49-F238E27FC236}">
                <a16:creationId xmlns:a16="http://schemas.microsoft.com/office/drawing/2014/main" id="{69BC36FC-324D-ADEA-4A53-6D6849ACB2BD}"/>
              </a:ext>
            </a:extLst>
          </p:cNvPr>
          <p:cNvSpPr>
            <a:spLocks noGrp="1"/>
          </p:cNvSpPr>
          <p:nvPr>
            <p:ph type="sldNum" sz="quarter" idx="12"/>
          </p:nvPr>
        </p:nvSpPr>
        <p:spPr/>
        <p:txBody>
          <a:bodyPr/>
          <a:lstStyle/>
          <a:p>
            <a:fld id="{C67CF74A-A61C-41F1-9FBA-292FF8451F0F}" type="slidenum">
              <a:rPr lang="he-IL" smtClean="0"/>
              <a:t>59</a:t>
            </a:fld>
            <a:endParaRPr lang="he-IL"/>
          </a:p>
        </p:txBody>
      </p:sp>
      <p:sp>
        <p:nvSpPr>
          <p:cNvPr id="5" name="Title 1">
            <a:extLst>
              <a:ext uri="{FF2B5EF4-FFF2-40B4-BE49-F238E27FC236}">
                <a16:creationId xmlns:a16="http://schemas.microsoft.com/office/drawing/2014/main" id="{3FCA7B55-DF96-AF37-28CC-613C82573E37}"/>
              </a:ext>
            </a:extLst>
          </p:cNvPr>
          <p:cNvSpPr>
            <a:spLocks noGrp="1"/>
          </p:cNvSpPr>
          <p:nvPr>
            <p:ph type="title"/>
          </p:nvPr>
        </p:nvSpPr>
        <p:spPr>
          <a:xfrm>
            <a:off x="838200" y="365125"/>
            <a:ext cx="10515600" cy="1325563"/>
          </a:xfrm>
        </p:spPr>
        <p:txBody>
          <a:bodyPr/>
          <a:lstStyle/>
          <a:p>
            <a:r>
              <a:rPr lang="en-US" dirty="0"/>
              <a:t>Social Circles Weights By Demographics </a:t>
            </a:r>
            <a:endParaRPr lang="he-IL" dirty="0"/>
          </a:p>
        </p:txBody>
      </p:sp>
      <p:sp>
        <p:nvSpPr>
          <p:cNvPr id="13" name="Rectangle 12">
            <a:extLst>
              <a:ext uri="{FF2B5EF4-FFF2-40B4-BE49-F238E27FC236}">
                <a16:creationId xmlns:a16="http://schemas.microsoft.com/office/drawing/2014/main" id="{91E50462-4ABB-356B-0CB9-CF1964108D3D}"/>
              </a:ext>
            </a:extLst>
          </p:cNvPr>
          <p:cNvSpPr/>
          <p:nvPr/>
        </p:nvSpPr>
        <p:spPr>
          <a:xfrm flipH="1">
            <a:off x="1652450" y="1919752"/>
            <a:ext cx="5037108" cy="2252198"/>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4" name="Content Placeholder 5">
            <a:extLst>
              <a:ext uri="{FF2B5EF4-FFF2-40B4-BE49-F238E27FC236}">
                <a16:creationId xmlns:a16="http://schemas.microsoft.com/office/drawing/2014/main" id="{6D4E5715-33A9-1066-CAC0-61C7A181F6A5}"/>
              </a:ext>
            </a:extLst>
          </p:cNvPr>
          <p:cNvSpPr txBox="1">
            <a:spLocks/>
          </p:cNvSpPr>
          <p:nvPr/>
        </p:nvSpPr>
        <p:spPr>
          <a:xfrm>
            <a:off x="6729783" y="4675767"/>
            <a:ext cx="2582065" cy="20000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Income</a:t>
            </a:r>
            <a:r>
              <a:rPr lang="en-US" dirty="0"/>
              <a:t>: </a:t>
            </a:r>
            <a:br>
              <a:rPr lang="en-US" dirty="0"/>
            </a:br>
            <a:r>
              <a:rPr lang="en-US" dirty="0"/>
              <a:t>low-income respondents are more self-centered </a:t>
            </a:r>
          </a:p>
        </p:txBody>
      </p:sp>
      <p:sp>
        <p:nvSpPr>
          <p:cNvPr id="15" name="Content Placeholder 5">
            <a:extLst>
              <a:ext uri="{FF2B5EF4-FFF2-40B4-BE49-F238E27FC236}">
                <a16:creationId xmlns:a16="http://schemas.microsoft.com/office/drawing/2014/main" id="{24F53536-3568-C8B5-F902-3C95149BF35B}"/>
              </a:ext>
            </a:extLst>
          </p:cNvPr>
          <p:cNvSpPr txBox="1">
            <a:spLocks/>
          </p:cNvSpPr>
          <p:nvPr/>
        </p:nvSpPr>
        <p:spPr>
          <a:xfrm>
            <a:off x="9371759" y="4675767"/>
            <a:ext cx="2582064" cy="23726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Employment</a:t>
            </a:r>
            <a:r>
              <a:rPr lang="en-US" dirty="0"/>
              <a:t>: </a:t>
            </a:r>
            <a:br>
              <a:rPr lang="en-US" dirty="0"/>
            </a:br>
            <a:r>
              <a:rPr lang="en-US" dirty="0"/>
              <a:t>unemployed are more self-centered than the employed</a:t>
            </a:r>
          </a:p>
        </p:txBody>
      </p:sp>
      <p:pic>
        <p:nvPicPr>
          <p:cNvPr id="7" name="Picture 6">
            <a:extLst>
              <a:ext uri="{FF2B5EF4-FFF2-40B4-BE49-F238E27FC236}">
                <a16:creationId xmlns:a16="http://schemas.microsoft.com/office/drawing/2014/main" id="{D908F7DE-B673-C97E-A253-8B46BA70FE43}"/>
              </a:ext>
            </a:extLst>
          </p:cNvPr>
          <p:cNvPicPr>
            <a:picLocks noChangeAspect="1"/>
          </p:cNvPicPr>
          <p:nvPr/>
        </p:nvPicPr>
        <p:blipFill rotWithShape="1">
          <a:blip r:embed="rId3">
            <a:clrChange>
              <a:clrFrom>
                <a:srgbClr val="FFFFFF"/>
              </a:clrFrom>
              <a:clrTo>
                <a:srgbClr val="FFFFFF">
                  <a:alpha val="0"/>
                </a:srgbClr>
              </a:clrTo>
            </a:clrChange>
          </a:blip>
          <a:srcRect l="18179" t="40948" r="8388" b="55244"/>
          <a:stretch/>
        </p:blipFill>
        <p:spPr>
          <a:xfrm>
            <a:off x="1852549" y="1998885"/>
            <a:ext cx="9737767" cy="346031"/>
          </a:xfrm>
          <a:prstGeom prst="rect">
            <a:avLst/>
          </a:prstGeom>
        </p:spPr>
      </p:pic>
    </p:spTree>
    <p:extLst>
      <p:ext uri="{BB962C8B-B14F-4D97-AF65-F5344CB8AC3E}">
        <p14:creationId xmlns:p14="http://schemas.microsoft.com/office/powerpoint/2010/main" val="39016716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BCBFD-A397-F8A0-40A5-04CAE0788C8B}"/>
              </a:ext>
            </a:extLst>
          </p:cNvPr>
          <p:cNvSpPr>
            <a:spLocks noGrp="1"/>
          </p:cNvSpPr>
          <p:nvPr>
            <p:ph type="title"/>
          </p:nvPr>
        </p:nvSpPr>
        <p:spPr/>
        <p:txBody>
          <a:bodyPr/>
          <a:lstStyle/>
          <a:p>
            <a:r>
              <a:rPr lang="en-US" dirty="0"/>
              <a:t>Conclusion </a:t>
            </a:r>
            <a:endParaRPr lang="he-IL" dirty="0"/>
          </a:p>
        </p:txBody>
      </p:sp>
      <p:sp>
        <p:nvSpPr>
          <p:cNvPr id="3" name="Content Placeholder 2">
            <a:extLst>
              <a:ext uri="{FF2B5EF4-FFF2-40B4-BE49-F238E27FC236}">
                <a16:creationId xmlns:a16="http://schemas.microsoft.com/office/drawing/2014/main" id="{30C20C06-024F-A37C-620C-9338979F0668}"/>
              </a:ext>
            </a:extLst>
          </p:cNvPr>
          <p:cNvSpPr>
            <a:spLocks noGrp="1"/>
          </p:cNvSpPr>
          <p:nvPr>
            <p:ph idx="1"/>
          </p:nvPr>
        </p:nvSpPr>
        <p:spPr/>
        <p:txBody>
          <a:bodyPr>
            <a:normAutofit/>
          </a:bodyPr>
          <a:lstStyle/>
          <a:p>
            <a:r>
              <a:rPr lang="en-US" dirty="0"/>
              <a:t>Two introspective surveys were conducted and analyzed to evaluate whether responses to SWB questions correspond with any of the utility notions researchers assume they represent</a:t>
            </a:r>
          </a:p>
          <a:p>
            <a:r>
              <a:rPr lang="en-US" dirty="0"/>
              <a:t>The conclusions are both negative and positive.</a:t>
            </a:r>
            <a:br>
              <a:rPr lang="en-US" dirty="0"/>
            </a:br>
            <a:r>
              <a:rPr lang="en-US" dirty="0"/>
              <a:t>We indicate the problems that arise when using SWB measures and the caution that should be taken but also find applicable guidelines to correct these issues</a:t>
            </a:r>
          </a:p>
          <a:p>
            <a:endParaRPr lang="en-US" dirty="0"/>
          </a:p>
        </p:txBody>
      </p:sp>
      <p:sp>
        <p:nvSpPr>
          <p:cNvPr id="5" name="Slide Number Placeholder 4">
            <a:extLst>
              <a:ext uri="{FF2B5EF4-FFF2-40B4-BE49-F238E27FC236}">
                <a16:creationId xmlns:a16="http://schemas.microsoft.com/office/drawing/2014/main" id="{EAD388AA-3D15-AD65-E189-068BB80454A5}"/>
              </a:ext>
            </a:extLst>
          </p:cNvPr>
          <p:cNvSpPr>
            <a:spLocks noGrp="1"/>
          </p:cNvSpPr>
          <p:nvPr>
            <p:ph type="sldNum" sz="quarter" idx="12"/>
          </p:nvPr>
        </p:nvSpPr>
        <p:spPr/>
        <p:txBody>
          <a:bodyPr/>
          <a:lstStyle/>
          <a:p>
            <a:fld id="{C67CF74A-A61C-41F1-9FBA-292FF8451F0F}" type="slidenum">
              <a:rPr lang="he-IL" smtClean="0"/>
              <a:t>60</a:t>
            </a:fld>
            <a:endParaRPr lang="he-IL"/>
          </a:p>
        </p:txBody>
      </p:sp>
    </p:spTree>
    <p:extLst>
      <p:ext uri="{BB962C8B-B14F-4D97-AF65-F5344CB8AC3E}">
        <p14:creationId xmlns:p14="http://schemas.microsoft.com/office/powerpoint/2010/main" val="3464456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BCBFD-A397-F8A0-40A5-04CAE0788C8B}"/>
              </a:ext>
            </a:extLst>
          </p:cNvPr>
          <p:cNvSpPr>
            <a:spLocks noGrp="1"/>
          </p:cNvSpPr>
          <p:nvPr>
            <p:ph type="title"/>
          </p:nvPr>
        </p:nvSpPr>
        <p:spPr/>
        <p:txBody>
          <a:bodyPr/>
          <a:lstStyle/>
          <a:p>
            <a:r>
              <a:rPr lang="en-US" dirty="0"/>
              <a:t>Conclusion </a:t>
            </a:r>
            <a:endParaRPr lang="he-IL" dirty="0"/>
          </a:p>
        </p:txBody>
      </p:sp>
      <p:sp>
        <p:nvSpPr>
          <p:cNvPr id="3" name="Content Placeholder 2">
            <a:extLst>
              <a:ext uri="{FF2B5EF4-FFF2-40B4-BE49-F238E27FC236}">
                <a16:creationId xmlns:a16="http://schemas.microsoft.com/office/drawing/2014/main" id="{30C20C06-024F-A37C-620C-9338979F0668}"/>
              </a:ext>
            </a:extLst>
          </p:cNvPr>
          <p:cNvSpPr>
            <a:spLocks noGrp="1"/>
          </p:cNvSpPr>
          <p:nvPr>
            <p:ph idx="1"/>
          </p:nvPr>
        </p:nvSpPr>
        <p:spPr>
          <a:xfrm>
            <a:off x="838200" y="1825625"/>
            <a:ext cx="10515600" cy="4667250"/>
          </a:xfrm>
        </p:spPr>
        <p:txBody>
          <a:bodyPr>
            <a:normAutofit lnSpcReduction="10000"/>
          </a:bodyPr>
          <a:lstStyle/>
          <a:p>
            <a:r>
              <a:rPr lang="en-US" dirty="0"/>
              <a:t>Almost none of the SWB measures correspond to a standardly assumed </a:t>
            </a:r>
            <a:r>
              <a:rPr lang="en-US" b="1" dirty="0"/>
              <a:t>time horizon</a:t>
            </a:r>
            <a:r>
              <a:rPr lang="en-US" dirty="0"/>
              <a:t>: flow, forward-looking, or lifetime utility. </a:t>
            </a:r>
            <a:br>
              <a:rPr lang="en-US" dirty="0"/>
            </a:br>
            <a:r>
              <a:rPr lang="en-US" dirty="0"/>
              <a:t>The Happiness Yesterday question is a promising exception </a:t>
            </a:r>
            <a:r>
              <a:rPr lang="en-US" sz="1800" dirty="0"/>
              <a:t>(most flow-like)</a:t>
            </a:r>
          </a:p>
          <a:p>
            <a:r>
              <a:rPr lang="en-US" dirty="0"/>
              <a:t>Regarding </a:t>
            </a:r>
            <a:r>
              <a:rPr lang="en-US" b="1" dirty="0"/>
              <a:t>social circles</a:t>
            </a:r>
            <a:r>
              <a:rPr lang="en-US" dirty="0"/>
              <a:t>, none of the SWB measures cleanly match a self-centered utility notion. Specifically, all incorporate concern for others, particularly one’s family. Yet, respondents react in the expected direction to variations in question wording </a:t>
            </a:r>
            <a:r>
              <a:rPr lang="en-US" sz="1800" dirty="0"/>
              <a:t>(such as personal well-being)</a:t>
            </a:r>
          </a:p>
          <a:p>
            <a:r>
              <a:rPr lang="en-US" b="1" dirty="0"/>
              <a:t>Heterogeneity exists across sociodemographic groups </a:t>
            </a:r>
            <a:r>
              <a:rPr lang="en-US" dirty="0"/>
              <a:t>in interpreting SWB questions (important when aggregating data for welfare measures and policy). This finding also changes with question wording</a:t>
            </a:r>
          </a:p>
          <a:p>
            <a:endParaRPr lang="en-US" dirty="0"/>
          </a:p>
          <a:p>
            <a:endParaRPr lang="en-US" dirty="0"/>
          </a:p>
        </p:txBody>
      </p:sp>
      <p:sp>
        <p:nvSpPr>
          <p:cNvPr id="5" name="Slide Number Placeholder 4">
            <a:extLst>
              <a:ext uri="{FF2B5EF4-FFF2-40B4-BE49-F238E27FC236}">
                <a16:creationId xmlns:a16="http://schemas.microsoft.com/office/drawing/2014/main" id="{EAD388AA-3D15-AD65-E189-068BB80454A5}"/>
              </a:ext>
            </a:extLst>
          </p:cNvPr>
          <p:cNvSpPr>
            <a:spLocks noGrp="1"/>
          </p:cNvSpPr>
          <p:nvPr>
            <p:ph type="sldNum" sz="quarter" idx="12"/>
          </p:nvPr>
        </p:nvSpPr>
        <p:spPr/>
        <p:txBody>
          <a:bodyPr/>
          <a:lstStyle/>
          <a:p>
            <a:fld id="{C67CF74A-A61C-41F1-9FBA-292FF8451F0F}" type="slidenum">
              <a:rPr lang="he-IL" smtClean="0"/>
              <a:t>61</a:t>
            </a:fld>
            <a:endParaRPr lang="he-IL"/>
          </a:p>
        </p:txBody>
      </p:sp>
    </p:spTree>
    <p:extLst>
      <p:ext uri="{BB962C8B-B14F-4D97-AF65-F5344CB8AC3E}">
        <p14:creationId xmlns:p14="http://schemas.microsoft.com/office/powerpoint/2010/main" val="14414825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5A3F9D-84F7-8DD6-65B2-F007779221FC}"/>
              </a:ext>
            </a:extLst>
          </p:cNvPr>
          <p:cNvSpPr/>
          <p:nvPr/>
        </p:nvSpPr>
        <p:spPr>
          <a:xfrm flipH="1">
            <a:off x="0" y="1520042"/>
            <a:ext cx="12192000" cy="166254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76738EA4-8FFC-58FE-CA2D-68E29D213F53}"/>
              </a:ext>
            </a:extLst>
          </p:cNvPr>
          <p:cNvSpPr>
            <a:spLocks noGrp="1"/>
          </p:cNvSpPr>
          <p:nvPr>
            <p:ph type="title"/>
          </p:nvPr>
        </p:nvSpPr>
        <p:spPr/>
        <p:txBody>
          <a:bodyPr/>
          <a:lstStyle/>
          <a:p>
            <a:r>
              <a:rPr lang="en-US" dirty="0"/>
              <a:t>Applicable Practical Advice </a:t>
            </a:r>
            <a:endParaRPr lang="he-IL" dirty="0"/>
          </a:p>
        </p:txBody>
      </p:sp>
      <p:sp>
        <p:nvSpPr>
          <p:cNvPr id="3" name="Content Placeholder 2">
            <a:extLst>
              <a:ext uri="{FF2B5EF4-FFF2-40B4-BE49-F238E27FC236}">
                <a16:creationId xmlns:a16="http://schemas.microsoft.com/office/drawing/2014/main" id="{4873E4EB-9BC7-61CF-A779-D8DA18A79F19}"/>
              </a:ext>
            </a:extLst>
          </p:cNvPr>
          <p:cNvSpPr>
            <a:spLocks noGrp="1"/>
          </p:cNvSpPr>
          <p:nvPr>
            <p:ph idx="1"/>
          </p:nvPr>
        </p:nvSpPr>
        <p:spPr>
          <a:xfrm>
            <a:off x="8470900" y="1724024"/>
            <a:ext cx="3456000" cy="4972050"/>
          </a:xfrm>
        </p:spPr>
        <p:txBody>
          <a:bodyPr>
            <a:normAutofit/>
          </a:bodyPr>
          <a:lstStyle/>
          <a:p>
            <a:pPr marL="0" indent="0" algn="ctr">
              <a:buNone/>
            </a:pPr>
            <a:r>
              <a:rPr lang="en-US" b="1" dirty="0"/>
              <a:t>To researchers who are designing their survey:</a:t>
            </a:r>
          </a:p>
          <a:p>
            <a:pPr marL="0" indent="0" algn="ctr">
              <a:buNone/>
            </a:pPr>
            <a:endParaRPr lang="en-US" sz="100" b="1" dirty="0"/>
          </a:p>
          <a:p>
            <a:endParaRPr lang="en-US" dirty="0"/>
          </a:p>
          <a:p>
            <a:r>
              <a:rPr lang="en-US" dirty="0"/>
              <a:t>It may be helpful to include introspective questions like those in our surveys </a:t>
            </a:r>
            <a:endParaRPr lang="he-IL" dirty="0"/>
          </a:p>
        </p:txBody>
      </p:sp>
      <p:sp>
        <p:nvSpPr>
          <p:cNvPr id="5" name="Slide Number Placeholder 4">
            <a:extLst>
              <a:ext uri="{FF2B5EF4-FFF2-40B4-BE49-F238E27FC236}">
                <a16:creationId xmlns:a16="http://schemas.microsoft.com/office/drawing/2014/main" id="{77639A65-47FC-C72A-EB3C-FADB4DB1B1BF}"/>
              </a:ext>
            </a:extLst>
          </p:cNvPr>
          <p:cNvSpPr>
            <a:spLocks noGrp="1"/>
          </p:cNvSpPr>
          <p:nvPr>
            <p:ph type="sldNum" sz="quarter" idx="12"/>
          </p:nvPr>
        </p:nvSpPr>
        <p:spPr/>
        <p:txBody>
          <a:bodyPr/>
          <a:lstStyle/>
          <a:p>
            <a:fld id="{C67CF74A-A61C-41F1-9FBA-292FF8451F0F}" type="slidenum">
              <a:rPr lang="he-IL" smtClean="0"/>
              <a:t>62</a:t>
            </a:fld>
            <a:endParaRPr lang="he-IL"/>
          </a:p>
        </p:txBody>
      </p:sp>
      <p:sp>
        <p:nvSpPr>
          <p:cNvPr id="4" name="Content Placeholder 2">
            <a:extLst>
              <a:ext uri="{FF2B5EF4-FFF2-40B4-BE49-F238E27FC236}">
                <a16:creationId xmlns:a16="http://schemas.microsoft.com/office/drawing/2014/main" id="{09FC9812-4B6D-1F1D-090D-6AAB471651B8}"/>
              </a:ext>
            </a:extLst>
          </p:cNvPr>
          <p:cNvSpPr txBox="1">
            <a:spLocks/>
          </p:cNvSpPr>
          <p:nvPr/>
        </p:nvSpPr>
        <p:spPr>
          <a:xfrm>
            <a:off x="4052068" y="1660524"/>
            <a:ext cx="4087864" cy="5133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000" b="1" dirty="0"/>
              <a:t>To researchers who add their own SWB question to an ongoing survey:</a:t>
            </a:r>
          </a:p>
          <a:p>
            <a:endParaRPr lang="en-US" sz="3600" dirty="0"/>
          </a:p>
          <a:p>
            <a:r>
              <a:rPr lang="en-US" dirty="0"/>
              <a:t>Change the standard wording to bring answers more in line with the utility notion assumed</a:t>
            </a:r>
          </a:p>
          <a:p>
            <a:pPr lvl="1"/>
            <a:r>
              <a:rPr lang="en-US" sz="2000" dirty="0"/>
              <a:t>Flow utility: </a:t>
            </a:r>
            <a:br>
              <a:rPr lang="en-US" sz="2000" dirty="0"/>
            </a:br>
            <a:r>
              <a:rPr lang="en-US" sz="2000" dirty="0"/>
              <a:t>Happiness yesterday</a:t>
            </a:r>
          </a:p>
          <a:p>
            <a:pPr lvl="1"/>
            <a:r>
              <a:rPr lang="en-US" sz="2000" dirty="0"/>
              <a:t>Self-centered: </a:t>
            </a:r>
            <a:br>
              <a:rPr lang="en-US" sz="2000" dirty="0"/>
            </a:br>
            <a:r>
              <a:rPr lang="en-US" sz="2000" dirty="0"/>
              <a:t>Personal Well-Being</a:t>
            </a:r>
          </a:p>
        </p:txBody>
      </p:sp>
      <p:sp>
        <p:nvSpPr>
          <p:cNvPr id="6" name="Content Placeholder 2">
            <a:extLst>
              <a:ext uri="{FF2B5EF4-FFF2-40B4-BE49-F238E27FC236}">
                <a16:creationId xmlns:a16="http://schemas.microsoft.com/office/drawing/2014/main" id="{C3A48610-7905-CA55-4A2D-DF4B87DF9493}"/>
              </a:ext>
            </a:extLst>
          </p:cNvPr>
          <p:cNvSpPr txBox="1">
            <a:spLocks/>
          </p:cNvSpPr>
          <p:nvPr/>
        </p:nvSpPr>
        <p:spPr>
          <a:xfrm>
            <a:off x="303122" y="1724024"/>
            <a:ext cx="3456000" cy="49720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t>To users of existing SWB data:</a:t>
            </a:r>
          </a:p>
          <a:p>
            <a:endParaRPr lang="en-US" dirty="0"/>
          </a:p>
          <a:p>
            <a:endParaRPr lang="en-US" dirty="0"/>
          </a:p>
          <a:p>
            <a:r>
              <a:rPr lang="en-US" dirty="0"/>
              <a:t>Do not automatically interpret SWB data as measures of the standard utility notions</a:t>
            </a:r>
          </a:p>
        </p:txBody>
      </p:sp>
    </p:spTree>
    <p:extLst>
      <p:ext uri="{BB962C8B-B14F-4D97-AF65-F5344CB8AC3E}">
        <p14:creationId xmlns:p14="http://schemas.microsoft.com/office/powerpoint/2010/main" val="1521352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18EF9A-8F59-039D-4547-439762ADB402}"/>
              </a:ext>
            </a:extLst>
          </p:cNvPr>
          <p:cNvSpPr>
            <a:spLocks noGrp="1"/>
          </p:cNvSpPr>
          <p:nvPr>
            <p:ph idx="1"/>
          </p:nvPr>
        </p:nvSpPr>
        <p:spPr/>
        <p:txBody>
          <a:bodyPr/>
          <a:lstStyle/>
          <a:p>
            <a:r>
              <a:rPr lang="en-US" dirty="0"/>
              <a:t>For the full paper and appendix, please visit the website: </a:t>
            </a:r>
            <a:br>
              <a:rPr lang="en-US" dirty="0"/>
            </a:br>
            <a:r>
              <a:rPr lang="en-US" i="1" dirty="0">
                <a:solidFill>
                  <a:srgbClr val="00B0F0"/>
                </a:solidFill>
              </a:rPr>
              <a:t>LINK</a:t>
            </a:r>
          </a:p>
          <a:p>
            <a:endParaRPr lang="en-US" dirty="0"/>
          </a:p>
          <a:p>
            <a:r>
              <a:rPr lang="en-US" dirty="0"/>
              <a:t>The data we collected (presented here + some that were not analyzed) and the survey codes are also available on the journal website for further use and research</a:t>
            </a:r>
          </a:p>
          <a:p>
            <a:endParaRPr lang="en-US" dirty="0"/>
          </a:p>
        </p:txBody>
      </p:sp>
      <p:sp>
        <p:nvSpPr>
          <p:cNvPr id="6" name="Slide Number Placeholder 5">
            <a:extLst>
              <a:ext uri="{FF2B5EF4-FFF2-40B4-BE49-F238E27FC236}">
                <a16:creationId xmlns:a16="http://schemas.microsoft.com/office/drawing/2014/main" id="{90198F2D-2289-D38F-6269-57AA1CDD29A6}"/>
              </a:ext>
            </a:extLst>
          </p:cNvPr>
          <p:cNvSpPr>
            <a:spLocks noGrp="1"/>
          </p:cNvSpPr>
          <p:nvPr>
            <p:ph type="sldNum" sz="quarter" idx="12"/>
          </p:nvPr>
        </p:nvSpPr>
        <p:spPr/>
        <p:txBody>
          <a:bodyPr/>
          <a:lstStyle/>
          <a:p>
            <a:fld id="{C67CF74A-A61C-41F1-9FBA-292FF8451F0F}" type="slidenum">
              <a:rPr lang="he-IL" smtClean="0"/>
              <a:t>63</a:t>
            </a:fld>
            <a:endParaRPr lang="he-IL"/>
          </a:p>
        </p:txBody>
      </p:sp>
      <p:sp>
        <p:nvSpPr>
          <p:cNvPr id="2" name="Title 1">
            <a:extLst>
              <a:ext uri="{FF2B5EF4-FFF2-40B4-BE49-F238E27FC236}">
                <a16:creationId xmlns:a16="http://schemas.microsoft.com/office/drawing/2014/main" id="{C7A00E6C-8A8D-A6AC-A5C5-B6D01AF01C19}"/>
              </a:ext>
            </a:extLst>
          </p:cNvPr>
          <p:cNvSpPr>
            <a:spLocks noGrp="1"/>
          </p:cNvSpPr>
          <p:nvPr>
            <p:ph type="title"/>
          </p:nvPr>
        </p:nvSpPr>
        <p:spPr>
          <a:xfrm>
            <a:off x="838200" y="365125"/>
            <a:ext cx="10515600" cy="1325563"/>
          </a:xfrm>
        </p:spPr>
        <p:txBody>
          <a:bodyPr/>
          <a:lstStyle/>
          <a:p>
            <a:r>
              <a:rPr lang="en-US" dirty="0"/>
              <a:t>Further Reading and Research</a:t>
            </a:r>
            <a:endParaRPr lang="he-IL" dirty="0"/>
          </a:p>
        </p:txBody>
      </p:sp>
    </p:spTree>
    <p:extLst>
      <p:ext uri="{BB962C8B-B14F-4D97-AF65-F5344CB8AC3E}">
        <p14:creationId xmlns:p14="http://schemas.microsoft.com/office/powerpoint/2010/main" val="29209543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18EF9A-8F59-039D-4547-439762ADB402}"/>
              </a:ext>
            </a:extLst>
          </p:cNvPr>
          <p:cNvSpPr>
            <a:spLocks noGrp="1"/>
          </p:cNvSpPr>
          <p:nvPr>
            <p:ph idx="1"/>
          </p:nvPr>
        </p:nvSpPr>
        <p:spPr>
          <a:xfrm>
            <a:off x="1707614" y="3569466"/>
            <a:ext cx="8776772" cy="2053643"/>
          </a:xfrm>
        </p:spPr>
        <p:txBody>
          <a:bodyPr>
            <a:normAutofit fontScale="70000" lnSpcReduction="20000"/>
          </a:bodyPr>
          <a:lstStyle/>
          <a:p>
            <a:pPr marL="0" indent="0" algn="ctr">
              <a:lnSpc>
                <a:spcPct val="120000"/>
              </a:lnSpc>
              <a:buNone/>
            </a:pPr>
            <a:r>
              <a:rPr lang="en-US" dirty="0"/>
              <a:t>For financial support, we are grateful to the Samuel Curtis Johnson Graduate School of Management at Cornell University, the Woodrow Wilson School at Princeton University, the National Science Foundation Graduate Research Fellowship Program grant no. DGE-1144153, and NIH/NIA grants R01-AG065364 to Hebrew University, R01-AG040787 to the University of Michigan, R01-AG051903 to UCLA, and P30-AG024928 to Princeton University.</a:t>
            </a:r>
          </a:p>
        </p:txBody>
      </p:sp>
      <p:sp>
        <p:nvSpPr>
          <p:cNvPr id="6" name="Slide Number Placeholder 5">
            <a:extLst>
              <a:ext uri="{FF2B5EF4-FFF2-40B4-BE49-F238E27FC236}">
                <a16:creationId xmlns:a16="http://schemas.microsoft.com/office/drawing/2014/main" id="{90198F2D-2289-D38F-6269-57AA1CDD29A6}"/>
              </a:ext>
            </a:extLst>
          </p:cNvPr>
          <p:cNvSpPr>
            <a:spLocks noGrp="1"/>
          </p:cNvSpPr>
          <p:nvPr>
            <p:ph type="sldNum" sz="quarter" idx="12"/>
          </p:nvPr>
        </p:nvSpPr>
        <p:spPr/>
        <p:txBody>
          <a:bodyPr/>
          <a:lstStyle/>
          <a:p>
            <a:fld id="{C67CF74A-A61C-41F1-9FBA-292FF8451F0F}" type="slidenum">
              <a:rPr lang="he-IL" smtClean="0"/>
              <a:t>64</a:t>
            </a:fld>
            <a:endParaRPr lang="he-IL"/>
          </a:p>
        </p:txBody>
      </p:sp>
      <p:sp>
        <p:nvSpPr>
          <p:cNvPr id="2" name="Rectangle 1">
            <a:extLst>
              <a:ext uri="{FF2B5EF4-FFF2-40B4-BE49-F238E27FC236}">
                <a16:creationId xmlns:a16="http://schemas.microsoft.com/office/drawing/2014/main" id="{EAD50E3D-7F58-B970-E99D-66593895FB09}"/>
              </a:ext>
            </a:extLst>
          </p:cNvPr>
          <p:cNvSpPr/>
          <p:nvPr/>
        </p:nvSpPr>
        <p:spPr>
          <a:xfrm rot="5400000" flipH="1">
            <a:off x="5453847" y="-3469539"/>
            <a:ext cx="1284306" cy="1219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Title 1">
            <a:extLst>
              <a:ext uri="{FF2B5EF4-FFF2-40B4-BE49-F238E27FC236}">
                <a16:creationId xmlns:a16="http://schemas.microsoft.com/office/drawing/2014/main" id="{AC9902AC-8637-42B8-0282-476F50A9A73E}"/>
              </a:ext>
            </a:extLst>
          </p:cNvPr>
          <p:cNvSpPr txBox="1">
            <a:spLocks/>
          </p:cNvSpPr>
          <p:nvPr/>
        </p:nvSpPr>
        <p:spPr>
          <a:xfrm>
            <a:off x="1524000" y="1289976"/>
            <a:ext cx="91440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tabLst>
                <a:tab pos="4356100" algn="l"/>
              </a:tabLst>
            </a:pPr>
            <a:r>
              <a:rPr lang="en-US" sz="5400" b="1" dirty="0">
                <a:latin typeface="+mn-lt"/>
                <a:cs typeface="Times New Roman" panose="02020603050405020304" pitchFamily="18" charset="0"/>
              </a:rPr>
              <a:t>Thank You</a:t>
            </a:r>
            <a:endParaRPr lang="he-IL" sz="5400" b="1" dirty="0">
              <a:latin typeface="+mn-lt"/>
              <a:cs typeface="Times New Roman" panose="02020603050405020304" pitchFamily="18" charset="0"/>
            </a:endParaRPr>
          </a:p>
        </p:txBody>
      </p:sp>
    </p:spTree>
    <p:extLst>
      <p:ext uri="{BB962C8B-B14F-4D97-AF65-F5344CB8AC3E}">
        <p14:creationId xmlns:p14="http://schemas.microsoft.com/office/powerpoint/2010/main" val="915179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FEB67-AF92-8C77-C60C-CA1417C08E7A}"/>
              </a:ext>
            </a:extLst>
          </p:cNvPr>
          <p:cNvSpPr>
            <a:spLocks noGrp="1"/>
          </p:cNvSpPr>
          <p:nvPr>
            <p:ph type="title"/>
          </p:nvPr>
        </p:nvSpPr>
        <p:spPr/>
        <p:txBody>
          <a:bodyPr/>
          <a:lstStyle/>
          <a:p>
            <a:r>
              <a:rPr lang="en-US" dirty="0"/>
              <a:t>SWB questions - Full Wording (1)</a:t>
            </a:r>
            <a:endParaRPr lang="he-IL" dirty="0"/>
          </a:p>
        </p:txBody>
      </p:sp>
      <p:sp>
        <p:nvSpPr>
          <p:cNvPr id="3" name="Content Placeholder 2">
            <a:extLst>
              <a:ext uri="{FF2B5EF4-FFF2-40B4-BE49-F238E27FC236}">
                <a16:creationId xmlns:a16="http://schemas.microsoft.com/office/drawing/2014/main" id="{86337C7B-B51E-454E-F297-1EF67034151E}"/>
              </a:ext>
            </a:extLst>
          </p:cNvPr>
          <p:cNvSpPr>
            <a:spLocks noGrp="1"/>
          </p:cNvSpPr>
          <p:nvPr>
            <p:ph idx="1"/>
          </p:nvPr>
        </p:nvSpPr>
        <p:spPr/>
        <p:txBody>
          <a:bodyPr>
            <a:normAutofit/>
          </a:bodyPr>
          <a:lstStyle/>
          <a:p>
            <a:r>
              <a:rPr lang="en-US" dirty="0"/>
              <a:t>Ladder:</a:t>
            </a:r>
          </a:p>
          <a:p>
            <a:pPr marL="457200" lvl="1" indent="0">
              <a:buNone/>
            </a:pPr>
            <a:r>
              <a:rPr lang="en-US" sz="2000" dirty="0"/>
              <a:t>Please imagine a ladder with steps numbered from 0 at the bottom to 10 at the top.</a:t>
            </a:r>
          </a:p>
          <a:p>
            <a:pPr marL="457200" lvl="1" indent="0">
              <a:buNone/>
            </a:pPr>
            <a:r>
              <a:rPr lang="en-US" sz="2000" dirty="0"/>
              <a:t>The top of the ladder represents the best possible life for you, and the bottom of the ladder represents the worst possible life for you.</a:t>
            </a:r>
          </a:p>
          <a:p>
            <a:pPr marL="457200" lvl="1" indent="0">
              <a:buNone/>
            </a:pPr>
            <a:r>
              <a:rPr lang="en-US" sz="2000" dirty="0"/>
              <a:t>On which step of the ladder would you say you personally feel you stand at this time? </a:t>
            </a:r>
          </a:p>
          <a:p>
            <a:pPr marL="457200" lvl="1" indent="0">
              <a:buNone/>
            </a:pPr>
            <a:r>
              <a:rPr lang="en-US" sz="2000" dirty="0"/>
              <a:t>Please give a number from 0 to 10:  _____</a:t>
            </a:r>
          </a:p>
          <a:p>
            <a:r>
              <a:rPr lang="en-US" dirty="0"/>
              <a:t>Life Satisfaction:</a:t>
            </a:r>
          </a:p>
          <a:p>
            <a:pPr marL="457200" lvl="1" indent="0">
              <a:buNone/>
            </a:pPr>
            <a:r>
              <a:rPr lang="en-US" sz="2000" dirty="0"/>
              <a:t>All things considered, how satisfied are you with your life as a whole these days?</a:t>
            </a:r>
            <a:br>
              <a:rPr lang="en-US" sz="2000" dirty="0"/>
            </a:br>
            <a:r>
              <a:rPr lang="en-US" sz="2000" dirty="0"/>
              <a:t>Please give a number between 0 (extremely dissatisfied) and 10 (extremely satisfied): _____</a:t>
            </a:r>
          </a:p>
          <a:p>
            <a:r>
              <a:rPr lang="en-US" dirty="0"/>
              <a:t>Happiness:</a:t>
            </a:r>
          </a:p>
          <a:p>
            <a:pPr marL="457200" lvl="1" indent="0">
              <a:buNone/>
            </a:pPr>
            <a:r>
              <a:rPr lang="en-US" sz="2000" dirty="0"/>
              <a:t>Taking all things together, how happy would you say you are? Please give a number between 0 (extremely unhappy) and 10 (extremely happy): _____</a:t>
            </a:r>
          </a:p>
          <a:p>
            <a:pPr marL="457200" lvl="1" indent="0">
              <a:buNone/>
            </a:pPr>
            <a:endParaRPr lang="en-US" sz="2000" dirty="0"/>
          </a:p>
        </p:txBody>
      </p:sp>
      <p:sp>
        <p:nvSpPr>
          <p:cNvPr id="4" name="TextBox 3">
            <a:extLst>
              <a:ext uri="{FF2B5EF4-FFF2-40B4-BE49-F238E27FC236}">
                <a16:creationId xmlns:a16="http://schemas.microsoft.com/office/drawing/2014/main" id="{DC5238EE-848B-4EBD-F283-25FF389E6830}"/>
              </a:ext>
            </a:extLst>
          </p:cNvPr>
          <p:cNvSpPr txBox="1"/>
          <p:nvPr/>
        </p:nvSpPr>
        <p:spPr>
          <a:xfrm>
            <a:off x="46510" y="6292522"/>
            <a:ext cx="1060501" cy="461665"/>
          </a:xfrm>
          <a:prstGeom prst="rect">
            <a:avLst/>
          </a:prstGeom>
          <a:noFill/>
        </p:spPr>
        <p:txBody>
          <a:bodyPr wrap="square" rtlCol="1">
            <a:spAutoFit/>
          </a:bodyPr>
          <a:lstStyle/>
          <a:p>
            <a:pPr algn="ctr"/>
            <a:r>
              <a:rPr lang="en-US" sz="1200" i="1" dirty="0">
                <a:solidFill>
                  <a:schemeClr val="bg1">
                    <a:lumMod val="50000"/>
                  </a:schemeClr>
                </a:solidFill>
                <a:hlinkClick r:id="rId2" action="ppaction://hlinksldjump"/>
              </a:rPr>
              <a:t>Click to go back to slides</a:t>
            </a:r>
            <a:endParaRPr lang="he-IL" sz="1200" i="1" dirty="0">
              <a:solidFill>
                <a:schemeClr val="bg1">
                  <a:lumMod val="50000"/>
                </a:schemeClr>
              </a:solidFill>
            </a:endParaRPr>
          </a:p>
        </p:txBody>
      </p:sp>
    </p:spTree>
    <p:extLst>
      <p:ext uri="{BB962C8B-B14F-4D97-AF65-F5344CB8AC3E}">
        <p14:creationId xmlns:p14="http://schemas.microsoft.com/office/powerpoint/2010/main" val="35032124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FEB67-AF92-8C77-C60C-CA1417C08E7A}"/>
              </a:ext>
            </a:extLst>
          </p:cNvPr>
          <p:cNvSpPr>
            <a:spLocks noGrp="1"/>
          </p:cNvSpPr>
          <p:nvPr>
            <p:ph type="title"/>
          </p:nvPr>
        </p:nvSpPr>
        <p:spPr/>
        <p:txBody>
          <a:bodyPr/>
          <a:lstStyle/>
          <a:p>
            <a:r>
              <a:rPr lang="en-US" dirty="0"/>
              <a:t>SWB questions - Full Wording (2)</a:t>
            </a:r>
            <a:endParaRPr lang="he-IL" dirty="0"/>
          </a:p>
        </p:txBody>
      </p:sp>
      <p:sp>
        <p:nvSpPr>
          <p:cNvPr id="3" name="Content Placeholder 2">
            <a:extLst>
              <a:ext uri="{FF2B5EF4-FFF2-40B4-BE49-F238E27FC236}">
                <a16:creationId xmlns:a16="http://schemas.microsoft.com/office/drawing/2014/main" id="{86337C7B-B51E-454E-F297-1EF67034151E}"/>
              </a:ext>
            </a:extLst>
          </p:cNvPr>
          <p:cNvSpPr>
            <a:spLocks noGrp="1"/>
          </p:cNvSpPr>
          <p:nvPr>
            <p:ph idx="1"/>
          </p:nvPr>
        </p:nvSpPr>
        <p:spPr/>
        <p:txBody>
          <a:bodyPr>
            <a:normAutofit/>
          </a:bodyPr>
          <a:lstStyle/>
          <a:p>
            <a:r>
              <a:rPr lang="en-US" dirty="0"/>
              <a:t>Family Well-Being:</a:t>
            </a:r>
          </a:p>
          <a:p>
            <a:pPr marL="457200" lvl="1" indent="0">
              <a:buNone/>
            </a:pPr>
            <a:r>
              <a:rPr lang="en-US" sz="2000" dirty="0"/>
              <a:t>On a scale from 0 to 10, how would you rate the overall well-being of you and your family? Please give a number between 0 (lowest rating) and 10 (highest rating): _____</a:t>
            </a:r>
          </a:p>
          <a:p>
            <a:r>
              <a:rPr lang="en-US" dirty="0"/>
              <a:t>Personal Well-Being:</a:t>
            </a:r>
          </a:p>
          <a:p>
            <a:pPr marL="457200" lvl="1" indent="0">
              <a:buNone/>
            </a:pPr>
            <a:r>
              <a:rPr lang="en-US" sz="2000" dirty="0"/>
              <a:t>On a scale from 0 to 10, how would you rate your overall personal well-being? Please give a number between 0 (lowest rating) and 10 (highest rating): _____</a:t>
            </a:r>
          </a:p>
          <a:p>
            <a:r>
              <a:rPr lang="en-US" dirty="0"/>
              <a:t>Dealing Well:</a:t>
            </a:r>
          </a:p>
          <a:p>
            <a:pPr marL="457200" lvl="1" indent="0">
              <a:buNone/>
            </a:pPr>
            <a:r>
              <a:rPr lang="en-US" sz="2000" dirty="0"/>
              <a:t>People’s situation in life depends on both the circumstances they have been given and how they deal with these circumstances. To what extent do you feel that you have dealt well so far with the circumstances you have been given in life? Please give a number between 0 (“I have dealt extremely poorly with the circumstances I have been given”) and 10 (“I have dealt extremely well with the circumstances I have been given”): _____</a:t>
            </a:r>
            <a:endParaRPr lang="en-US" sz="2400" dirty="0"/>
          </a:p>
        </p:txBody>
      </p:sp>
      <p:sp>
        <p:nvSpPr>
          <p:cNvPr id="4" name="TextBox 3">
            <a:extLst>
              <a:ext uri="{FF2B5EF4-FFF2-40B4-BE49-F238E27FC236}">
                <a16:creationId xmlns:a16="http://schemas.microsoft.com/office/drawing/2014/main" id="{34CD2062-32F4-EE98-C97C-D58BE83D4C6D}"/>
              </a:ext>
            </a:extLst>
          </p:cNvPr>
          <p:cNvSpPr txBox="1"/>
          <p:nvPr/>
        </p:nvSpPr>
        <p:spPr>
          <a:xfrm>
            <a:off x="46510" y="6292522"/>
            <a:ext cx="1060501" cy="461665"/>
          </a:xfrm>
          <a:prstGeom prst="rect">
            <a:avLst/>
          </a:prstGeom>
          <a:noFill/>
        </p:spPr>
        <p:txBody>
          <a:bodyPr wrap="square" rtlCol="1">
            <a:spAutoFit/>
          </a:bodyPr>
          <a:lstStyle/>
          <a:p>
            <a:pPr algn="ctr"/>
            <a:r>
              <a:rPr lang="en-US" sz="1200" i="1" dirty="0">
                <a:solidFill>
                  <a:schemeClr val="bg1">
                    <a:lumMod val="50000"/>
                  </a:schemeClr>
                </a:solidFill>
                <a:hlinkClick r:id="rId2" action="ppaction://hlinksldjump"/>
              </a:rPr>
              <a:t>Click to go back to slides</a:t>
            </a:r>
            <a:endParaRPr lang="he-IL" sz="1200" i="1" dirty="0">
              <a:solidFill>
                <a:schemeClr val="bg1">
                  <a:lumMod val="50000"/>
                </a:schemeClr>
              </a:solidFill>
            </a:endParaRPr>
          </a:p>
        </p:txBody>
      </p:sp>
    </p:spTree>
    <p:extLst>
      <p:ext uri="{BB962C8B-B14F-4D97-AF65-F5344CB8AC3E}">
        <p14:creationId xmlns:p14="http://schemas.microsoft.com/office/powerpoint/2010/main" val="31906850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FEB67-AF92-8C77-C60C-CA1417C08E7A}"/>
              </a:ext>
            </a:extLst>
          </p:cNvPr>
          <p:cNvSpPr>
            <a:spLocks noGrp="1"/>
          </p:cNvSpPr>
          <p:nvPr>
            <p:ph type="title"/>
          </p:nvPr>
        </p:nvSpPr>
        <p:spPr/>
        <p:txBody>
          <a:bodyPr/>
          <a:lstStyle/>
          <a:p>
            <a:r>
              <a:rPr lang="en-US" dirty="0"/>
              <a:t>SWB questions - Full Wording (3)</a:t>
            </a:r>
            <a:endParaRPr lang="he-IL" dirty="0"/>
          </a:p>
        </p:txBody>
      </p:sp>
      <p:sp>
        <p:nvSpPr>
          <p:cNvPr id="3" name="Content Placeholder 2">
            <a:extLst>
              <a:ext uri="{FF2B5EF4-FFF2-40B4-BE49-F238E27FC236}">
                <a16:creationId xmlns:a16="http://schemas.microsoft.com/office/drawing/2014/main" id="{86337C7B-B51E-454E-F297-1EF67034151E}"/>
              </a:ext>
            </a:extLst>
          </p:cNvPr>
          <p:cNvSpPr>
            <a:spLocks noGrp="1"/>
          </p:cNvSpPr>
          <p:nvPr>
            <p:ph idx="1"/>
          </p:nvPr>
        </p:nvSpPr>
        <p:spPr/>
        <p:txBody>
          <a:bodyPr>
            <a:normAutofit/>
          </a:bodyPr>
          <a:lstStyle/>
          <a:p>
            <a:r>
              <a:rPr lang="en-US" dirty="0"/>
              <a:t>Options &amp; Possibilities:</a:t>
            </a:r>
          </a:p>
          <a:p>
            <a:pPr marL="457200" lvl="1" indent="0">
              <a:buNone/>
            </a:pPr>
            <a:r>
              <a:rPr lang="en-US" sz="2000" dirty="0"/>
              <a:t>On a scale from 0 to 10, to what extent do you feel that your life is full of options and possibilities that you are free to choose from? Please give a number between 0 (extremely limited options to choose from) and 10 (very many options to choose from): _____</a:t>
            </a:r>
          </a:p>
          <a:p>
            <a:r>
              <a:rPr lang="en-US" dirty="0"/>
              <a:t>Meaning &amp; Value:</a:t>
            </a:r>
          </a:p>
          <a:p>
            <a:pPr marL="457200" lvl="1" indent="0">
              <a:buNone/>
            </a:pPr>
            <a:r>
              <a:rPr lang="en-US" sz="2000" dirty="0"/>
              <a:t>On a scale from 0 to 10, to what extent do you feel that your life is meaningful and has value? Please give a number between 0 (not meaningful and has no value) and 10 (extremely meaningful and has lots of value): _____</a:t>
            </a:r>
          </a:p>
          <a:p>
            <a:pPr marL="0" indent="0">
              <a:buNone/>
            </a:pPr>
            <a:endParaRPr lang="en-US" sz="2400" dirty="0"/>
          </a:p>
        </p:txBody>
      </p:sp>
      <p:sp>
        <p:nvSpPr>
          <p:cNvPr id="4" name="TextBox 3">
            <a:extLst>
              <a:ext uri="{FF2B5EF4-FFF2-40B4-BE49-F238E27FC236}">
                <a16:creationId xmlns:a16="http://schemas.microsoft.com/office/drawing/2014/main" id="{91C06970-C7F0-021E-04A5-EB157A3D6CD9}"/>
              </a:ext>
            </a:extLst>
          </p:cNvPr>
          <p:cNvSpPr txBox="1"/>
          <p:nvPr/>
        </p:nvSpPr>
        <p:spPr>
          <a:xfrm>
            <a:off x="46510" y="6292522"/>
            <a:ext cx="1060501" cy="461665"/>
          </a:xfrm>
          <a:prstGeom prst="rect">
            <a:avLst/>
          </a:prstGeom>
          <a:noFill/>
        </p:spPr>
        <p:txBody>
          <a:bodyPr wrap="square" rtlCol="1">
            <a:spAutoFit/>
          </a:bodyPr>
          <a:lstStyle/>
          <a:p>
            <a:pPr algn="ctr"/>
            <a:r>
              <a:rPr lang="en-US" sz="1200" i="1" dirty="0">
                <a:solidFill>
                  <a:schemeClr val="bg1">
                    <a:lumMod val="50000"/>
                  </a:schemeClr>
                </a:solidFill>
                <a:hlinkClick r:id="rId2" action="ppaction://hlinksldjump"/>
              </a:rPr>
              <a:t>Click to go back to slides</a:t>
            </a:r>
            <a:endParaRPr lang="he-IL" sz="1200" i="1" dirty="0">
              <a:solidFill>
                <a:schemeClr val="bg1">
                  <a:lumMod val="50000"/>
                </a:schemeClr>
              </a:solidFill>
            </a:endParaRPr>
          </a:p>
        </p:txBody>
      </p:sp>
    </p:spTree>
    <p:extLst>
      <p:ext uri="{BB962C8B-B14F-4D97-AF65-F5344CB8AC3E}">
        <p14:creationId xmlns:p14="http://schemas.microsoft.com/office/powerpoint/2010/main" val="29657812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0A4B19-2DE3-0FE9-CAB1-E44377418567}"/>
              </a:ext>
            </a:extLst>
          </p:cNvPr>
          <p:cNvSpPr/>
          <p:nvPr/>
        </p:nvSpPr>
        <p:spPr>
          <a:xfrm>
            <a:off x="2343150" y="1630497"/>
            <a:ext cx="7505700" cy="52338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5" name="Picture 4">
            <a:extLst>
              <a:ext uri="{FF2B5EF4-FFF2-40B4-BE49-F238E27FC236}">
                <a16:creationId xmlns:a16="http://schemas.microsoft.com/office/drawing/2014/main" id="{0C93617F-2A9D-CEF0-B06F-CA0355AB99A0}"/>
              </a:ext>
            </a:extLst>
          </p:cNvPr>
          <p:cNvPicPr>
            <a:picLocks noChangeAspect="1"/>
          </p:cNvPicPr>
          <p:nvPr/>
        </p:nvPicPr>
        <p:blipFill rotWithShape="1">
          <a:blip r:embed="rId3"/>
          <a:srcRect r="1047" b="2442"/>
          <a:stretch/>
        </p:blipFill>
        <p:spPr>
          <a:xfrm>
            <a:off x="2902891" y="804230"/>
            <a:ext cx="6386219" cy="6048263"/>
          </a:xfrm>
          <a:prstGeom prst="rect">
            <a:avLst/>
          </a:prstGeom>
          <a:ln w="76200">
            <a:noFill/>
          </a:ln>
        </p:spPr>
      </p:pic>
      <p:sp>
        <p:nvSpPr>
          <p:cNvPr id="7" name="Slide Number Placeholder 6">
            <a:extLst>
              <a:ext uri="{FF2B5EF4-FFF2-40B4-BE49-F238E27FC236}">
                <a16:creationId xmlns:a16="http://schemas.microsoft.com/office/drawing/2014/main" id="{31471678-875C-2DA0-90CC-1FE60237883A}"/>
              </a:ext>
            </a:extLst>
          </p:cNvPr>
          <p:cNvSpPr>
            <a:spLocks noGrp="1"/>
          </p:cNvSpPr>
          <p:nvPr>
            <p:ph type="sldNum" sz="quarter" idx="12"/>
          </p:nvPr>
        </p:nvSpPr>
        <p:spPr>
          <a:xfrm>
            <a:off x="9375584" y="6432550"/>
            <a:ext cx="2743200" cy="365125"/>
          </a:xfrm>
        </p:spPr>
        <p:txBody>
          <a:bodyPr/>
          <a:lstStyle/>
          <a:p>
            <a:fld id="{C67CF74A-A61C-41F1-9FBA-292FF8451F0F}" type="slidenum">
              <a:rPr lang="he-IL" smtClean="0"/>
              <a:t>68</a:t>
            </a:fld>
            <a:endParaRPr lang="he-IL" dirty="0"/>
          </a:p>
        </p:txBody>
      </p:sp>
      <p:sp>
        <p:nvSpPr>
          <p:cNvPr id="2" name="Title 1">
            <a:extLst>
              <a:ext uri="{FF2B5EF4-FFF2-40B4-BE49-F238E27FC236}">
                <a16:creationId xmlns:a16="http://schemas.microsoft.com/office/drawing/2014/main" id="{4BEFA863-C25C-65CB-ADB3-B1EB85D32F9F}"/>
              </a:ext>
            </a:extLst>
          </p:cNvPr>
          <p:cNvSpPr>
            <a:spLocks noGrp="1"/>
          </p:cNvSpPr>
          <p:nvPr>
            <p:ph type="title"/>
          </p:nvPr>
        </p:nvSpPr>
        <p:spPr>
          <a:xfrm>
            <a:off x="838200" y="365125"/>
            <a:ext cx="10515600" cy="1325563"/>
          </a:xfrm>
        </p:spPr>
        <p:txBody>
          <a:bodyPr/>
          <a:lstStyle/>
          <a:p>
            <a:r>
              <a:rPr lang="en-US" dirty="0"/>
              <a:t>Respondents</a:t>
            </a:r>
            <a:endParaRPr lang="he-IL" dirty="0"/>
          </a:p>
        </p:txBody>
      </p:sp>
    </p:spTree>
    <p:extLst>
      <p:ext uri="{BB962C8B-B14F-4D97-AF65-F5344CB8AC3E}">
        <p14:creationId xmlns:p14="http://schemas.microsoft.com/office/powerpoint/2010/main" val="23365826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TotalTime>
  <Words>4352</Words>
  <Application>Microsoft Macintosh PowerPoint</Application>
  <PresentationFormat>Widescreen</PresentationFormat>
  <Paragraphs>459</Paragraphs>
  <Slides>68</Slides>
  <Notes>18</Notes>
  <HiddenSlides>9</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68</vt:i4>
      </vt:variant>
    </vt:vector>
  </HeadingPairs>
  <TitlesOfParts>
    <vt:vector size="76" baseType="lpstr">
      <vt:lpstr>Arial</vt:lpstr>
      <vt:lpstr>Calibri</vt:lpstr>
      <vt:lpstr>Calibri Light</vt:lpstr>
      <vt:lpstr>Cambria</vt:lpstr>
      <vt:lpstr>Cambria Math</vt:lpstr>
      <vt:lpstr>Symbol</vt:lpstr>
      <vt:lpstr>Times</vt:lpstr>
      <vt:lpstr>Office Theme</vt:lpstr>
      <vt:lpstr>What Do Happiness Data Mean? Theory and Survey Evidence</vt:lpstr>
      <vt:lpstr>Introduction</vt:lpstr>
      <vt:lpstr>Introduction</vt:lpstr>
      <vt:lpstr>SWB-Question Components</vt:lpstr>
      <vt:lpstr>Theoretical Framework: Utility function</vt:lpstr>
      <vt:lpstr>Theoretical Framework: SWB function</vt:lpstr>
      <vt:lpstr>Assumptions We Study</vt:lpstr>
      <vt:lpstr>Time Horizon Assumptions (δ ̃_(t,τ))</vt:lpstr>
      <vt:lpstr>Social Circles Assumptions (λ ̃_k)</vt:lpstr>
      <vt:lpstr>Empirical strategy</vt:lpstr>
      <vt:lpstr>Main Findings</vt:lpstr>
      <vt:lpstr>First Survey - General Information</vt:lpstr>
      <vt:lpstr>SWB Questions</vt:lpstr>
      <vt:lpstr>SWB Questions</vt:lpstr>
      <vt:lpstr>Survey Design</vt:lpstr>
      <vt:lpstr>Survey Design</vt:lpstr>
      <vt:lpstr>Survey Design</vt:lpstr>
      <vt:lpstr>Calculating Weights</vt:lpstr>
      <vt:lpstr>Demographic Questions</vt:lpstr>
      <vt:lpstr>Respondents</vt:lpstr>
      <vt:lpstr>SWB Questions Results </vt:lpstr>
      <vt:lpstr>PowerPoint Presentation</vt:lpstr>
      <vt:lpstr>Life Domains Introspection Question</vt:lpstr>
      <vt:lpstr>Life Domain Weights Results</vt:lpstr>
      <vt:lpstr>Falsification Tests by Outliers</vt:lpstr>
      <vt:lpstr>Falsification Tests by Outliers</vt:lpstr>
      <vt:lpstr>Life Domain Weights Results</vt:lpstr>
      <vt:lpstr>Life Domain Weights Results</vt:lpstr>
      <vt:lpstr>Life Domain Weights by Demographics </vt:lpstr>
      <vt:lpstr>Life Domain Weights by Demographics </vt:lpstr>
      <vt:lpstr>Life Domain Weights by Demographics </vt:lpstr>
      <vt:lpstr>Time Horizons Introspection Question</vt:lpstr>
      <vt:lpstr>Time Horizon Weights Results</vt:lpstr>
      <vt:lpstr>Time Horizon Weights Results</vt:lpstr>
      <vt:lpstr>Time Horizon Weights Results</vt:lpstr>
      <vt:lpstr>Time Horizon Weights by Demographics </vt:lpstr>
      <vt:lpstr>Social Circle Introspection</vt:lpstr>
      <vt:lpstr>Social Circle Weights Results</vt:lpstr>
      <vt:lpstr>Social Circle Weights Results</vt:lpstr>
      <vt:lpstr>Social Circle Weights Results</vt:lpstr>
      <vt:lpstr>Social Circle Weights by Demographics </vt:lpstr>
      <vt:lpstr>Second Survey - General information</vt:lpstr>
      <vt:lpstr>Survey Design Differences (2nd vs 1st survey)</vt:lpstr>
      <vt:lpstr>Respondents</vt:lpstr>
      <vt:lpstr>SWB Questions</vt:lpstr>
      <vt:lpstr>Introspective Questions</vt:lpstr>
      <vt:lpstr>PowerPoint Presentation</vt:lpstr>
      <vt:lpstr>Time Horizons Introspection Question</vt:lpstr>
      <vt:lpstr>Time Horizons Introspection Question</vt:lpstr>
      <vt:lpstr>Time Horizons Introspection Question</vt:lpstr>
      <vt:lpstr>Time Horizon Weight Results</vt:lpstr>
      <vt:lpstr>Time Horizons Weights by Demographics</vt:lpstr>
      <vt:lpstr>Time Horizons Weights by Demographics</vt:lpstr>
      <vt:lpstr>Social Circle Introspection Question</vt:lpstr>
      <vt:lpstr>Social Circle Introspection Question</vt:lpstr>
      <vt:lpstr>Social Circle Introspection Question</vt:lpstr>
      <vt:lpstr>Social Circles Weights Results</vt:lpstr>
      <vt:lpstr>Social Circles Weights By Demographics </vt:lpstr>
      <vt:lpstr>Social Circles Weights By Demographics </vt:lpstr>
      <vt:lpstr>Conclusion </vt:lpstr>
      <vt:lpstr>Conclusion </vt:lpstr>
      <vt:lpstr>Applicable Practical Advice </vt:lpstr>
      <vt:lpstr>Further Reading and Research</vt:lpstr>
      <vt:lpstr>PowerPoint Presentation</vt:lpstr>
      <vt:lpstr>SWB questions - Full Wording (1)</vt:lpstr>
      <vt:lpstr>SWB questions - Full Wording (2)</vt:lpstr>
      <vt:lpstr>SWB questions - Full Wording (3)</vt:lpstr>
      <vt:lpstr>Respondents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Happiness Data Mean? Theory and Survey Evidence</dc:title>
  <dc:creator>Ayala Goldfarb</dc:creator>
  <cp:lastModifiedBy>Benjamin, Daniel</cp:lastModifiedBy>
  <cp:revision>304</cp:revision>
  <cp:lastPrinted>2023-04-16T08:20:12Z</cp:lastPrinted>
  <dcterms:created xsi:type="dcterms:W3CDTF">2023-02-05T11:00:06Z</dcterms:created>
  <dcterms:modified xsi:type="dcterms:W3CDTF">2023-04-21T16:50:45Z</dcterms:modified>
</cp:coreProperties>
</file>