
<file path=[Content_Types].xml><?xml version="1.0" encoding="utf-8"?>
<Types xmlns="http://schemas.openxmlformats.org/package/2006/content-types">
  <Default Extension="png" ContentType="image/pn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61"/>
  </p:notesMasterIdLst>
  <p:handoutMasterIdLst>
    <p:handoutMasterId r:id="rId62"/>
  </p:handoutMasterIdLst>
  <p:sldIdLst>
    <p:sldId id="256" r:id="rId2"/>
    <p:sldId id="458" r:id="rId3"/>
    <p:sldId id="459" r:id="rId4"/>
    <p:sldId id="460" r:id="rId5"/>
    <p:sldId id="461" r:id="rId6"/>
    <p:sldId id="388" r:id="rId7"/>
    <p:sldId id="462" r:id="rId8"/>
    <p:sldId id="463" r:id="rId9"/>
    <p:sldId id="443" r:id="rId10"/>
    <p:sldId id="464" r:id="rId11"/>
    <p:sldId id="268" r:id="rId12"/>
    <p:sldId id="301" r:id="rId13"/>
    <p:sldId id="312" r:id="rId14"/>
    <p:sldId id="271" r:id="rId15"/>
    <p:sldId id="302" r:id="rId16"/>
    <p:sldId id="272" r:id="rId17"/>
    <p:sldId id="437" r:id="rId18"/>
    <p:sldId id="451" r:id="rId19"/>
    <p:sldId id="439" r:id="rId20"/>
    <p:sldId id="445" r:id="rId21"/>
    <p:sldId id="395" r:id="rId22"/>
    <p:sldId id="475" r:id="rId23"/>
    <p:sldId id="394" r:id="rId24"/>
    <p:sldId id="274" r:id="rId25"/>
    <p:sldId id="397" r:id="rId26"/>
    <p:sldId id="375" r:id="rId27"/>
    <p:sldId id="407" r:id="rId28"/>
    <p:sldId id="277" r:id="rId29"/>
    <p:sldId id="279" r:id="rId30"/>
    <p:sldId id="313" r:id="rId31"/>
    <p:sldId id="408" r:id="rId32"/>
    <p:sldId id="453" r:id="rId33"/>
    <p:sldId id="398" r:id="rId34"/>
    <p:sldId id="448" r:id="rId35"/>
    <p:sldId id="466" r:id="rId36"/>
    <p:sldId id="454" r:id="rId37"/>
    <p:sldId id="287" r:id="rId38"/>
    <p:sldId id="288" r:id="rId39"/>
    <p:sldId id="455" r:id="rId40"/>
    <p:sldId id="456" r:id="rId41"/>
    <p:sldId id="401" r:id="rId42"/>
    <p:sldId id="457" r:id="rId43"/>
    <p:sldId id="478" r:id="rId44"/>
    <p:sldId id="289" r:id="rId45"/>
    <p:sldId id="428" r:id="rId46"/>
    <p:sldId id="418" r:id="rId47"/>
    <p:sldId id="419" r:id="rId48"/>
    <p:sldId id="393" r:id="rId49"/>
    <p:sldId id="476" r:id="rId50"/>
    <p:sldId id="477" r:id="rId51"/>
    <p:sldId id="467" r:id="rId52"/>
    <p:sldId id="468" r:id="rId53"/>
    <p:sldId id="469" r:id="rId54"/>
    <p:sldId id="470" r:id="rId55"/>
    <p:sldId id="471" r:id="rId56"/>
    <p:sldId id="472" r:id="rId57"/>
    <p:sldId id="473" r:id="rId58"/>
    <p:sldId id="474" r:id="rId59"/>
    <p:sldId id="429" r:id="rId60"/>
  </p:sldIdLst>
  <p:sldSz cx="9144000" cy="6858000" type="screen4x3"/>
  <p:notesSz cx="6858000" cy="9144000"/>
  <p:defaultText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rnWhat="handouts3" frameSlides="1"/>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820000"/>
    <a:srgbClr val="E7E7E7"/>
    <a:srgbClr val="F2F2F2"/>
    <a:srgbClr val="DCDCDC"/>
    <a:srgbClr val="D3D3D3"/>
    <a:srgbClr val="CFCFC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401" autoAdjust="0"/>
    <p:restoredTop sz="86163" autoAdjust="0"/>
  </p:normalViewPr>
  <p:slideViewPr>
    <p:cSldViewPr>
      <p:cViewPr varScale="1">
        <p:scale>
          <a:sx n="82" d="100"/>
          <a:sy n="82" d="100"/>
        </p:scale>
        <p:origin x="282" y="60"/>
      </p:cViewPr>
      <p:guideLst>
        <p:guide orient="horz" pos="2160"/>
        <p:guide pos="2880"/>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presProps" Target="pres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A9331BD5-BF71-8946-B8C9-501005A6C159}" type="datetimeFigureOut">
              <a:rPr lang="en-US" smtClean="0"/>
              <a:pPr/>
              <a:t>6/11/2022</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6034676F-AAD1-7C4D-9618-33AED46F05C8}" type="slidenum">
              <a:rPr lang="en-US" smtClean="0"/>
              <a:pPr/>
              <a:t>‹#›</a:t>
            </a:fld>
            <a:endParaRPr lang="en-US"/>
          </a:p>
        </p:txBody>
      </p:sp>
    </p:spTree>
    <p:extLst>
      <p:ext uri="{BB962C8B-B14F-4D97-AF65-F5344CB8AC3E}">
        <p14:creationId xmlns:p14="http://schemas.microsoft.com/office/powerpoint/2010/main" val="300280944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it-IT"/>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91D8C59-7156-4AEF-B970-187773B9B528}" type="datetimeFigureOut">
              <a:rPr lang="it-IT" smtClean="0"/>
              <a:pPr/>
              <a:t>11/06/2022</a:t>
            </a:fld>
            <a:endParaRPr lang="it-IT"/>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it-IT"/>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t-IT"/>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it-IT"/>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D8DBA41-DBCF-49D5-91AB-0D98A673F26C}" type="slidenum">
              <a:rPr lang="it-IT" smtClean="0"/>
              <a:pPr/>
              <a:t>‹#›</a:t>
            </a:fld>
            <a:endParaRPr lang="it-IT"/>
          </a:p>
        </p:txBody>
      </p:sp>
    </p:spTree>
    <p:extLst>
      <p:ext uri="{BB962C8B-B14F-4D97-AF65-F5344CB8AC3E}">
        <p14:creationId xmlns:p14="http://schemas.microsoft.com/office/powerpoint/2010/main" val="42169820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it-IT"/>
          </a:p>
        </p:txBody>
      </p:sp>
      <p:sp>
        <p:nvSpPr>
          <p:cNvPr id="4" name="Slide Number Placeholder 3"/>
          <p:cNvSpPr>
            <a:spLocks noGrp="1"/>
          </p:cNvSpPr>
          <p:nvPr>
            <p:ph type="sldNum" sz="quarter" idx="10"/>
          </p:nvPr>
        </p:nvSpPr>
        <p:spPr/>
        <p:txBody>
          <a:bodyPr/>
          <a:lstStyle/>
          <a:p>
            <a:fld id="{AD8DBA41-DBCF-49D5-91AB-0D98A673F26C}" type="slidenum">
              <a:rPr lang="it-IT" smtClean="0"/>
              <a:pPr/>
              <a:t>2</a:t>
            </a:fld>
            <a:endParaRPr lang="it-IT"/>
          </a:p>
        </p:txBody>
      </p:sp>
    </p:spTree>
    <p:extLst>
      <p:ext uri="{BB962C8B-B14F-4D97-AF65-F5344CB8AC3E}">
        <p14:creationId xmlns:p14="http://schemas.microsoft.com/office/powerpoint/2010/main" val="54438155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it-IT"/>
          </a:p>
        </p:txBody>
      </p:sp>
      <p:sp>
        <p:nvSpPr>
          <p:cNvPr id="4" name="Slide Number Placeholder 3"/>
          <p:cNvSpPr>
            <a:spLocks noGrp="1"/>
          </p:cNvSpPr>
          <p:nvPr>
            <p:ph type="sldNum" sz="quarter" idx="10"/>
          </p:nvPr>
        </p:nvSpPr>
        <p:spPr/>
        <p:txBody>
          <a:bodyPr/>
          <a:lstStyle/>
          <a:p>
            <a:fld id="{AD8DBA41-DBCF-49D5-91AB-0D98A673F26C}" type="slidenum">
              <a:rPr lang="it-IT" smtClean="0"/>
              <a:pPr/>
              <a:t>19</a:t>
            </a:fld>
            <a:endParaRPr lang="it-IT"/>
          </a:p>
        </p:txBody>
      </p:sp>
    </p:spTree>
    <p:extLst>
      <p:ext uri="{BB962C8B-B14F-4D97-AF65-F5344CB8AC3E}">
        <p14:creationId xmlns:p14="http://schemas.microsoft.com/office/powerpoint/2010/main" val="41801537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10"/>
          </p:nvPr>
        </p:nvSpPr>
        <p:spPr/>
        <p:txBody>
          <a:bodyPr/>
          <a:lstStyle/>
          <a:p>
            <a:fld id="{AD8DBA41-DBCF-49D5-91AB-0D98A673F26C}" type="slidenum">
              <a:rPr lang="it-IT" smtClean="0"/>
              <a:pPr/>
              <a:t>20</a:t>
            </a:fld>
            <a:endParaRPr lang="it-IT"/>
          </a:p>
        </p:txBody>
      </p:sp>
    </p:spTree>
    <p:extLst>
      <p:ext uri="{BB962C8B-B14F-4D97-AF65-F5344CB8AC3E}">
        <p14:creationId xmlns:p14="http://schemas.microsoft.com/office/powerpoint/2010/main" val="50523863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We divide the number of beneficiary families that received a warning by the number of beneficiary families</a:t>
            </a:r>
          </a:p>
          <a:p>
            <a:r>
              <a:rPr lang="en-US" sz="1200" b="0" i="0" u="none" strike="noStrike" kern="1200" baseline="0" dirty="0" smtClean="0">
                <a:solidFill>
                  <a:schemeClr val="tx1"/>
                </a:solidFill>
                <a:latin typeface="+mn-lt"/>
                <a:ea typeface="+mn-ea"/>
                <a:cs typeface="+mn-cs"/>
              </a:rPr>
              <a:t>in the zip code during the relevant monitoring period (e.g., for families that received a warning in July 2008,</a:t>
            </a:r>
          </a:p>
          <a:p>
            <a:r>
              <a:rPr lang="en-US" sz="1200" b="0" i="0" u="none" strike="noStrike" kern="1200" baseline="0" dirty="0" smtClean="0">
                <a:solidFill>
                  <a:schemeClr val="tx1"/>
                </a:solidFill>
                <a:latin typeface="+mn-lt"/>
                <a:ea typeface="+mn-ea"/>
                <a:cs typeface="+mn-cs"/>
              </a:rPr>
              <a:t>the relevant monitoring period was February-March 2008)</a:t>
            </a:r>
            <a:endParaRPr lang="it-IT" dirty="0"/>
          </a:p>
        </p:txBody>
      </p:sp>
      <p:sp>
        <p:nvSpPr>
          <p:cNvPr id="4" name="Segnaposto numero diapositiva 3"/>
          <p:cNvSpPr>
            <a:spLocks noGrp="1"/>
          </p:cNvSpPr>
          <p:nvPr>
            <p:ph type="sldNum" sz="quarter" idx="10"/>
          </p:nvPr>
        </p:nvSpPr>
        <p:spPr/>
        <p:txBody>
          <a:bodyPr/>
          <a:lstStyle/>
          <a:p>
            <a:fld id="{AD8DBA41-DBCF-49D5-91AB-0D98A673F26C}" type="slidenum">
              <a:rPr lang="it-IT" smtClean="0"/>
              <a:pPr/>
              <a:t>21</a:t>
            </a:fld>
            <a:endParaRPr lang="it-IT"/>
          </a:p>
        </p:txBody>
      </p:sp>
    </p:spTree>
    <p:extLst>
      <p:ext uri="{BB962C8B-B14F-4D97-AF65-F5344CB8AC3E}">
        <p14:creationId xmlns:p14="http://schemas.microsoft.com/office/powerpoint/2010/main" val="50523863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We divide the number of beneficiary families that received a warning by the number of beneficiary families</a:t>
            </a:r>
          </a:p>
          <a:p>
            <a:r>
              <a:rPr lang="en-US" sz="1200" b="0" i="0" u="none" strike="noStrike" kern="1200" baseline="0" dirty="0" smtClean="0">
                <a:solidFill>
                  <a:schemeClr val="tx1"/>
                </a:solidFill>
                <a:latin typeface="+mn-lt"/>
                <a:ea typeface="+mn-ea"/>
                <a:cs typeface="+mn-cs"/>
              </a:rPr>
              <a:t>in the zip code during the relevant monitoring period (e.g., for families that received a warning in July 2008,</a:t>
            </a:r>
          </a:p>
          <a:p>
            <a:r>
              <a:rPr lang="en-US" sz="1200" b="0" i="0" u="none" strike="noStrike" kern="1200" baseline="0" dirty="0" smtClean="0">
                <a:solidFill>
                  <a:schemeClr val="tx1"/>
                </a:solidFill>
                <a:latin typeface="+mn-lt"/>
                <a:ea typeface="+mn-ea"/>
                <a:cs typeface="+mn-cs"/>
              </a:rPr>
              <a:t>the relevant monitoring period was February-March 2008</a:t>
            </a:r>
            <a:endParaRPr lang="it-IT" dirty="0"/>
          </a:p>
        </p:txBody>
      </p:sp>
      <p:sp>
        <p:nvSpPr>
          <p:cNvPr id="4" name="Segnaposto numero diapositiva 3"/>
          <p:cNvSpPr>
            <a:spLocks noGrp="1"/>
          </p:cNvSpPr>
          <p:nvPr>
            <p:ph type="sldNum" sz="quarter" idx="10"/>
          </p:nvPr>
        </p:nvSpPr>
        <p:spPr/>
        <p:txBody>
          <a:bodyPr/>
          <a:lstStyle/>
          <a:p>
            <a:fld id="{AD8DBA41-DBCF-49D5-91AB-0D98A673F26C}" type="slidenum">
              <a:rPr lang="it-IT" smtClean="0"/>
              <a:pPr/>
              <a:t>22</a:t>
            </a:fld>
            <a:endParaRPr lang="it-IT"/>
          </a:p>
        </p:txBody>
      </p:sp>
    </p:spTree>
    <p:extLst>
      <p:ext uri="{BB962C8B-B14F-4D97-AF65-F5344CB8AC3E}">
        <p14:creationId xmlns:p14="http://schemas.microsoft.com/office/powerpoint/2010/main" val="150061135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We only include zip codes where at least one beneficiary family does not meet the school attendance</a:t>
            </a:r>
          </a:p>
          <a:p>
            <a:r>
              <a:rPr lang="en-US" sz="1200" b="0" i="0" u="none" strike="noStrike" kern="1200" baseline="0" dirty="0" smtClean="0">
                <a:solidFill>
                  <a:schemeClr val="tx1"/>
                </a:solidFill>
                <a:latin typeface="+mn-lt"/>
                <a:ea typeface="+mn-ea"/>
                <a:cs typeface="+mn-cs"/>
              </a:rPr>
              <a:t>requirement, given that only those families can potentially receive a warning or penalty. We also estimated the</a:t>
            </a:r>
          </a:p>
          <a:p>
            <a:r>
              <a:rPr lang="en-US" sz="1200" b="0" i="0" u="none" strike="noStrike" kern="1200" baseline="0" dirty="0" smtClean="0">
                <a:solidFill>
                  <a:schemeClr val="tx1"/>
                </a:solidFill>
                <a:latin typeface="+mn-lt"/>
                <a:ea typeface="+mn-ea"/>
                <a:cs typeface="+mn-cs"/>
              </a:rPr>
              <a:t>regressions including all zip codes, even those where no beneficiary family fails the attendance requirements,</a:t>
            </a:r>
          </a:p>
          <a:p>
            <a:r>
              <a:rPr lang="en-US" sz="1200" b="0" i="0" u="none" strike="noStrike" kern="1200" baseline="0" dirty="0" smtClean="0">
                <a:solidFill>
                  <a:schemeClr val="tx1"/>
                </a:solidFill>
                <a:latin typeface="+mn-lt"/>
                <a:ea typeface="+mn-ea"/>
                <a:cs typeface="+mn-cs"/>
              </a:rPr>
              <a:t>and obtained similar results</a:t>
            </a:r>
            <a:endParaRPr lang="en-US" dirty="0"/>
          </a:p>
        </p:txBody>
      </p:sp>
      <p:sp>
        <p:nvSpPr>
          <p:cNvPr id="4" name="Slide Number Placeholder 3"/>
          <p:cNvSpPr>
            <a:spLocks noGrp="1"/>
          </p:cNvSpPr>
          <p:nvPr>
            <p:ph type="sldNum" sz="quarter" idx="10"/>
          </p:nvPr>
        </p:nvSpPr>
        <p:spPr/>
        <p:txBody>
          <a:bodyPr/>
          <a:lstStyle/>
          <a:p>
            <a:fld id="{AD8DBA41-DBCF-49D5-91AB-0D98A673F26C}" type="slidenum">
              <a:rPr lang="it-IT" smtClean="0"/>
              <a:pPr/>
              <a:t>25</a:t>
            </a:fld>
            <a:endParaRPr lang="it-IT"/>
          </a:p>
        </p:txBody>
      </p:sp>
    </p:spTree>
    <p:extLst>
      <p:ext uri="{BB962C8B-B14F-4D97-AF65-F5344CB8AC3E}">
        <p14:creationId xmlns:p14="http://schemas.microsoft.com/office/powerpoint/2010/main" val="266194800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one extra family being warned before elections leads to about 10 fewer votes for the candidates associated with the presidential coalition, suggesting sizeable spillovers. This evidence of spillovers is consistent with research on peer effects</a:t>
            </a:r>
          </a:p>
          <a:p>
            <a:r>
              <a:rPr lang="en-US" sz="1200" b="0" i="0" u="none" strike="noStrike" kern="1200" baseline="0" dirty="0" smtClean="0">
                <a:solidFill>
                  <a:schemeClr val="tx1"/>
                </a:solidFill>
                <a:latin typeface="+mn-lt"/>
                <a:ea typeface="+mn-ea"/>
                <a:cs typeface="+mn-cs"/>
              </a:rPr>
              <a:t>in voter mobilization interventions in developing countries (</a:t>
            </a:r>
            <a:r>
              <a:rPr lang="en-US" sz="1200" b="0" i="0" u="none" strike="noStrike" kern="1200" baseline="0" dirty="0" err="1" smtClean="0">
                <a:solidFill>
                  <a:schemeClr val="tx1"/>
                </a:solidFill>
                <a:latin typeface="+mn-lt"/>
                <a:ea typeface="+mn-ea"/>
                <a:cs typeface="+mn-cs"/>
              </a:rPr>
              <a:t>Gine</a:t>
            </a:r>
            <a:r>
              <a:rPr lang="en-US" sz="1200" b="0" i="0" u="none" strike="noStrike" kern="1200" baseline="0" dirty="0" smtClean="0">
                <a:solidFill>
                  <a:schemeClr val="tx1"/>
                </a:solidFill>
                <a:latin typeface="+mn-lt"/>
                <a:ea typeface="+mn-ea"/>
                <a:cs typeface="+mn-cs"/>
              </a:rPr>
              <a:t> and </a:t>
            </a:r>
            <a:r>
              <a:rPr lang="en-US" sz="1200" b="0" i="0" u="none" strike="noStrike" kern="1200" baseline="0" dirty="0" err="1" smtClean="0">
                <a:solidFill>
                  <a:schemeClr val="tx1"/>
                </a:solidFill>
                <a:latin typeface="+mn-lt"/>
                <a:ea typeface="+mn-ea"/>
                <a:cs typeface="+mn-cs"/>
              </a:rPr>
              <a:t>Mansuri</a:t>
            </a:r>
            <a:r>
              <a:rPr lang="en-US" sz="1200" b="0" i="0" u="none" strike="noStrike" kern="1200" baseline="0" dirty="0" smtClean="0">
                <a:solidFill>
                  <a:schemeClr val="tx1"/>
                </a:solidFill>
                <a:latin typeface="+mn-lt"/>
                <a:ea typeface="+mn-ea"/>
                <a:cs typeface="+mn-cs"/>
              </a:rPr>
              <a:t>, 2011; </a:t>
            </a:r>
            <a:r>
              <a:rPr lang="en-US" sz="1200" b="0" i="0" u="none" strike="noStrike" kern="1200" baseline="0" dirty="0" err="1" smtClean="0">
                <a:solidFill>
                  <a:schemeClr val="tx1"/>
                </a:solidFill>
                <a:latin typeface="+mn-lt"/>
                <a:ea typeface="+mn-ea"/>
                <a:cs typeface="+mn-cs"/>
              </a:rPr>
              <a:t>Fafchamps</a:t>
            </a:r>
            <a:r>
              <a:rPr lang="en-US" sz="1200" b="0" i="0" u="none" strike="noStrike" kern="1200" baseline="0" dirty="0" smtClean="0">
                <a:solidFill>
                  <a:schemeClr val="tx1"/>
                </a:solidFill>
                <a:latin typeface="+mn-lt"/>
                <a:ea typeface="+mn-ea"/>
                <a:cs typeface="+mn-cs"/>
              </a:rPr>
              <a:t> and Vicente, 2013; </a:t>
            </a:r>
            <a:r>
              <a:rPr lang="en-US" sz="1200" b="0" i="0" u="none" strike="noStrike" kern="1200" baseline="0" dirty="0" err="1" smtClean="0">
                <a:solidFill>
                  <a:schemeClr val="tx1"/>
                </a:solidFill>
                <a:latin typeface="+mn-lt"/>
                <a:ea typeface="+mn-ea"/>
                <a:cs typeface="+mn-cs"/>
              </a:rPr>
              <a:t>Fafchamps</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Vaz</a:t>
            </a:r>
            <a:r>
              <a:rPr lang="en-US" sz="1200" b="0" i="0" u="none" strike="noStrike" kern="1200" baseline="0" dirty="0" smtClean="0">
                <a:solidFill>
                  <a:schemeClr val="tx1"/>
                </a:solidFill>
                <a:latin typeface="+mn-lt"/>
                <a:ea typeface="+mn-ea"/>
                <a:cs typeface="+mn-cs"/>
              </a:rPr>
              <a:t>, and Vicente, 2018)</a:t>
            </a:r>
            <a:endParaRPr lang="en-US" dirty="0"/>
          </a:p>
        </p:txBody>
      </p:sp>
      <p:sp>
        <p:nvSpPr>
          <p:cNvPr id="4" name="Slide Number Placeholder 3"/>
          <p:cNvSpPr>
            <a:spLocks noGrp="1"/>
          </p:cNvSpPr>
          <p:nvPr>
            <p:ph type="sldNum" sz="quarter" idx="10"/>
          </p:nvPr>
        </p:nvSpPr>
        <p:spPr/>
        <p:txBody>
          <a:bodyPr/>
          <a:lstStyle/>
          <a:p>
            <a:fld id="{AD8DBA41-DBCF-49D5-91AB-0D98A673F26C}" type="slidenum">
              <a:rPr lang="it-IT" smtClean="0"/>
              <a:pPr/>
              <a:t>26</a:t>
            </a:fld>
            <a:endParaRPr lang="it-IT"/>
          </a:p>
        </p:txBody>
      </p:sp>
    </p:spTree>
    <p:extLst>
      <p:ext uri="{BB962C8B-B14F-4D97-AF65-F5344CB8AC3E}">
        <p14:creationId xmlns:p14="http://schemas.microsoft.com/office/powerpoint/2010/main" val="250355325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Based on the estimates in column 3, 1st term mayors affiliated with the presidential coalition warn about 16 fewer families before the elections, compared to second term mayors from the coalition. Our estimates in Table 3 suggest that one extra family being warned before the elections results in 10 fewer votes for mayoral candidates affiliated with the presidential coalition, suggesting the presence of spillovers. Putting these two estimates together would imply that manipulation by 1st term mayors from the presidential coalition would result in about 160 extra votes, which is equivalent to 0:8 percentage points of the electorate of the average municipality in our sample</a:t>
            </a:r>
            <a:endParaRPr lang="it-IT" dirty="0"/>
          </a:p>
        </p:txBody>
      </p:sp>
      <p:sp>
        <p:nvSpPr>
          <p:cNvPr id="4" name="Segnaposto numero diapositiva 3"/>
          <p:cNvSpPr>
            <a:spLocks noGrp="1"/>
          </p:cNvSpPr>
          <p:nvPr>
            <p:ph type="sldNum" sz="quarter" idx="10"/>
          </p:nvPr>
        </p:nvSpPr>
        <p:spPr/>
        <p:txBody>
          <a:bodyPr/>
          <a:lstStyle/>
          <a:p>
            <a:fld id="{AD8DBA41-DBCF-49D5-91AB-0D98A673F26C}" type="slidenum">
              <a:rPr lang="it-IT" smtClean="0"/>
              <a:pPr/>
              <a:t>31</a:t>
            </a:fld>
            <a:endParaRPr lang="it-IT"/>
          </a:p>
        </p:txBody>
      </p:sp>
    </p:spTree>
    <p:extLst>
      <p:ext uri="{BB962C8B-B14F-4D97-AF65-F5344CB8AC3E}">
        <p14:creationId xmlns:p14="http://schemas.microsoft.com/office/powerpoint/2010/main" val="342368051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10"/>
          </p:nvPr>
        </p:nvSpPr>
        <p:spPr/>
        <p:txBody>
          <a:bodyPr/>
          <a:lstStyle/>
          <a:p>
            <a:fld id="{AD8DBA41-DBCF-49D5-91AB-0D98A673F26C}" type="slidenum">
              <a:rPr lang="it-IT" smtClean="0"/>
              <a:pPr/>
              <a:t>32</a:t>
            </a:fld>
            <a:endParaRPr lang="it-IT"/>
          </a:p>
        </p:txBody>
      </p:sp>
    </p:spTree>
    <p:extLst>
      <p:ext uri="{BB962C8B-B14F-4D97-AF65-F5344CB8AC3E}">
        <p14:creationId xmlns:p14="http://schemas.microsoft.com/office/powerpoint/2010/main" val="191882051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10"/>
          </p:nvPr>
        </p:nvSpPr>
        <p:spPr/>
        <p:txBody>
          <a:bodyPr/>
          <a:lstStyle/>
          <a:p>
            <a:fld id="{AD8DBA41-DBCF-49D5-91AB-0D98A673F26C}" type="slidenum">
              <a:rPr lang="it-IT" smtClean="0"/>
              <a:pPr/>
              <a:t>33</a:t>
            </a:fld>
            <a:endParaRPr lang="it-IT"/>
          </a:p>
        </p:txBody>
      </p:sp>
    </p:spTree>
    <p:extLst>
      <p:ext uri="{BB962C8B-B14F-4D97-AF65-F5344CB8AC3E}">
        <p14:creationId xmlns:p14="http://schemas.microsoft.com/office/powerpoint/2010/main" val="211093550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10"/>
          </p:nvPr>
        </p:nvSpPr>
        <p:spPr/>
        <p:txBody>
          <a:bodyPr/>
          <a:lstStyle/>
          <a:p>
            <a:fld id="{AD8DBA41-DBCF-49D5-91AB-0D98A673F26C}" type="slidenum">
              <a:rPr lang="it-IT" smtClean="0"/>
              <a:pPr/>
              <a:t>53</a:t>
            </a:fld>
            <a:endParaRPr lang="it-IT"/>
          </a:p>
        </p:txBody>
      </p:sp>
    </p:spTree>
    <p:extLst>
      <p:ext uri="{BB962C8B-B14F-4D97-AF65-F5344CB8AC3E}">
        <p14:creationId xmlns:p14="http://schemas.microsoft.com/office/powerpoint/2010/main" val="20886757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it-IT"/>
          </a:p>
        </p:txBody>
      </p:sp>
      <p:sp>
        <p:nvSpPr>
          <p:cNvPr id="4" name="Slide Number Placeholder 3"/>
          <p:cNvSpPr>
            <a:spLocks noGrp="1"/>
          </p:cNvSpPr>
          <p:nvPr>
            <p:ph type="sldNum" sz="quarter" idx="10"/>
          </p:nvPr>
        </p:nvSpPr>
        <p:spPr/>
        <p:txBody>
          <a:bodyPr/>
          <a:lstStyle/>
          <a:p>
            <a:fld id="{AD8DBA41-DBCF-49D5-91AB-0D98A673F26C}" type="slidenum">
              <a:rPr lang="it-IT" smtClean="0"/>
              <a:pPr/>
              <a:t>3</a:t>
            </a:fld>
            <a:endParaRPr lang="it-IT"/>
          </a:p>
        </p:txBody>
      </p:sp>
    </p:spTree>
    <p:extLst>
      <p:ext uri="{BB962C8B-B14F-4D97-AF65-F5344CB8AC3E}">
        <p14:creationId xmlns:p14="http://schemas.microsoft.com/office/powerpoint/2010/main" val="241872873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10"/>
          </p:nvPr>
        </p:nvSpPr>
        <p:spPr/>
        <p:txBody>
          <a:bodyPr/>
          <a:lstStyle/>
          <a:p>
            <a:fld id="{AD8DBA41-DBCF-49D5-91AB-0D98A673F26C}" type="slidenum">
              <a:rPr lang="it-IT" smtClean="0"/>
              <a:pPr/>
              <a:t>55</a:t>
            </a:fld>
            <a:endParaRPr lang="it-IT"/>
          </a:p>
        </p:txBody>
      </p:sp>
    </p:spTree>
    <p:extLst>
      <p:ext uri="{BB962C8B-B14F-4D97-AF65-F5344CB8AC3E}">
        <p14:creationId xmlns:p14="http://schemas.microsoft.com/office/powerpoint/2010/main" val="72787789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10"/>
          </p:nvPr>
        </p:nvSpPr>
        <p:spPr/>
        <p:txBody>
          <a:bodyPr/>
          <a:lstStyle/>
          <a:p>
            <a:fld id="{AD8DBA41-DBCF-49D5-91AB-0D98A673F26C}" type="slidenum">
              <a:rPr lang="it-IT" smtClean="0"/>
              <a:pPr/>
              <a:t>59</a:t>
            </a:fld>
            <a:endParaRPr lang="it-IT"/>
          </a:p>
        </p:txBody>
      </p:sp>
    </p:spTree>
    <p:extLst>
      <p:ext uri="{BB962C8B-B14F-4D97-AF65-F5344CB8AC3E}">
        <p14:creationId xmlns:p14="http://schemas.microsoft.com/office/powerpoint/2010/main" val="212738698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it-IT"/>
          </a:p>
        </p:txBody>
      </p:sp>
      <p:sp>
        <p:nvSpPr>
          <p:cNvPr id="4" name="Slide Number Placeholder 3"/>
          <p:cNvSpPr>
            <a:spLocks noGrp="1"/>
          </p:cNvSpPr>
          <p:nvPr>
            <p:ph type="sldNum" sz="quarter" idx="10"/>
          </p:nvPr>
        </p:nvSpPr>
        <p:spPr/>
        <p:txBody>
          <a:bodyPr/>
          <a:lstStyle/>
          <a:p>
            <a:fld id="{AD8DBA41-DBCF-49D5-91AB-0D98A673F26C}" type="slidenum">
              <a:rPr lang="it-IT" smtClean="0"/>
              <a:pPr/>
              <a:t>4</a:t>
            </a:fld>
            <a:endParaRPr lang="it-IT"/>
          </a:p>
        </p:txBody>
      </p:sp>
    </p:spTree>
    <p:extLst>
      <p:ext uri="{BB962C8B-B14F-4D97-AF65-F5344CB8AC3E}">
        <p14:creationId xmlns:p14="http://schemas.microsoft.com/office/powerpoint/2010/main" val="263112891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it-IT"/>
          </a:p>
        </p:txBody>
      </p:sp>
      <p:sp>
        <p:nvSpPr>
          <p:cNvPr id="4" name="Slide Number Placeholder 3"/>
          <p:cNvSpPr>
            <a:spLocks noGrp="1"/>
          </p:cNvSpPr>
          <p:nvPr>
            <p:ph type="sldNum" sz="quarter" idx="10"/>
          </p:nvPr>
        </p:nvSpPr>
        <p:spPr/>
        <p:txBody>
          <a:bodyPr/>
          <a:lstStyle/>
          <a:p>
            <a:fld id="{AD8DBA41-DBCF-49D5-91AB-0D98A673F26C}" type="slidenum">
              <a:rPr lang="it-IT" smtClean="0"/>
              <a:pPr/>
              <a:t>5</a:t>
            </a:fld>
            <a:endParaRPr lang="it-IT"/>
          </a:p>
        </p:txBody>
      </p:sp>
    </p:spTree>
    <p:extLst>
      <p:ext uri="{BB962C8B-B14F-4D97-AF65-F5344CB8AC3E}">
        <p14:creationId xmlns:p14="http://schemas.microsoft.com/office/powerpoint/2010/main" val="212016346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it-IT"/>
          </a:p>
        </p:txBody>
      </p:sp>
      <p:sp>
        <p:nvSpPr>
          <p:cNvPr id="4" name="Slide Number Placeholder 3"/>
          <p:cNvSpPr>
            <a:spLocks noGrp="1"/>
          </p:cNvSpPr>
          <p:nvPr>
            <p:ph type="sldNum" sz="quarter" idx="10"/>
          </p:nvPr>
        </p:nvSpPr>
        <p:spPr/>
        <p:txBody>
          <a:bodyPr/>
          <a:lstStyle/>
          <a:p>
            <a:fld id="{AD8DBA41-DBCF-49D5-91AB-0D98A673F26C}" type="slidenum">
              <a:rPr lang="it-IT" smtClean="0"/>
              <a:pPr/>
              <a:t>6</a:t>
            </a:fld>
            <a:endParaRPr lang="it-IT"/>
          </a:p>
        </p:txBody>
      </p:sp>
    </p:spTree>
    <p:extLst>
      <p:ext uri="{BB962C8B-B14F-4D97-AF65-F5344CB8AC3E}">
        <p14:creationId xmlns:p14="http://schemas.microsoft.com/office/powerpoint/2010/main" val="41801537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it-IT"/>
          </a:p>
        </p:txBody>
      </p:sp>
      <p:sp>
        <p:nvSpPr>
          <p:cNvPr id="4" name="Slide Number Placeholder 3"/>
          <p:cNvSpPr>
            <a:spLocks noGrp="1"/>
          </p:cNvSpPr>
          <p:nvPr>
            <p:ph type="sldNum" sz="quarter" idx="10"/>
          </p:nvPr>
        </p:nvSpPr>
        <p:spPr/>
        <p:txBody>
          <a:bodyPr/>
          <a:lstStyle/>
          <a:p>
            <a:fld id="{AD8DBA41-DBCF-49D5-91AB-0D98A673F26C}" type="slidenum">
              <a:rPr lang="it-IT" smtClean="0"/>
              <a:pPr/>
              <a:t>7</a:t>
            </a:fld>
            <a:endParaRPr lang="it-IT"/>
          </a:p>
        </p:txBody>
      </p:sp>
    </p:spTree>
    <p:extLst>
      <p:ext uri="{BB962C8B-B14F-4D97-AF65-F5344CB8AC3E}">
        <p14:creationId xmlns:p14="http://schemas.microsoft.com/office/powerpoint/2010/main" val="25265687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it-IT"/>
          </a:p>
        </p:txBody>
      </p:sp>
      <p:sp>
        <p:nvSpPr>
          <p:cNvPr id="4" name="Slide Number Placeholder 3"/>
          <p:cNvSpPr>
            <a:spLocks noGrp="1"/>
          </p:cNvSpPr>
          <p:nvPr>
            <p:ph type="sldNum" sz="quarter" idx="10"/>
          </p:nvPr>
        </p:nvSpPr>
        <p:spPr/>
        <p:txBody>
          <a:bodyPr/>
          <a:lstStyle/>
          <a:p>
            <a:fld id="{AD8DBA41-DBCF-49D5-91AB-0D98A673F26C}" type="slidenum">
              <a:rPr lang="it-IT" smtClean="0"/>
              <a:pPr/>
              <a:t>9</a:t>
            </a:fld>
            <a:endParaRPr lang="it-IT"/>
          </a:p>
        </p:txBody>
      </p:sp>
    </p:spTree>
    <p:extLst>
      <p:ext uri="{BB962C8B-B14F-4D97-AF65-F5344CB8AC3E}">
        <p14:creationId xmlns:p14="http://schemas.microsoft.com/office/powerpoint/2010/main" val="41801537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it-IT"/>
          </a:p>
        </p:txBody>
      </p:sp>
      <p:sp>
        <p:nvSpPr>
          <p:cNvPr id="4" name="Slide Number Placeholder 3"/>
          <p:cNvSpPr>
            <a:spLocks noGrp="1"/>
          </p:cNvSpPr>
          <p:nvPr>
            <p:ph type="sldNum" sz="quarter" idx="10"/>
          </p:nvPr>
        </p:nvSpPr>
        <p:spPr/>
        <p:txBody>
          <a:bodyPr/>
          <a:lstStyle/>
          <a:p>
            <a:fld id="{AD8DBA41-DBCF-49D5-91AB-0D98A673F26C}" type="slidenum">
              <a:rPr lang="it-IT" smtClean="0"/>
              <a:pPr/>
              <a:t>17</a:t>
            </a:fld>
            <a:endParaRPr lang="it-IT"/>
          </a:p>
        </p:txBody>
      </p:sp>
    </p:spTree>
    <p:extLst>
      <p:ext uri="{BB962C8B-B14F-4D97-AF65-F5344CB8AC3E}">
        <p14:creationId xmlns:p14="http://schemas.microsoft.com/office/powerpoint/2010/main" val="41801537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it-IT"/>
          </a:p>
        </p:txBody>
      </p:sp>
      <p:sp>
        <p:nvSpPr>
          <p:cNvPr id="4" name="Slide Number Placeholder 3"/>
          <p:cNvSpPr>
            <a:spLocks noGrp="1"/>
          </p:cNvSpPr>
          <p:nvPr>
            <p:ph type="sldNum" sz="quarter" idx="10"/>
          </p:nvPr>
        </p:nvSpPr>
        <p:spPr/>
        <p:txBody>
          <a:bodyPr/>
          <a:lstStyle/>
          <a:p>
            <a:fld id="{AD8DBA41-DBCF-49D5-91AB-0D98A673F26C}" type="slidenum">
              <a:rPr lang="it-IT" smtClean="0"/>
              <a:pPr/>
              <a:t>18</a:t>
            </a:fld>
            <a:endParaRPr lang="it-IT"/>
          </a:p>
        </p:txBody>
      </p:sp>
    </p:spTree>
    <p:extLst>
      <p:ext uri="{BB962C8B-B14F-4D97-AF65-F5344CB8AC3E}">
        <p14:creationId xmlns:p14="http://schemas.microsoft.com/office/powerpoint/2010/main" val="378496192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it-IT"/>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it-IT"/>
          </a:p>
        </p:txBody>
      </p:sp>
      <p:sp>
        <p:nvSpPr>
          <p:cNvPr id="4" name="Date Placeholder 3"/>
          <p:cNvSpPr>
            <a:spLocks noGrp="1"/>
          </p:cNvSpPr>
          <p:nvPr>
            <p:ph type="dt" sz="half" idx="10"/>
          </p:nvPr>
        </p:nvSpPr>
        <p:spPr/>
        <p:txBody>
          <a:bodyPr/>
          <a:lstStyle/>
          <a:p>
            <a:fld id="{92E79871-B941-4836-919B-724C24D3852E}" type="datetimeFigureOut">
              <a:rPr lang="it-IT" smtClean="0"/>
              <a:pPr/>
              <a:t>11/06/2022</a:t>
            </a:fld>
            <a:endParaRPr lang="it-IT"/>
          </a:p>
        </p:txBody>
      </p:sp>
      <p:sp>
        <p:nvSpPr>
          <p:cNvPr id="5" name="Footer Placeholder 4"/>
          <p:cNvSpPr>
            <a:spLocks noGrp="1"/>
          </p:cNvSpPr>
          <p:nvPr>
            <p:ph type="ftr" sz="quarter" idx="11"/>
          </p:nvPr>
        </p:nvSpPr>
        <p:spPr/>
        <p:txBody>
          <a:bodyPr/>
          <a:lstStyle/>
          <a:p>
            <a:endParaRPr lang="it-IT"/>
          </a:p>
        </p:txBody>
      </p:sp>
      <p:sp>
        <p:nvSpPr>
          <p:cNvPr id="6" name="Slide Number Placeholder 5"/>
          <p:cNvSpPr>
            <a:spLocks noGrp="1"/>
          </p:cNvSpPr>
          <p:nvPr>
            <p:ph type="sldNum" sz="quarter" idx="12"/>
          </p:nvPr>
        </p:nvSpPr>
        <p:spPr/>
        <p:txBody>
          <a:bodyPr/>
          <a:lstStyle/>
          <a:p>
            <a:fld id="{5DB5D3E8-4B0C-4BF3-A689-30398AAC7863}" type="slidenum">
              <a:rPr lang="it-IT" smtClean="0"/>
              <a:pPr/>
              <a:t>‹#›</a:t>
            </a:fld>
            <a:endParaRPr lang="it-IT"/>
          </a:p>
        </p:txBody>
      </p:sp>
    </p:spTree>
    <p:extLst>
      <p:ext uri="{BB962C8B-B14F-4D97-AF65-F5344CB8AC3E}">
        <p14:creationId xmlns:p14="http://schemas.microsoft.com/office/powerpoint/2010/main" val="161744387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it-IT"/>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t-IT"/>
          </a:p>
        </p:txBody>
      </p:sp>
      <p:sp>
        <p:nvSpPr>
          <p:cNvPr id="4" name="Date Placeholder 3"/>
          <p:cNvSpPr>
            <a:spLocks noGrp="1"/>
          </p:cNvSpPr>
          <p:nvPr>
            <p:ph type="dt" sz="half" idx="10"/>
          </p:nvPr>
        </p:nvSpPr>
        <p:spPr/>
        <p:txBody>
          <a:bodyPr/>
          <a:lstStyle/>
          <a:p>
            <a:fld id="{92E79871-B941-4836-919B-724C24D3852E}" type="datetimeFigureOut">
              <a:rPr lang="it-IT" smtClean="0"/>
              <a:pPr/>
              <a:t>11/06/2022</a:t>
            </a:fld>
            <a:endParaRPr lang="it-IT"/>
          </a:p>
        </p:txBody>
      </p:sp>
      <p:sp>
        <p:nvSpPr>
          <p:cNvPr id="5" name="Footer Placeholder 4"/>
          <p:cNvSpPr>
            <a:spLocks noGrp="1"/>
          </p:cNvSpPr>
          <p:nvPr>
            <p:ph type="ftr" sz="quarter" idx="11"/>
          </p:nvPr>
        </p:nvSpPr>
        <p:spPr/>
        <p:txBody>
          <a:bodyPr/>
          <a:lstStyle/>
          <a:p>
            <a:endParaRPr lang="it-IT"/>
          </a:p>
        </p:txBody>
      </p:sp>
      <p:sp>
        <p:nvSpPr>
          <p:cNvPr id="6" name="Slide Number Placeholder 5"/>
          <p:cNvSpPr>
            <a:spLocks noGrp="1"/>
          </p:cNvSpPr>
          <p:nvPr>
            <p:ph type="sldNum" sz="quarter" idx="12"/>
          </p:nvPr>
        </p:nvSpPr>
        <p:spPr/>
        <p:txBody>
          <a:bodyPr/>
          <a:lstStyle/>
          <a:p>
            <a:fld id="{5DB5D3E8-4B0C-4BF3-A689-30398AAC7863}" type="slidenum">
              <a:rPr lang="it-IT" smtClean="0"/>
              <a:pPr/>
              <a:t>‹#›</a:t>
            </a:fld>
            <a:endParaRPr lang="it-IT"/>
          </a:p>
        </p:txBody>
      </p:sp>
    </p:spTree>
    <p:extLst>
      <p:ext uri="{BB962C8B-B14F-4D97-AF65-F5344CB8AC3E}">
        <p14:creationId xmlns:p14="http://schemas.microsoft.com/office/powerpoint/2010/main" val="277497790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it-IT"/>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t-IT"/>
          </a:p>
        </p:txBody>
      </p:sp>
      <p:sp>
        <p:nvSpPr>
          <p:cNvPr id="4" name="Date Placeholder 3"/>
          <p:cNvSpPr>
            <a:spLocks noGrp="1"/>
          </p:cNvSpPr>
          <p:nvPr>
            <p:ph type="dt" sz="half" idx="10"/>
          </p:nvPr>
        </p:nvSpPr>
        <p:spPr/>
        <p:txBody>
          <a:bodyPr/>
          <a:lstStyle/>
          <a:p>
            <a:fld id="{92E79871-B941-4836-919B-724C24D3852E}" type="datetimeFigureOut">
              <a:rPr lang="it-IT" smtClean="0"/>
              <a:pPr/>
              <a:t>11/06/2022</a:t>
            </a:fld>
            <a:endParaRPr lang="it-IT"/>
          </a:p>
        </p:txBody>
      </p:sp>
      <p:sp>
        <p:nvSpPr>
          <p:cNvPr id="5" name="Footer Placeholder 4"/>
          <p:cNvSpPr>
            <a:spLocks noGrp="1"/>
          </p:cNvSpPr>
          <p:nvPr>
            <p:ph type="ftr" sz="quarter" idx="11"/>
          </p:nvPr>
        </p:nvSpPr>
        <p:spPr/>
        <p:txBody>
          <a:bodyPr/>
          <a:lstStyle/>
          <a:p>
            <a:endParaRPr lang="it-IT"/>
          </a:p>
        </p:txBody>
      </p:sp>
      <p:sp>
        <p:nvSpPr>
          <p:cNvPr id="6" name="Slide Number Placeholder 5"/>
          <p:cNvSpPr>
            <a:spLocks noGrp="1"/>
          </p:cNvSpPr>
          <p:nvPr>
            <p:ph type="sldNum" sz="quarter" idx="12"/>
          </p:nvPr>
        </p:nvSpPr>
        <p:spPr/>
        <p:txBody>
          <a:bodyPr/>
          <a:lstStyle/>
          <a:p>
            <a:fld id="{5DB5D3E8-4B0C-4BF3-A689-30398AAC7863}" type="slidenum">
              <a:rPr lang="it-IT" smtClean="0"/>
              <a:pPr/>
              <a:t>‹#›</a:t>
            </a:fld>
            <a:endParaRPr lang="it-IT"/>
          </a:p>
        </p:txBody>
      </p:sp>
    </p:spTree>
    <p:extLst>
      <p:ext uri="{BB962C8B-B14F-4D97-AF65-F5344CB8AC3E}">
        <p14:creationId xmlns:p14="http://schemas.microsoft.com/office/powerpoint/2010/main" val="370745200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it-IT"/>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t-IT"/>
          </a:p>
        </p:txBody>
      </p:sp>
      <p:sp>
        <p:nvSpPr>
          <p:cNvPr id="4" name="Date Placeholder 3"/>
          <p:cNvSpPr>
            <a:spLocks noGrp="1"/>
          </p:cNvSpPr>
          <p:nvPr>
            <p:ph type="dt" sz="half" idx="10"/>
          </p:nvPr>
        </p:nvSpPr>
        <p:spPr/>
        <p:txBody>
          <a:bodyPr/>
          <a:lstStyle/>
          <a:p>
            <a:fld id="{92E79871-B941-4836-919B-724C24D3852E}" type="datetimeFigureOut">
              <a:rPr lang="it-IT" smtClean="0"/>
              <a:pPr/>
              <a:t>11/06/2022</a:t>
            </a:fld>
            <a:endParaRPr lang="it-IT"/>
          </a:p>
        </p:txBody>
      </p:sp>
      <p:sp>
        <p:nvSpPr>
          <p:cNvPr id="5" name="Footer Placeholder 4"/>
          <p:cNvSpPr>
            <a:spLocks noGrp="1"/>
          </p:cNvSpPr>
          <p:nvPr>
            <p:ph type="ftr" sz="quarter" idx="11"/>
          </p:nvPr>
        </p:nvSpPr>
        <p:spPr/>
        <p:txBody>
          <a:bodyPr/>
          <a:lstStyle/>
          <a:p>
            <a:endParaRPr lang="it-IT"/>
          </a:p>
        </p:txBody>
      </p:sp>
      <p:sp>
        <p:nvSpPr>
          <p:cNvPr id="6" name="Slide Number Placeholder 5"/>
          <p:cNvSpPr>
            <a:spLocks noGrp="1"/>
          </p:cNvSpPr>
          <p:nvPr>
            <p:ph type="sldNum" sz="quarter" idx="12"/>
          </p:nvPr>
        </p:nvSpPr>
        <p:spPr/>
        <p:txBody>
          <a:bodyPr/>
          <a:lstStyle/>
          <a:p>
            <a:fld id="{5DB5D3E8-4B0C-4BF3-A689-30398AAC7863}" type="slidenum">
              <a:rPr lang="it-IT" smtClean="0"/>
              <a:pPr/>
              <a:t>‹#›</a:t>
            </a:fld>
            <a:endParaRPr lang="it-IT"/>
          </a:p>
        </p:txBody>
      </p:sp>
    </p:spTree>
    <p:extLst>
      <p:ext uri="{BB962C8B-B14F-4D97-AF65-F5344CB8AC3E}">
        <p14:creationId xmlns:p14="http://schemas.microsoft.com/office/powerpoint/2010/main" val="7684165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it-IT"/>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92E79871-B941-4836-919B-724C24D3852E}" type="datetimeFigureOut">
              <a:rPr lang="it-IT" smtClean="0"/>
              <a:pPr/>
              <a:t>11/06/2022</a:t>
            </a:fld>
            <a:endParaRPr lang="it-IT"/>
          </a:p>
        </p:txBody>
      </p:sp>
      <p:sp>
        <p:nvSpPr>
          <p:cNvPr id="5" name="Footer Placeholder 4"/>
          <p:cNvSpPr>
            <a:spLocks noGrp="1"/>
          </p:cNvSpPr>
          <p:nvPr>
            <p:ph type="ftr" sz="quarter" idx="11"/>
          </p:nvPr>
        </p:nvSpPr>
        <p:spPr/>
        <p:txBody>
          <a:bodyPr/>
          <a:lstStyle/>
          <a:p>
            <a:endParaRPr lang="it-IT"/>
          </a:p>
        </p:txBody>
      </p:sp>
      <p:sp>
        <p:nvSpPr>
          <p:cNvPr id="6" name="Slide Number Placeholder 5"/>
          <p:cNvSpPr>
            <a:spLocks noGrp="1"/>
          </p:cNvSpPr>
          <p:nvPr>
            <p:ph type="sldNum" sz="quarter" idx="12"/>
          </p:nvPr>
        </p:nvSpPr>
        <p:spPr/>
        <p:txBody>
          <a:bodyPr/>
          <a:lstStyle/>
          <a:p>
            <a:fld id="{5DB5D3E8-4B0C-4BF3-A689-30398AAC7863}" type="slidenum">
              <a:rPr lang="it-IT" smtClean="0"/>
              <a:pPr/>
              <a:t>‹#›</a:t>
            </a:fld>
            <a:endParaRPr lang="it-IT"/>
          </a:p>
        </p:txBody>
      </p:sp>
    </p:spTree>
    <p:extLst>
      <p:ext uri="{BB962C8B-B14F-4D97-AF65-F5344CB8AC3E}">
        <p14:creationId xmlns:p14="http://schemas.microsoft.com/office/powerpoint/2010/main" val="385464985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it-IT"/>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t-IT"/>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t-IT"/>
          </a:p>
        </p:txBody>
      </p:sp>
      <p:sp>
        <p:nvSpPr>
          <p:cNvPr id="5" name="Date Placeholder 4"/>
          <p:cNvSpPr>
            <a:spLocks noGrp="1"/>
          </p:cNvSpPr>
          <p:nvPr>
            <p:ph type="dt" sz="half" idx="10"/>
          </p:nvPr>
        </p:nvSpPr>
        <p:spPr/>
        <p:txBody>
          <a:bodyPr/>
          <a:lstStyle/>
          <a:p>
            <a:fld id="{92E79871-B941-4836-919B-724C24D3852E}" type="datetimeFigureOut">
              <a:rPr lang="it-IT" smtClean="0"/>
              <a:pPr/>
              <a:t>11/06/2022</a:t>
            </a:fld>
            <a:endParaRPr lang="it-IT"/>
          </a:p>
        </p:txBody>
      </p:sp>
      <p:sp>
        <p:nvSpPr>
          <p:cNvPr id="6" name="Footer Placeholder 5"/>
          <p:cNvSpPr>
            <a:spLocks noGrp="1"/>
          </p:cNvSpPr>
          <p:nvPr>
            <p:ph type="ftr" sz="quarter" idx="11"/>
          </p:nvPr>
        </p:nvSpPr>
        <p:spPr/>
        <p:txBody>
          <a:bodyPr/>
          <a:lstStyle/>
          <a:p>
            <a:endParaRPr lang="it-IT"/>
          </a:p>
        </p:txBody>
      </p:sp>
      <p:sp>
        <p:nvSpPr>
          <p:cNvPr id="7" name="Slide Number Placeholder 6"/>
          <p:cNvSpPr>
            <a:spLocks noGrp="1"/>
          </p:cNvSpPr>
          <p:nvPr>
            <p:ph type="sldNum" sz="quarter" idx="12"/>
          </p:nvPr>
        </p:nvSpPr>
        <p:spPr/>
        <p:txBody>
          <a:bodyPr/>
          <a:lstStyle/>
          <a:p>
            <a:fld id="{5DB5D3E8-4B0C-4BF3-A689-30398AAC7863}" type="slidenum">
              <a:rPr lang="it-IT" smtClean="0"/>
              <a:pPr/>
              <a:t>‹#›</a:t>
            </a:fld>
            <a:endParaRPr lang="it-IT"/>
          </a:p>
        </p:txBody>
      </p:sp>
    </p:spTree>
    <p:extLst>
      <p:ext uri="{BB962C8B-B14F-4D97-AF65-F5344CB8AC3E}">
        <p14:creationId xmlns:p14="http://schemas.microsoft.com/office/powerpoint/2010/main" val="427808053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it-IT"/>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t-IT"/>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t-IT"/>
          </a:p>
        </p:txBody>
      </p:sp>
      <p:sp>
        <p:nvSpPr>
          <p:cNvPr id="7" name="Date Placeholder 6"/>
          <p:cNvSpPr>
            <a:spLocks noGrp="1"/>
          </p:cNvSpPr>
          <p:nvPr>
            <p:ph type="dt" sz="half" idx="10"/>
          </p:nvPr>
        </p:nvSpPr>
        <p:spPr/>
        <p:txBody>
          <a:bodyPr/>
          <a:lstStyle/>
          <a:p>
            <a:fld id="{92E79871-B941-4836-919B-724C24D3852E}" type="datetimeFigureOut">
              <a:rPr lang="it-IT" smtClean="0"/>
              <a:pPr/>
              <a:t>11/06/2022</a:t>
            </a:fld>
            <a:endParaRPr lang="it-IT"/>
          </a:p>
        </p:txBody>
      </p:sp>
      <p:sp>
        <p:nvSpPr>
          <p:cNvPr id="8" name="Footer Placeholder 7"/>
          <p:cNvSpPr>
            <a:spLocks noGrp="1"/>
          </p:cNvSpPr>
          <p:nvPr>
            <p:ph type="ftr" sz="quarter" idx="11"/>
          </p:nvPr>
        </p:nvSpPr>
        <p:spPr/>
        <p:txBody>
          <a:bodyPr/>
          <a:lstStyle/>
          <a:p>
            <a:endParaRPr lang="it-IT"/>
          </a:p>
        </p:txBody>
      </p:sp>
      <p:sp>
        <p:nvSpPr>
          <p:cNvPr id="9" name="Slide Number Placeholder 8"/>
          <p:cNvSpPr>
            <a:spLocks noGrp="1"/>
          </p:cNvSpPr>
          <p:nvPr>
            <p:ph type="sldNum" sz="quarter" idx="12"/>
          </p:nvPr>
        </p:nvSpPr>
        <p:spPr/>
        <p:txBody>
          <a:bodyPr/>
          <a:lstStyle/>
          <a:p>
            <a:fld id="{5DB5D3E8-4B0C-4BF3-A689-30398AAC7863}" type="slidenum">
              <a:rPr lang="it-IT" smtClean="0"/>
              <a:pPr/>
              <a:t>‹#›</a:t>
            </a:fld>
            <a:endParaRPr lang="it-IT"/>
          </a:p>
        </p:txBody>
      </p:sp>
    </p:spTree>
    <p:extLst>
      <p:ext uri="{BB962C8B-B14F-4D97-AF65-F5344CB8AC3E}">
        <p14:creationId xmlns:p14="http://schemas.microsoft.com/office/powerpoint/2010/main" val="139653798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it-IT"/>
          </a:p>
        </p:txBody>
      </p:sp>
      <p:sp>
        <p:nvSpPr>
          <p:cNvPr id="3" name="Date Placeholder 2"/>
          <p:cNvSpPr>
            <a:spLocks noGrp="1"/>
          </p:cNvSpPr>
          <p:nvPr>
            <p:ph type="dt" sz="half" idx="10"/>
          </p:nvPr>
        </p:nvSpPr>
        <p:spPr/>
        <p:txBody>
          <a:bodyPr/>
          <a:lstStyle/>
          <a:p>
            <a:fld id="{92E79871-B941-4836-919B-724C24D3852E}" type="datetimeFigureOut">
              <a:rPr lang="it-IT" smtClean="0"/>
              <a:pPr/>
              <a:t>11/06/2022</a:t>
            </a:fld>
            <a:endParaRPr lang="it-IT"/>
          </a:p>
        </p:txBody>
      </p:sp>
      <p:sp>
        <p:nvSpPr>
          <p:cNvPr id="4" name="Footer Placeholder 3"/>
          <p:cNvSpPr>
            <a:spLocks noGrp="1"/>
          </p:cNvSpPr>
          <p:nvPr>
            <p:ph type="ftr" sz="quarter" idx="11"/>
          </p:nvPr>
        </p:nvSpPr>
        <p:spPr/>
        <p:txBody>
          <a:bodyPr/>
          <a:lstStyle/>
          <a:p>
            <a:endParaRPr lang="it-IT"/>
          </a:p>
        </p:txBody>
      </p:sp>
      <p:sp>
        <p:nvSpPr>
          <p:cNvPr id="5" name="Slide Number Placeholder 4"/>
          <p:cNvSpPr>
            <a:spLocks noGrp="1"/>
          </p:cNvSpPr>
          <p:nvPr>
            <p:ph type="sldNum" sz="quarter" idx="12"/>
          </p:nvPr>
        </p:nvSpPr>
        <p:spPr/>
        <p:txBody>
          <a:bodyPr/>
          <a:lstStyle/>
          <a:p>
            <a:fld id="{5DB5D3E8-4B0C-4BF3-A689-30398AAC7863}" type="slidenum">
              <a:rPr lang="it-IT" smtClean="0"/>
              <a:pPr/>
              <a:t>‹#›</a:t>
            </a:fld>
            <a:endParaRPr lang="it-IT"/>
          </a:p>
        </p:txBody>
      </p:sp>
    </p:spTree>
    <p:extLst>
      <p:ext uri="{BB962C8B-B14F-4D97-AF65-F5344CB8AC3E}">
        <p14:creationId xmlns:p14="http://schemas.microsoft.com/office/powerpoint/2010/main" val="67636937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2E79871-B941-4836-919B-724C24D3852E}" type="datetimeFigureOut">
              <a:rPr lang="it-IT" smtClean="0"/>
              <a:pPr/>
              <a:t>11/06/2022</a:t>
            </a:fld>
            <a:endParaRPr lang="it-IT"/>
          </a:p>
        </p:txBody>
      </p:sp>
      <p:sp>
        <p:nvSpPr>
          <p:cNvPr id="3" name="Footer Placeholder 2"/>
          <p:cNvSpPr>
            <a:spLocks noGrp="1"/>
          </p:cNvSpPr>
          <p:nvPr>
            <p:ph type="ftr" sz="quarter" idx="11"/>
          </p:nvPr>
        </p:nvSpPr>
        <p:spPr/>
        <p:txBody>
          <a:bodyPr/>
          <a:lstStyle/>
          <a:p>
            <a:endParaRPr lang="it-IT"/>
          </a:p>
        </p:txBody>
      </p:sp>
      <p:sp>
        <p:nvSpPr>
          <p:cNvPr id="4" name="Slide Number Placeholder 3"/>
          <p:cNvSpPr>
            <a:spLocks noGrp="1"/>
          </p:cNvSpPr>
          <p:nvPr>
            <p:ph type="sldNum" sz="quarter" idx="12"/>
          </p:nvPr>
        </p:nvSpPr>
        <p:spPr/>
        <p:txBody>
          <a:bodyPr/>
          <a:lstStyle/>
          <a:p>
            <a:fld id="{5DB5D3E8-4B0C-4BF3-A689-30398AAC7863}" type="slidenum">
              <a:rPr lang="it-IT" smtClean="0"/>
              <a:pPr/>
              <a:t>‹#›</a:t>
            </a:fld>
            <a:endParaRPr lang="it-IT"/>
          </a:p>
        </p:txBody>
      </p:sp>
    </p:spTree>
    <p:extLst>
      <p:ext uri="{BB962C8B-B14F-4D97-AF65-F5344CB8AC3E}">
        <p14:creationId xmlns:p14="http://schemas.microsoft.com/office/powerpoint/2010/main" val="173713163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it-IT"/>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t-IT"/>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2E79871-B941-4836-919B-724C24D3852E}" type="datetimeFigureOut">
              <a:rPr lang="it-IT" smtClean="0"/>
              <a:pPr/>
              <a:t>11/06/2022</a:t>
            </a:fld>
            <a:endParaRPr lang="it-IT"/>
          </a:p>
        </p:txBody>
      </p:sp>
      <p:sp>
        <p:nvSpPr>
          <p:cNvPr id="6" name="Footer Placeholder 5"/>
          <p:cNvSpPr>
            <a:spLocks noGrp="1"/>
          </p:cNvSpPr>
          <p:nvPr>
            <p:ph type="ftr" sz="quarter" idx="11"/>
          </p:nvPr>
        </p:nvSpPr>
        <p:spPr/>
        <p:txBody>
          <a:bodyPr/>
          <a:lstStyle/>
          <a:p>
            <a:endParaRPr lang="it-IT"/>
          </a:p>
        </p:txBody>
      </p:sp>
      <p:sp>
        <p:nvSpPr>
          <p:cNvPr id="7" name="Slide Number Placeholder 6"/>
          <p:cNvSpPr>
            <a:spLocks noGrp="1"/>
          </p:cNvSpPr>
          <p:nvPr>
            <p:ph type="sldNum" sz="quarter" idx="12"/>
          </p:nvPr>
        </p:nvSpPr>
        <p:spPr/>
        <p:txBody>
          <a:bodyPr/>
          <a:lstStyle/>
          <a:p>
            <a:fld id="{5DB5D3E8-4B0C-4BF3-A689-30398AAC7863}" type="slidenum">
              <a:rPr lang="it-IT" smtClean="0"/>
              <a:pPr/>
              <a:t>‹#›</a:t>
            </a:fld>
            <a:endParaRPr lang="it-IT"/>
          </a:p>
        </p:txBody>
      </p:sp>
    </p:spTree>
    <p:extLst>
      <p:ext uri="{BB962C8B-B14F-4D97-AF65-F5344CB8AC3E}">
        <p14:creationId xmlns:p14="http://schemas.microsoft.com/office/powerpoint/2010/main" val="284703556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it-IT"/>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it-IT"/>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2E79871-B941-4836-919B-724C24D3852E}" type="datetimeFigureOut">
              <a:rPr lang="it-IT" smtClean="0"/>
              <a:pPr/>
              <a:t>11/06/2022</a:t>
            </a:fld>
            <a:endParaRPr lang="it-IT"/>
          </a:p>
        </p:txBody>
      </p:sp>
      <p:sp>
        <p:nvSpPr>
          <p:cNvPr id="6" name="Footer Placeholder 5"/>
          <p:cNvSpPr>
            <a:spLocks noGrp="1"/>
          </p:cNvSpPr>
          <p:nvPr>
            <p:ph type="ftr" sz="quarter" idx="11"/>
          </p:nvPr>
        </p:nvSpPr>
        <p:spPr/>
        <p:txBody>
          <a:bodyPr/>
          <a:lstStyle/>
          <a:p>
            <a:endParaRPr lang="it-IT"/>
          </a:p>
        </p:txBody>
      </p:sp>
      <p:sp>
        <p:nvSpPr>
          <p:cNvPr id="7" name="Slide Number Placeholder 6"/>
          <p:cNvSpPr>
            <a:spLocks noGrp="1"/>
          </p:cNvSpPr>
          <p:nvPr>
            <p:ph type="sldNum" sz="quarter" idx="12"/>
          </p:nvPr>
        </p:nvSpPr>
        <p:spPr/>
        <p:txBody>
          <a:bodyPr/>
          <a:lstStyle/>
          <a:p>
            <a:fld id="{5DB5D3E8-4B0C-4BF3-A689-30398AAC7863}" type="slidenum">
              <a:rPr lang="it-IT" smtClean="0"/>
              <a:pPr/>
              <a:t>‹#›</a:t>
            </a:fld>
            <a:endParaRPr lang="it-IT"/>
          </a:p>
        </p:txBody>
      </p:sp>
    </p:spTree>
    <p:extLst>
      <p:ext uri="{BB962C8B-B14F-4D97-AF65-F5344CB8AC3E}">
        <p14:creationId xmlns:p14="http://schemas.microsoft.com/office/powerpoint/2010/main" val="196614300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it-IT"/>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t-IT"/>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2E79871-B941-4836-919B-724C24D3852E}" type="datetimeFigureOut">
              <a:rPr lang="it-IT" smtClean="0"/>
              <a:pPr/>
              <a:t>11/06/2022</a:t>
            </a:fld>
            <a:endParaRPr lang="it-IT"/>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it-IT"/>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DB5D3E8-4B0C-4BF3-A689-30398AAC7863}" type="slidenum">
              <a:rPr lang="it-IT" smtClean="0"/>
              <a:pPr/>
              <a:t>‹#›</a:t>
            </a:fld>
            <a:endParaRPr lang="it-IT"/>
          </a:p>
        </p:txBody>
      </p:sp>
    </p:spTree>
    <p:extLst>
      <p:ext uri="{BB962C8B-B14F-4D97-AF65-F5344CB8AC3E}">
        <p14:creationId xmlns:p14="http://schemas.microsoft.com/office/powerpoint/2010/main" val="66482878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8.xml"/><Relationship Id="rId1" Type="http://schemas.openxmlformats.org/officeDocument/2006/relationships/slideLayout" Target="../slideLayouts/slideLayout7.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image" Target="../media/image14.emf"/><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image" Target="../media/image15.emf"/><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2" Type="http://schemas.openxmlformats.org/officeDocument/2006/relationships/image" Target="../media/image16.emf"/><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image" Target="../media/image17.emf"/><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2" Type="http://schemas.openxmlformats.org/officeDocument/2006/relationships/image" Target="../media/image18.emf"/><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2" Type="http://schemas.openxmlformats.org/officeDocument/2006/relationships/image" Target="../media/image19.emf"/><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2" Type="http://schemas.openxmlformats.org/officeDocument/2006/relationships/image" Target="../media/image20.emf"/><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2" Type="http://schemas.openxmlformats.org/officeDocument/2006/relationships/image" Target="../media/image22.emf"/><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3" Type="http://schemas.openxmlformats.org/officeDocument/2006/relationships/image" Target="../media/image23.emf"/><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0.xml"/><Relationship Id="rId1" Type="http://schemas.openxmlformats.org/officeDocument/2006/relationships/slideLayout" Target="../slideLayouts/slideLayout7.xml"/><Relationship Id="rId4" Type="http://schemas.openxmlformats.org/officeDocument/2006/relationships/image" Target="../media/image25.emf"/></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2" Type="http://schemas.openxmlformats.org/officeDocument/2006/relationships/image" Target="../media/image26.emf"/><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2" Type="http://schemas.openxmlformats.org/officeDocument/2006/relationships/image" Target="../media/image27.emf"/><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3" Type="http://schemas.openxmlformats.org/officeDocument/2006/relationships/image" Target="../media/image28.emf"/><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11560" y="980728"/>
            <a:ext cx="7772400" cy="1470025"/>
          </a:xfrm>
        </p:spPr>
        <p:txBody>
          <a:bodyPr>
            <a:normAutofit/>
          </a:bodyPr>
          <a:lstStyle/>
          <a:p>
            <a:r>
              <a:rPr lang="it-IT" sz="3600" dirty="0" smtClean="0">
                <a:solidFill>
                  <a:srgbClr val="C00000"/>
                </a:solidFill>
              </a:rPr>
              <a:t> </a:t>
            </a:r>
            <a:endParaRPr lang="it-IT" sz="3600" dirty="0">
              <a:solidFill>
                <a:srgbClr val="C00000"/>
              </a:solidFill>
            </a:endParaRPr>
          </a:p>
        </p:txBody>
      </p:sp>
      <p:sp>
        <p:nvSpPr>
          <p:cNvPr id="4" name="TextBox 3"/>
          <p:cNvSpPr txBox="1"/>
          <p:nvPr/>
        </p:nvSpPr>
        <p:spPr>
          <a:xfrm>
            <a:off x="571434" y="620688"/>
            <a:ext cx="8249037" cy="1077218"/>
          </a:xfrm>
          <a:prstGeom prst="rect">
            <a:avLst/>
          </a:prstGeom>
          <a:solidFill>
            <a:srgbClr val="E7E7E7"/>
          </a:solidFill>
          <a:effectLst>
            <a:outerShdw blurRad="50800" dist="50800" sx="1000" sy="1000" algn="ctr" rotWithShape="0">
              <a:srgbClr val="000000"/>
            </a:outerShdw>
          </a:effectLst>
          <a:scene3d>
            <a:camera prst="orthographicFront"/>
            <a:lightRig rig="threePt" dir="t"/>
          </a:scene3d>
          <a:sp3d>
            <a:bevelT/>
          </a:sp3d>
        </p:spPr>
        <p:txBody>
          <a:bodyPr wrap="square" rtlCol="0">
            <a:spAutoFit/>
          </a:bodyPr>
          <a:lstStyle/>
          <a:p>
            <a:pPr algn="ctr"/>
            <a:r>
              <a:rPr lang="it-IT" sz="3200" b="1" dirty="0" smtClean="0">
                <a:solidFill>
                  <a:srgbClr val="C00000"/>
                </a:solidFill>
              </a:rPr>
              <a:t>The Political </a:t>
            </a:r>
            <a:r>
              <a:rPr lang="en-US" sz="3200" b="1" dirty="0" smtClean="0">
                <a:solidFill>
                  <a:srgbClr val="C00000"/>
                </a:solidFill>
              </a:rPr>
              <a:t>Economy of Program Enforcement: </a:t>
            </a:r>
          </a:p>
          <a:p>
            <a:pPr algn="ctr"/>
            <a:r>
              <a:rPr lang="en-US" sz="3200" b="1" dirty="0" smtClean="0">
                <a:solidFill>
                  <a:srgbClr val="C00000"/>
                </a:solidFill>
              </a:rPr>
              <a:t> Evidence from Brazil</a:t>
            </a:r>
            <a:endParaRPr lang="it-IT" sz="3200" b="1" dirty="0">
              <a:solidFill>
                <a:srgbClr val="C00000"/>
              </a:solidFill>
            </a:endParaRPr>
          </a:p>
        </p:txBody>
      </p:sp>
      <p:sp>
        <p:nvSpPr>
          <p:cNvPr id="6" name="TextBox 5"/>
          <p:cNvSpPr txBox="1"/>
          <p:nvPr/>
        </p:nvSpPr>
        <p:spPr>
          <a:xfrm>
            <a:off x="467544" y="4798893"/>
            <a:ext cx="7937679" cy="646331"/>
          </a:xfrm>
          <a:prstGeom prst="rect">
            <a:avLst/>
          </a:prstGeom>
          <a:noFill/>
          <a:ln w="3175">
            <a:noFill/>
          </a:ln>
          <a:effectLst/>
        </p:spPr>
        <p:txBody>
          <a:bodyPr wrap="square" rtlCol="0">
            <a:spAutoFit/>
          </a:bodyPr>
          <a:lstStyle/>
          <a:p>
            <a:pPr algn="ctr"/>
            <a:r>
              <a:rPr lang="it-IT" i="1" dirty="0" smtClean="0"/>
              <a:t>Journal of the European Economic Association, </a:t>
            </a:r>
            <a:r>
              <a:rPr lang="it-IT" dirty="0" smtClean="0"/>
              <a:t>18(2</a:t>
            </a:r>
            <a:r>
              <a:rPr lang="it-IT" dirty="0"/>
              <a:t>), 750–791, 2020</a:t>
            </a:r>
            <a:endParaRPr lang="it-IT" dirty="0" smtClean="0"/>
          </a:p>
          <a:p>
            <a:pPr algn="ctr"/>
            <a:endParaRPr lang="it-IT" dirty="0" smtClean="0"/>
          </a:p>
        </p:txBody>
      </p:sp>
      <p:sp>
        <p:nvSpPr>
          <p:cNvPr id="8" name="TextBox 7"/>
          <p:cNvSpPr txBox="1"/>
          <p:nvPr/>
        </p:nvSpPr>
        <p:spPr>
          <a:xfrm>
            <a:off x="0" y="6597352"/>
            <a:ext cx="9144000" cy="307777"/>
          </a:xfrm>
          <a:prstGeom prst="rect">
            <a:avLst/>
          </a:prstGeom>
          <a:solidFill>
            <a:schemeClr val="accent2">
              <a:lumMod val="75000"/>
            </a:schemeClr>
          </a:solidFill>
          <a:ln w="3175">
            <a:solidFill>
              <a:schemeClr val="tx1"/>
            </a:solidFill>
          </a:ln>
          <a:effectLst>
            <a:outerShdw blurRad="50800" dist="38100" dir="18900000" algn="bl" rotWithShape="0">
              <a:prstClr val="black">
                <a:alpha val="40000"/>
              </a:prstClr>
            </a:outerShdw>
          </a:effectLst>
        </p:spPr>
        <p:txBody>
          <a:bodyPr wrap="square" rtlCol="0">
            <a:spAutoFit/>
          </a:bodyPr>
          <a:lstStyle/>
          <a:p>
            <a:pPr algn="ctr"/>
            <a:r>
              <a:rPr lang="it-IT" sz="1400" b="1" dirty="0" smtClean="0">
                <a:solidFill>
                  <a:schemeClr val="bg1"/>
                </a:solidFill>
              </a:rPr>
              <a:t>Brollo, Kaufmann, La Ferrara (2020)  ‘’The Political Economy of </a:t>
            </a:r>
            <a:r>
              <a:rPr lang="en-US" sz="1400" b="1" dirty="0" smtClean="0">
                <a:solidFill>
                  <a:schemeClr val="bg1"/>
                </a:solidFill>
              </a:rPr>
              <a:t>Program Enforcement’’</a:t>
            </a:r>
            <a:endParaRPr lang="it-IT" sz="1400" b="1" dirty="0" smtClean="0">
              <a:solidFill>
                <a:schemeClr val="bg1"/>
              </a:solidFill>
            </a:endParaRPr>
          </a:p>
        </p:txBody>
      </p:sp>
      <p:sp>
        <p:nvSpPr>
          <p:cNvPr id="3" name="TextBox 2"/>
          <p:cNvSpPr txBox="1"/>
          <p:nvPr/>
        </p:nvSpPr>
        <p:spPr>
          <a:xfrm>
            <a:off x="3327400" y="6972300"/>
            <a:ext cx="184666" cy="369332"/>
          </a:xfrm>
          <a:prstGeom prst="rect">
            <a:avLst/>
          </a:prstGeom>
          <a:noFill/>
          <a:ln w="3175">
            <a:solidFill>
              <a:schemeClr val="tx1"/>
            </a:solidFill>
          </a:ln>
          <a:effectLst>
            <a:outerShdw blurRad="50800" dist="38100" dir="18900000" algn="bl" rotWithShape="0">
              <a:prstClr val="black">
                <a:alpha val="40000"/>
              </a:prstClr>
            </a:outerShdw>
          </a:effectLst>
        </p:spPr>
        <p:txBody>
          <a:bodyPr wrap="none" rtlCol="0">
            <a:spAutoFit/>
          </a:bodyPr>
          <a:lstStyle/>
          <a:p>
            <a:endParaRPr lang="en-US" dirty="0" smtClean="0"/>
          </a:p>
        </p:txBody>
      </p:sp>
      <p:sp>
        <p:nvSpPr>
          <p:cNvPr id="9" name="TextBox 8"/>
          <p:cNvSpPr txBox="1"/>
          <p:nvPr/>
        </p:nvSpPr>
        <p:spPr>
          <a:xfrm>
            <a:off x="598680" y="2708920"/>
            <a:ext cx="8365807" cy="1308050"/>
          </a:xfrm>
          <a:prstGeom prst="rect">
            <a:avLst/>
          </a:prstGeom>
          <a:noFill/>
          <a:ln w="3175">
            <a:noFill/>
          </a:ln>
          <a:effectLst/>
        </p:spPr>
        <p:txBody>
          <a:bodyPr wrap="square" rtlCol="0">
            <a:spAutoFit/>
          </a:bodyPr>
          <a:lstStyle/>
          <a:p>
            <a:pPr algn="ctr">
              <a:spcAft>
                <a:spcPts val="600"/>
              </a:spcAft>
            </a:pPr>
            <a:r>
              <a:rPr lang="it-IT" sz="2000" b="1" dirty="0" smtClean="0"/>
              <a:t>Fernanda Brollo                          Katja Kaufmann                      </a:t>
            </a:r>
            <a:r>
              <a:rPr lang="it-IT" b="1" dirty="0" smtClean="0"/>
              <a:t>Eliana </a:t>
            </a:r>
            <a:r>
              <a:rPr lang="it-IT" b="1" dirty="0"/>
              <a:t>La </a:t>
            </a:r>
            <a:r>
              <a:rPr lang="it-IT" b="1" dirty="0" smtClean="0"/>
              <a:t>Ferrara</a:t>
            </a:r>
            <a:endParaRPr lang="it-IT" b="1" dirty="0"/>
          </a:p>
          <a:p>
            <a:r>
              <a:rPr lang="it-IT" dirty="0" smtClean="0"/>
              <a:t>    University </a:t>
            </a:r>
            <a:r>
              <a:rPr lang="it-IT" dirty="0"/>
              <a:t>of </a:t>
            </a:r>
            <a:r>
              <a:rPr lang="it-IT" dirty="0" smtClean="0"/>
              <a:t>Warwick                 </a:t>
            </a:r>
            <a:r>
              <a:rPr lang="it-IT" dirty="0" smtClean="0"/>
              <a:t>Mannheim University                 </a:t>
            </a:r>
            <a:r>
              <a:rPr lang="it-IT" dirty="0" smtClean="0"/>
              <a:t>Bocconi University</a:t>
            </a:r>
          </a:p>
          <a:p>
            <a:r>
              <a:rPr lang="it-IT" smtClean="0"/>
              <a:t>       </a:t>
            </a:r>
            <a:r>
              <a:rPr lang="it-IT" smtClean="0"/>
              <a:t>       and CAGE			and BRIQ			  and LEAP</a:t>
            </a:r>
            <a:endParaRPr lang="it-IT" dirty="0" smtClean="0"/>
          </a:p>
          <a:p>
            <a:pPr algn="ctr"/>
            <a:endParaRPr lang="it-IT" dirty="0" smtClean="0"/>
          </a:p>
        </p:txBody>
      </p:sp>
    </p:spTree>
    <p:extLst>
      <p:ext uri="{BB962C8B-B14F-4D97-AF65-F5344CB8AC3E}">
        <p14:creationId xmlns:p14="http://schemas.microsoft.com/office/powerpoint/2010/main" val="740688964"/>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67544" y="2890391"/>
            <a:ext cx="8208912" cy="584775"/>
          </a:xfrm>
          <a:prstGeom prst="rect">
            <a:avLst/>
          </a:prstGeom>
          <a:noFill/>
          <a:ln w="3175">
            <a:noFill/>
          </a:ln>
          <a:effectLst/>
        </p:spPr>
        <p:txBody>
          <a:bodyPr wrap="square" rtlCol="0">
            <a:spAutoFit/>
          </a:bodyPr>
          <a:lstStyle/>
          <a:p>
            <a:pPr algn="ctr"/>
            <a:r>
              <a:rPr lang="en-US" sz="3200" i="1" dirty="0" smtClean="0">
                <a:solidFill>
                  <a:srgbClr val="000000"/>
                </a:solidFill>
              </a:rPr>
              <a:t>1. Institutional background &amp; Data</a:t>
            </a:r>
            <a:endParaRPr lang="en-US" sz="3200" i="1" dirty="0">
              <a:solidFill>
                <a:srgbClr val="000000"/>
              </a:solidFill>
            </a:endParaRPr>
          </a:p>
        </p:txBody>
      </p:sp>
      <p:sp>
        <p:nvSpPr>
          <p:cNvPr id="3" name="TextBox 2"/>
          <p:cNvSpPr txBox="1"/>
          <p:nvPr/>
        </p:nvSpPr>
        <p:spPr>
          <a:xfrm>
            <a:off x="0" y="0"/>
            <a:ext cx="9144000" cy="936000"/>
          </a:xfrm>
          <a:prstGeom prst="rect">
            <a:avLst/>
          </a:prstGeom>
          <a:solidFill>
            <a:schemeClr val="bg1">
              <a:lumMod val="95000"/>
            </a:schemeClr>
          </a:solidFill>
          <a:ln w="3175">
            <a:noFill/>
          </a:ln>
          <a:effectLst/>
        </p:spPr>
        <p:txBody>
          <a:bodyPr wrap="square" rtlCol="0">
            <a:spAutoFit/>
          </a:bodyPr>
          <a:lstStyle/>
          <a:p>
            <a:r>
              <a:rPr lang="it-IT" sz="3600" b="1" dirty="0" smtClean="0">
                <a:solidFill>
                  <a:srgbClr val="C00000"/>
                </a:solidFill>
              </a:rPr>
              <a:t>     </a:t>
            </a:r>
          </a:p>
        </p:txBody>
      </p:sp>
      <p:sp>
        <p:nvSpPr>
          <p:cNvPr id="6" name="TextBox 5"/>
          <p:cNvSpPr txBox="1"/>
          <p:nvPr/>
        </p:nvSpPr>
        <p:spPr>
          <a:xfrm>
            <a:off x="0" y="6597352"/>
            <a:ext cx="9144000" cy="307777"/>
          </a:xfrm>
          <a:prstGeom prst="rect">
            <a:avLst/>
          </a:prstGeom>
          <a:solidFill>
            <a:schemeClr val="accent2">
              <a:lumMod val="75000"/>
            </a:schemeClr>
          </a:solidFill>
          <a:ln w="3175">
            <a:solidFill>
              <a:schemeClr val="tx1"/>
            </a:solidFill>
          </a:ln>
          <a:effectLst>
            <a:outerShdw blurRad="50800" dist="38100" dir="18900000" algn="bl" rotWithShape="0">
              <a:prstClr val="black">
                <a:alpha val="40000"/>
              </a:prstClr>
            </a:outerShdw>
          </a:effectLst>
        </p:spPr>
        <p:txBody>
          <a:bodyPr wrap="square" rtlCol="0">
            <a:spAutoFit/>
          </a:bodyPr>
          <a:lstStyle/>
          <a:p>
            <a:pPr algn="ctr"/>
            <a:r>
              <a:rPr lang="it-IT" sz="1400" b="1" dirty="0" smtClean="0">
                <a:solidFill>
                  <a:schemeClr val="bg1"/>
                </a:solidFill>
              </a:rPr>
              <a:t>Brollo, Kaufmann, La Ferrara (2020)  ‘’The Political Economy of </a:t>
            </a:r>
            <a:r>
              <a:rPr lang="en-US" sz="1400" b="1" dirty="0" smtClean="0">
                <a:solidFill>
                  <a:schemeClr val="bg1"/>
                </a:solidFill>
              </a:rPr>
              <a:t>Program Enforcement’’</a:t>
            </a:r>
            <a:endParaRPr lang="it-IT" sz="1400" b="1" dirty="0" smtClean="0">
              <a:solidFill>
                <a:schemeClr val="bg1"/>
              </a:solidFill>
            </a:endParaRPr>
          </a:p>
        </p:txBody>
      </p:sp>
    </p:spTree>
    <p:extLst>
      <p:ext uri="{BB962C8B-B14F-4D97-AF65-F5344CB8AC3E}">
        <p14:creationId xmlns:p14="http://schemas.microsoft.com/office/powerpoint/2010/main" val="3827202149"/>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p:cNvSpPr txBox="1"/>
          <p:nvPr/>
        </p:nvSpPr>
        <p:spPr>
          <a:xfrm>
            <a:off x="0" y="-13694"/>
            <a:ext cx="9144000" cy="936000"/>
          </a:xfrm>
          <a:prstGeom prst="rect">
            <a:avLst/>
          </a:prstGeom>
          <a:solidFill>
            <a:schemeClr val="bg1">
              <a:lumMod val="95000"/>
            </a:schemeClr>
          </a:solidFill>
          <a:ln w="3175">
            <a:noFill/>
          </a:ln>
          <a:effectLst/>
        </p:spPr>
        <p:txBody>
          <a:bodyPr wrap="square" rtlCol="0">
            <a:spAutoFit/>
          </a:bodyPr>
          <a:lstStyle/>
          <a:p>
            <a:r>
              <a:rPr lang="it-IT" sz="3600" b="1" dirty="0" smtClean="0">
                <a:solidFill>
                  <a:srgbClr val="C00000"/>
                </a:solidFill>
              </a:rPr>
              <a:t>     </a:t>
            </a:r>
          </a:p>
        </p:txBody>
      </p:sp>
      <p:sp>
        <p:nvSpPr>
          <p:cNvPr id="3" name="TextBox 2"/>
          <p:cNvSpPr txBox="1"/>
          <p:nvPr/>
        </p:nvSpPr>
        <p:spPr>
          <a:xfrm>
            <a:off x="310878" y="161919"/>
            <a:ext cx="6480720" cy="584775"/>
          </a:xfrm>
          <a:prstGeom prst="rect">
            <a:avLst/>
          </a:prstGeom>
          <a:noFill/>
          <a:ln w="3175">
            <a:noFill/>
          </a:ln>
          <a:effectLst/>
        </p:spPr>
        <p:txBody>
          <a:bodyPr wrap="square" rtlCol="0">
            <a:spAutoFit/>
          </a:bodyPr>
          <a:lstStyle/>
          <a:p>
            <a:pPr algn="just"/>
            <a:r>
              <a:rPr lang="it-IT" sz="3200" b="1" dirty="0" smtClean="0">
                <a:solidFill>
                  <a:schemeClr val="accent2">
                    <a:lumMod val="75000"/>
                  </a:schemeClr>
                </a:solidFill>
              </a:rPr>
              <a:t>Background on Bolsa </a:t>
            </a:r>
            <a:r>
              <a:rPr lang="it-IT" sz="3200" b="1" dirty="0" err="1" smtClean="0">
                <a:solidFill>
                  <a:schemeClr val="accent2">
                    <a:lumMod val="75000"/>
                  </a:schemeClr>
                </a:solidFill>
              </a:rPr>
              <a:t>Familia</a:t>
            </a:r>
            <a:r>
              <a:rPr lang="it-IT" sz="3200" b="1" dirty="0" smtClean="0">
                <a:solidFill>
                  <a:schemeClr val="accent2">
                    <a:lumMod val="75000"/>
                  </a:schemeClr>
                </a:solidFill>
              </a:rPr>
              <a:t> (1)</a:t>
            </a:r>
          </a:p>
        </p:txBody>
      </p:sp>
      <p:sp>
        <p:nvSpPr>
          <p:cNvPr id="4" name="TextBox 3"/>
          <p:cNvSpPr txBox="1"/>
          <p:nvPr/>
        </p:nvSpPr>
        <p:spPr>
          <a:xfrm>
            <a:off x="323528" y="1024860"/>
            <a:ext cx="8208912" cy="1446550"/>
          </a:xfrm>
          <a:prstGeom prst="rect">
            <a:avLst/>
          </a:prstGeom>
          <a:noFill/>
          <a:ln w="3175">
            <a:noFill/>
          </a:ln>
          <a:effectLst/>
        </p:spPr>
        <p:txBody>
          <a:bodyPr wrap="square" rtlCol="0">
            <a:spAutoFit/>
          </a:bodyPr>
          <a:lstStyle/>
          <a:p>
            <a:pPr algn="just"/>
            <a:r>
              <a:rPr lang="it-IT" sz="2200" b="1" dirty="0" err="1" smtClean="0"/>
              <a:t>Coverage</a:t>
            </a:r>
            <a:endParaRPr lang="it-IT" sz="2200" b="1" dirty="0" smtClean="0"/>
          </a:p>
          <a:p>
            <a:pPr marL="361950" lvl="1" indent="-342900" algn="just">
              <a:buClr>
                <a:schemeClr val="accent2">
                  <a:lumMod val="75000"/>
                </a:schemeClr>
              </a:buClr>
              <a:buFont typeface="Calibri" panose="020F0502020204030204" pitchFamily="34" charset="0"/>
              <a:buChar char="●"/>
            </a:pPr>
            <a:r>
              <a:rPr lang="it-IT" sz="2200" dirty="0" smtClean="0"/>
              <a:t>Largest CCT in the world</a:t>
            </a:r>
          </a:p>
          <a:p>
            <a:pPr marL="361950" lvl="1" indent="-342900" algn="just">
              <a:buClr>
                <a:schemeClr val="accent2">
                  <a:lumMod val="75000"/>
                </a:schemeClr>
              </a:buClr>
              <a:buFont typeface="Calibri" panose="020F0502020204030204" pitchFamily="34" charset="0"/>
              <a:buChar char="●"/>
            </a:pPr>
            <a:r>
              <a:rPr lang="it-IT" sz="2200" dirty="0" smtClean="0"/>
              <a:t>BFP reaches around </a:t>
            </a:r>
            <a:r>
              <a:rPr lang="it-IT" sz="2200" b="1" dirty="0" smtClean="0"/>
              <a:t>14m families</a:t>
            </a:r>
            <a:r>
              <a:rPr lang="it-IT" sz="2200" dirty="0" smtClean="0"/>
              <a:t>, 30% of Brazilian population</a:t>
            </a:r>
          </a:p>
          <a:p>
            <a:pPr marL="361950" lvl="1" indent="-342900" algn="just">
              <a:buClr>
                <a:schemeClr val="accent2">
                  <a:lumMod val="75000"/>
                </a:schemeClr>
              </a:buClr>
              <a:buFont typeface="Calibri" panose="020F0502020204030204" pitchFamily="34" charset="0"/>
              <a:buChar char="●"/>
            </a:pPr>
            <a:r>
              <a:rPr lang="en-US" sz="2200" dirty="0" smtClean="0"/>
              <a:t>Budget:  0.5% GDP, 2.5% gov't expenditure </a:t>
            </a:r>
          </a:p>
        </p:txBody>
      </p:sp>
      <p:sp>
        <p:nvSpPr>
          <p:cNvPr id="9" name="Rectangle 4"/>
          <p:cNvSpPr/>
          <p:nvPr/>
        </p:nvSpPr>
        <p:spPr>
          <a:xfrm>
            <a:off x="323528" y="2745502"/>
            <a:ext cx="8352928" cy="2123658"/>
          </a:xfrm>
          <a:prstGeom prst="rect">
            <a:avLst/>
          </a:prstGeom>
        </p:spPr>
        <p:txBody>
          <a:bodyPr wrap="square">
            <a:spAutoFit/>
          </a:bodyPr>
          <a:lstStyle/>
          <a:p>
            <a:pPr algn="just">
              <a:buClr>
                <a:schemeClr val="accent2">
                  <a:lumMod val="75000"/>
                </a:schemeClr>
              </a:buClr>
            </a:pPr>
            <a:r>
              <a:rPr lang="it-IT" sz="2200" b="1" dirty="0" err="1" smtClean="0"/>
              <a:t>Program</a:t>
            </a:r>
            <a:r>
              <a:rPr lang="it-IT" sz="2200" b="1" dirty="0" smtClean="0"/>
              <a:t> </a:t>
            </a:r>
            <a:r>
              <a:rPr lang="it-IT" sz="2200" b="1" dirty="0" err="1" smtClean="0"/>
              <a:t>Benefits</a:t>
            </a:r>
            <a:endParaRPr lang="it-IT" sz="2200" b="1" dirty="0" smtClean="0"/>
          </a:p>
          <a:p>
            <a:pPr marL="285750" lvl="1" indent="-285750" algn="just">
              <a:buClr>
                <a:schemeClr val="accent2">
                  <a:lumMod val="75000"/>
                </a:schemeClr>
              </a:buClr>
              <a:buFont typeface="Calibri" panose="020F0502020204030204" pitchFamily="34" charset="0"/>
              <a:buChar char="●"/>
            </a:pPr>
            <a:r>
              <a:rPr lang="en-US" sz="2200" dirty="0" smtClean="0"/>
              <a:t>Benefits are allocated at the federal level based on poverty maps </a:t>
            </a:r>
          </a:p>
          <a:p>
            <a:pPr marL="285750" indent="-285750" algn="just">
              <a:buClr>
                <a:schemeClr val="accent2">
                  <a:lumMod val="75000"/>
                </a:schemeClr>
              </a:buClr>
              <a:buFont typeface="Calibri" panose="020F0502020204030204" pitchFamily="34" charset="0"/>
              <a:buChar char="●"/>
            </a:pPr>
            <a:r>
              <a:rPr lang="en-US" sz="2200" dirty="0" smtClean="0"/>
              <a:t>Poor families (income &lt; $30) receive a monthly stipend. Amount depends on #children, can represent up to 40% of family income</a:t>
            </a:r>
          </a:p>
          <a:p>
            <a:pPr marL="285750" indent="-285750" algn="just">
              <a:buClr>
                <a:schemeClr val="accent2">
                  <a:lumMod val="75000"/>
                </a:schemeClr>
              </a:buClr>
              <a:buFont typeface="Calibri" panose="020F0502020204030204" pitchFamily="34" charset="0"/>
              <a:buChar char="●"/>
            </a:pPr>
            <a:r>
              <a:rPr lang="en-US" sz="2200" dirty="0" smtClean="0"/>
              <a:t>Stipends are </a:t>
            </a:r>
            <a:r>
              <a:rPr lang="en-US" sz="2200" dirty="0"/>
              <a:t>withdrawn </a:t>
            </a:r>
            <a:r>
              <a:rPr lang="en-US" sz="2200" dirty="0" smtClean="0"/>
              <a:t>once a month from </a:t>
            </a:r>
            <a:r>
              <a:rPr lang="en-US" sz="2200" dirty="0"/>
              <a:t>ATMs using a </a:t>
            </a:r>
            <a:r>
              <a:rPr lang="en-US" sz="2200" dirty="0" smtClean="0"/>
              <a:t>debit card issued by </a:t>
            </a:r>
            <a:r>
              <a:rPr lang="en-US" sz="2200" dirty="0" err="1" smtClean="0"/>
              <a:t>Caixa</a:t>
            </a:r>
            <a:r>
              <a:rPr lang="en-US" sz="2200" dirty="0" smtClean="0"/>
              <a:t> </a:t>
            </a:r>
            <a:r>
              <a:rPr lang="en-US" sz="2200" dirty="0" err="1" smtClean="0"/>
              <a:t>Economica</a:t>
            </a:r>
            <a:r>
              <a:rPr lang="en-US" sz="2200" dirty="0" smtClean="0"/>
              <a:t> Federal (government-owned savings bank)</a:t>
            </a:r>
          </a:p>
        </p:txBody>
      </p:sp>
      <p:sp>
        <p:nvSpPr>
          <p:cNvPr id="10" name="TextBox 3"/>
          <p:cNvSpPr txBox="1"/>
          <p:nvPr/>
        </p:nvSpPr>
        <p:spPr>
          <a:xfrm>
            <a:off x="323528" y="5052372"/>
            <a:ext cx="8352928" cy="1184940"/>
          </a:xfrm>
          <a:prstGeom prst="rect">
            <a:avLst/>
          </a:prstGeom>
          <a:noFill/>
          <a:ln w="3175">
            <a:noFill/>
          </a:ln>
          <a:effectLst/>
        </p:spPr>
        <p:txBody>
          <a:bodyPr wrap="square" rtlCol="0">
            <a:spAutoFit/>
          </a:bodyPr>
          <a:lstStyle/>
          <a:p>
            <a:pPr algn="just"/>
            <a:r>
              <a:rPr lang="it-IT" sz="2200" b="1" dirty="0" err="1" smtClean="0"/>
              <a:t>Program</a:t>
            </a:r>
            <a:r>
              <a:rPr lang="it-IT" sz="2200" b="1" dirty="0" smtClean="0"/>
              <a:t> </a:t>
            </a:r>
            <a:r>
              <a:rPr lang="it-IT" sz="2200" b="1" dirty="0" err="1" smtClean="0"/>
              <a:t>conditions</a:t>
            </a:r>
            <a:endParaRPr lang="it-IT" sz="2200" b="1" dirty="0"/>
          </a:p>
          <a:p>
            <a:pPr marL="361950" lvl="1" indent="-342900" algn="just">
              <a:spcAft>
                <a:spcPts val="600"/>
              </a:spcAft>
              <a:buClr>
                <a:schemeClr val="accent2">
                  <a:lumMod val="75000"/>
                </a:schemeClr>
              </a:buClr>
              <a:buFont typeface="Calibri" panose="020F0502020204030204" pitchFamily="34" charset="0"/>
              <a:buChar char="●"/>
            </a:pPr>
            <a:r>
              <a:rPr lang="en-US" sz="2200" dirty="0" smtClean="0"/>
              <a:t>School attendance of at least 85% of school time each month</a:t>
            </a:r>
          </a:p>
          <a:p>
            <a:pPr marL="628650" lvl="2" indent="-342900" algn="just">
              <a:buClr>
                <a:schemeClr val="accent2">
                  <a:lumMod val="75000"/>
                </a:schemeClr>
              </a:buClr>
              <a:buFont typeface="Courier New" pitchFamily="49" charset="0"/>
              <a:buChar char="o"/>
            </a:pPr>
            <a:r>
              <a:rPr lang="en-US" sz="2200" dirty="0" smtClean="0"/>
              <a:t>Condition applies to all children age 6-15</a:t>
            </a:r>
          </a:p>
        </p:txBody>
      </p:sp>
      <p:sp>
        <p:nvSpPr>
          <p:cNvPr id="8" name="TextBox 7"/>
          <p:cNvSpPr txBox="1"/>
          <p:nvPr/>
        </p:nvSpPr>
        <p:spPr>
          <a:xfrm>
            <a:off x="0" y="6597352"/>
            <a:ext cx="9144000" cy="307777"/>
          </a:xfrm>
          <a:prstGeom prst="rect">
            <a:avLst/>
          </a:prstGeom>
          <a:solidFill>
            <a:schemeClr val="accent2">
              <a:lumMod val="75000"/>
            </a:schemeClr>
          </a:solidFill>
          <a:ln w="3175">
            <a:solidFill>
              <a:schemeClr val="tx1"/>
            </a:solidFill>
          </a:ln>
          <a:effectLst>
            <a:outerShdw blurRad="50800" dist="38100" dir="18900000" algn="bl" rotWithShape="0">
              <a:prstClr val="black">
                <a:alpha val="40000"/>
              </a:prstClr>
            </a:outerShdw>
          </a:effectLst>
        </p:spPr>
        <p:txBody>
          <a:bodyPr wrap="square" rtlCol="0">
            <a:spAutoFit/>
          </a:bodyPr>
          <a:lstStyle/>
          <a:p>
            <a:pPr algn="ctr"/>
            <a:r>
              <a:rPr lang="it-IT" sz="1400" b="1" dirty="0" smtClean="0">
                <a:solidFill>
                  <a:schemeClr val="bg1"/>
                </a:solidFill>
              </a:rPr>
              <a:t>Brollo, Kaufmann, La Ferrara (2020)  ‘’The Political Economy of </a:t>
            </a:r>
            <a:r>
              <a:rPr lang="en-US" sz="1400" b="1" dirty="0" smtClean="0">
                <a:solidFill>
                  <a:schemeClr val="bg1"/>
                </a:solidFill>
              </a:rPr>
              <a:t>Program Enforcement’’</a:t>
            </a:r>
            <a:endParaRPr lang="it-IT" sz="1400" b="1" dirty="0" smtClean="0">
              <a:solidFill>
                <a:schemeClr val="bg1"/>
              </a:solidFill>
            </a:endParaRPr>
          </a:p>
        </p:txBody>
      </p:sp>
    </p:spTree>
    <p:extLst>
      <p:ext uri="{BB962C8B-B14F-4D97-AF65-F5344CB8AC3E}">
        <p14:creationId xmlns:p14="http://schemas.microsoft.com/office/powerpoint/2010/main" val="39815954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23528" y="1066666"/>
            <a:ext cx="8639224" cy="4755148"/>
          </a:xfrm>
          <a:prstGeom prst="rect">
            <a:avLst/>
          </a:prstGeom>
          <a:noFill/>
          <a:ln w="3175">
            <a:noFill/>
          </a:ln>
          <a:effectLst/>
        </p:spPr>
        <p:txBody>
          <a:bodyPr wrap="square" rtlCol="0">
            <a:spAutoFit/>
          </a:bodyPr>
          <a:lstStyle/>
          <a:p>
            <a:pPr algn="just"/>
            <a:r>
              <a:rPr lang="it-IT" sz="2000" b="1" dirty="0" err="1" smtClean="0"/>
              <a:t>Punishment</a:t>
            </a:r>
            <a:endParaRPr lang="it-IT" sz="2000" b="1" dirty="0" smtClean="0"/>
          </a:p>
          <a:p>
            <a:pPr algn="just"/>
            <a:endParaRPr lang="it-IT" sz="1100" b="1" dirty="0"/>
          </a:p>
          <a:p>
            <a:pPr marL="361950" lvl="1" indent="-342900" algn="just">
              <a:buClr>
                <a:schemeClr val="accent2">
                  <a:lumMod val="75000"/>
                </a:schemeClr>
              </a:buClr>
              <a:buFont typeface="Calibri" panose="020F0502020204030204" pitchFamily="34" charset="0"/>
              <a:buChar char="●"/>
            </a:pPr>
            <a:r>
              <a:rPr lang="en-US" sz="2200" dirty="0" smtClean="0"/>
              <a:t>Increasing severity of punishments            </a:t>
            </a:r>
            <a:r>
              <a:rPr lang="en-US" sz="2200" b="1" dirty="0" smtClean="0"/>
              <a:t>5 Warning Stages</a:t>
            </a:r>
          </a:p>
          <a:p>
            <a:pPr algn="just">
              <a:buClr>
                <a:schemeClr val="accent2">
                  <a:lumMod val="75000"/>
                </a:schemeClr>
              </a:buClr>
            </a:pPr>
            <a:endParaRPr lang="en-US" sz="1100" b="1" dirty="0" smtClean="0"/>
          </a:p>
          <a:p>
            <a:pPr marL="895350" lvl="2" indent="-457200" algn="just">
              <a:buClr>
                <a:schemeClr val="accent2">
                  <a:lumMod val="75000"/>
                </a:schemeClr>
              </a:buClr>
              <a:buFont typeface="+mj-lt"/>
              <a:buAutoNum type="arabicPeriod"/>
            </a:pPr>
            <a:r>
              <a:rPr lang="en-US" sz="2000" dirty="0" smtClean="0"/>
              <a:t>Warning (no loss of benefit)</a:t>
            </a:r>
          </a:p>
          <a:p>
            <a:pPr marL="895350" lvl="2" indent="-457200" algn="just">
              <a:buClr>
                <a:schemeClr val="accent2">
                  <a:lumMod val="75000"/>
                </a:schemeClr>
              </a:buClr>
              <a:buFont typeface="+mj-lt"/>
              <a:buAutoNum type="arabicPeriod"/>
            </a:pPr>
            <a:r>
              <a:rPr lang="en-US" sz="2000" dirty="0" smtClean="0"/>
              <a:t>Blockage of benefit for 30 days (then accumulated w/ following month)</a:t>
            </a:r>
          </a:p>
          <a:p>
            <a:pPr marL="895350" lvl="2" indent="-457200" algn="just">
              <a:buClr>
                <a:schemeClr val="accent2">
                  <a:lumMod val="75000"/>
                </a:schemeClr>
              </a:buClr>
              <a:buFont typeface="+mj-lt"/>
              <a:buAutoNum type="arabicPeriod"/>
            </a:pPr>
            <a:r>
              <a:rPr lang="en-US" sz="2000" dirty="0" smtClean="0"/>
              <a:t>Suspension of benefit for 60 days </a:t>
            </a:r>
          </a:p>
          <a:p>
            <a:pPr marL="895350" lvl="2" indent="-457200" algn="just">
              <a:buClr>
                <a:schemeClr val="accent2">
                  <a:lumMod val="75000"/>
                </a:schemeClr>
              </a:buClr>
              <a:buFont typeface="+mj-lt"/>
              <a:buAutoNum type="arabicPeriod"/>
            </a:pPr>
            <a:r>
              <a:rPr lang="en-US" sz="2000" dirty="0" smtClean="0"/>
              <a:t>Suspension of benefit for 60 days more </a:t>
            </a:r>
          </a:p>
          <a:p>
            <a:pPr marL="895350" lvl="2" indent="-457200" algn="just">
              <a:buClr>
                <a:schemeClr val="accent2">
                  <a:lumMod val="75000"/>
                </a:schemeClr>
              </a:buClr>
              <a:buFont typeface="+mj-lt"/>
              <a:buAutoNum type="arabicPeriod"/>
            </a:pPr>
            <a:r>
              <a:rPr lang="en-US" sz="2000" dirty="0" smtClean="0"/>
              <a:t>Termination of eligibility (for 18 months)</a:t>
            </a:r>
          </a:p>
          <a:p>
            <a:pPr lvl="1" algn="just">
              <a:buClr>
                <a:schemeClr val="accent2">
                  <a:lumMod val="75000"/>
                </a:schemeClr>
              </a:buClr>
            </a:pPr>
            <a:endParaRPr lang="en-US" sz="1100" dirty="0" smtClean="0"/>
          </a:p>
          <a:p>
            <a:pPr lvl="1" indent="-457200" algn="just">
              <a:buClr>
                <a:schemeClr val="accent2">
                  <a:lumMod val="75000"/>
                </a:schemeClr>
              </a:buClr>
              <a:buFont typeface="Calibri" panose="020F0502020204030204" pitchFamily="34" charset="0"/>
              <a:buChar char="●"/>
            </a:pPr>
            <a:r>
              <a:rPr lang="en-US" sz="2200" dirty="0" smtClean="0"/>
              <a:t>Schools report attendance to the central government and they can “excuse” some cases of low attendance</a:t>
            </a:r>
          </a:p>
          <a:p>
            <a:pPr lvl="1" algn="just">
              <a:buClr>
                <a:schemeClr val="accent2">
                  <a:lumMod val="75000"/>
                </a:schemeClr>
              </a:buClr>
            </a:pPr>
            <a:endParaRPr lang="en-US" sz="1100" dirty="0" smtClean="0"/>
          </a:p>
          <a:p>
            <a:pPr lvl="1" indent="-457200" algn="just">
              <a:buClr>
                <a:schemeClr val="accent2">
                  <a:lumMod val="75000"/>
                </a:schemeClr>
              </a:buClr>
              <a:buFont typeface="Calibri" panose="020F0502020204030204" pitchFamily="34" charset="0"/>
              <a:buChar char="●"/>
            </a:pPr>
            <a:r>
              <a:rPr lang="en-US" sz="2200" dirty="0" smtClean="0"/>
              <a:t>Enforcement occurs mostly at federal level but relies partly on local authorities </a:t>
            </a:r>
            <a:r>
              <a:rPr lang="en-US" sz="2200" dirty="0" smtClean="0">
                <a:sym typeface="Wingdings" pitchFamily="2" charset="2"/>
              </a:rPr>
              <a:t></a:t>
            </a:r>
            <a:r>
              <a:rPr lang="en-US" sz="2200" dirty="0" smtClean="0"/>
              <a:t> room for local mayors to manipulate warnings</a:t>
            </a:r>
          </a:p>
          <a:p>
            <a:pPr algn="just">
              <a:buClr>
                <a:schemeClr val="accent2">
                  <a:lumMod val="75000"/>
                </a:schemeClr>
              </a:buClr>
            </a:pPr>
            <a:endParaRPr lang="en-US" sz="1100" dirty="0" smtClean="0"/>
          </a:p>
          <a:p>
            <a:pPr marL="895350" lvl="2" indent="-457200" algn="just">
              <a:buClr>
                <a:schemeClr val="accent2">
                  <a:lumMod val="75000"/>
                </a:schemeClr>
              </a:buClr>
              <a:buFont typeface="Courier New" pitchFamily="49" charset="0"/>
              <a:buChar char="o"/>
            </a:pPr>
            <a:r>
              <a:rPr lang="en-US" sz="2000" dirty="0" smtClean="0"/>
              <a:t>School principals can underreport missed attendance and/or excuse it</a:t>
            </a:r>
          </a:p>
        </p:txBody>
      </p:sp>
      <p:cxnSp>
        <p:nvCxnSpPr>
          <p:cNvPr id="5" name="Straight Arrow Connector 4"/>
          <p:cNvCxnSpPr/>
          <p:nvPr/>
        </p:nvCxnSpPr>
        <p:spPr>
          <a:xfrm>
            <a:off x="4860032" y="1772816"/>
            <a:ext cx="432048" cy="0"/>
          </a:xfrm>
          <a:prstGeom prst="straightConnector1">
            <a:avLst/>
          </a:prstGeom>
          <a:ln w="19050">
            <a:solidFill>
              <a:schemeClr val="accent2">
                <a:lumMod val="75000"/>
              </a:schemeClr>
            </a:solidFill>
            <a:tailEnd type="arrow"/>
          </a:ln>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a:off x="0" y="-13694"/>
            <a:ext cx="9144000" cy="936000"/>
          </a:xfrm>
          <a:prstGeom prst="rect">
            <a:avLst/>
          </a:prstGeom>
          <a:solidFill>
            <a:schemeClr val="bg1">
              <a:lumMod val="95000"/>
            </a:schemeClr>
          </a:solidFill>
          <a:ln w="3175">
            <a:noFill/>
          </a:ln>
          <a:effectLst/>
        </p:spPr>
        <p:txBody>
          <a:bodyPr wrap="square" rtlCol="0">
            <a:spAutoFit/>
          </a:bodyPr>
          <a:lstStyle/>
          <a:p>
            <a:r>
              <a:rPr lang="it-IT" sz="3600" b="1" dirty="0" smtClean="0">
                <a:solidFill>
                  <a:srgbClr val="C00000"/>
                </a:solidFill>
              </a:rPr>
              <a:t>     </a:t>
            </a:r>
          </a:p>
        </p:txBody>
      </p:sp>
      <p:sp>
        <p:nvSpPr>
          <p:cNvPr id="8" name="TextBox 7"/>
          <p:cNvSpPr txBox="1"/>
          <p:nvPr/>
        </p:nvSpPr>
        <p:spPr>
          <a:xfrm>
            <a:off x="310878" y="161919"/>
            <a:ext cx="6480720" cy="584775"/>
          </a:xfrm>
          <a:prstGeom prst="rect">
            <a:avLst/>
          </a:prstGeom>
          <a:noFill/>
          <a:ln w="3175">
            <a:noFill/>
          </a:ln>
          <a:effectLst/>
        </p:spPr>
        <p:txBody>
          <a:bodyPr wrap="square" rtlCol="0">
            <a:spAutoFit/>
          </a:bodyPr>
          <a:lstStyle/>
          <a:p>
            <a:pPr algn="just"/>
            <a:r>
              <a:rPr lang="it-IT" sz="3200" b="1" dirty="0" smtClean="0">
                <a:solidFill>
                  <a:schemeClr val="accent2">
                    <a:lumMod val="75000"/>
                  </a:schemeClr>
                </a:solidFill>
              </a:rPr>
              <a:t>Background on Bolsa Familia (2)</a:t>
            </a:r>
          </a:p>
        </p:txBody>
      </p:sp>
      <p:sp>
        <p:nvSpPr>
          <p:cNvPr id="9" name="TextBox 8"/>
          <p:cNvSpPr txBox="1"/>
          <p:nvPr/>
        </p:nvSpPr>
        <p:spPr>
          <a:xfrm>
            <a:off x="0" y="6597352"/>
            <a:ext cx="9144000" cy="307777"/>
          </a:xfrm>
          <a:prstGeom prst="rect">
            <a:avLst/>
          </a:prstGeom>
          <a:solidFill>
            <a:schemeClr val="accent2">
              <a:lumMod val="75000"/>
            </a:schemeClr>
          </a:solidFill>
          <a:ln w="3175">
            <a:solidFill>
              <a:schemeClr val="tx1"/>
            </a:solidFill>
          </a:ln>
          <a:effectLst>
            <a:outerShdw blurRad="50800" dist="38100" dir="18900000" algn="bl" rotWithShape="0">
              <a:prstClr val="black">
                <a:alpha val="40000"/>
              </a:prstClr>
            </a:outerShdw>
          </a:effectLst>
        </p:spPr>
        <p:txBody>
          <a:bodyPr wrap="square" rtlCol="0">
            <a:spAutoFit/>
          </a:bodyPr>
          <a:lstStyle/>
          <a:p>
            <a:pPr algn="ctr"/>
            <a:r>
              <a:rPr lang="it-IT" sz="1400" b="1" dirty="0" smtClean="0">
                <a:solidFill>
                  <a:schemeClr val="bg1"/>
                </a:solidFill>
              </a:rPr>
              <a:t>Brollo, Kaufmann, La Ferrara (2020)  ‘’The Political Economy of </a:t>
            </a:r>
            <a:r>
              <a:rPr lang="en-US" sz="1400" b="1" dirty="0" smtClean="0">
                <a:solidFill>
                  <a:schemeClr val="bg1"/>
                </a:solidFill>
              </a:rPr>
              <a:t>Program Enforcement’’</a:t>
            </a:r>
            <a:endParaRPr lang="it-IT" sz="1400" b="1" dirty="0" smtClean="0">
              <a:solidFill>
                <a:schemeClr val="bg1"/>
              </a:solidFill>
            </a:endParaRPr>
          </a:p>
        </p:txBody>
      </p:sp>
    </p:spTree>
    <p:extLst>
      <p:ext uri="{BB962C8B-B14F-4D97-AF65-F5344CB8AC3E}">
        <p14:creationId xmlns:p14="http://schemas.microsoft.com/office/powerpoint/2010/main" val="36706639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10" end="1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12" end="1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4">
                                            <p:txEl>
                                              <p:pRg st="14" end="1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TextBox 33"/>
          <p:cNvSpPr txBox="1"/>
          <p:nvPr/>
        </p:nvSpPr>
        <p:spPr>
          <a:xfrm>
            <a:off x="0" y="-27384"/>
            <a:ext cx="9144000" cy="936000"/>
          </a:xfrm>
          <a:prstGeom prst="rect">
            <a:avLst/>
          </a:prstGeom>
          <a:solidFill>
            <a:schemeClr val="bg1">
              <a:lumMod val="95000"/>
            </a:schemeClr>
          </a:solidFill>
          <a:ln w="3175">
            <a:noFill/>
          </a:ln>
          <a:effectLst/>
        </p:spPr>
        <p:txBody>
          <a:bodyPr wrap="square" rtlCol="0">
            <a:spAutoFit/>
          </a:bodyPr>
          <a:lstStyle/>
          <a:p>
            <a:r>
              <a:rPr lang="it-IT" sz="3600" b="1" dirty="0" smtClean="0">
                <a:solidFill>
                  <a:srgbClr val="C00000"/>
                </a:solidFill>
              </a:rPr>
              <a:t>     </a:t>
            </a:r>
          </a:p>
        </p:txBody>
      </p:sp>
      <p:sp>
        <p:nvSpPr>
          <p:cNvPr id="35" name="TextBox 34"/>
          <p:cNvSpPr txBox="1"/>
          <p:nvPr/>
        </p:nvSpPr>
        <p:spPr>
          <a:xfrm>
            <a:off x="323528" y="148229"/>
            <a:ext cx="6480720" cy="584775"/>
          </a:xfrm>
          <a:prstGeom prst="rect">
            <a:avLst/>
          </a:prstGeom>
          <a:noFill/>
          <a:ln w="3175">
            <a:noFill/>
          </a:ln>
          <a:effectLst/>
        </p:spPr>
        <p:txBody>
          <a:bodyPr wrap="square" rtlCol="0">
            <a:spAutoFit/>
          </a:bodyPr>
          <a:lstStyle/>
          <a:p>
            <a:r>
              <a:rPr lang="it-IT" sz="3200" b="1" dirty="0" smtClean="0">
                <a:solidFill>
                  <a:schemeClr val="accent2">
                    <a:lumMod val="75000"/>
                  </a:schemeClr>
                </a:solidFill>
              </a:rPr>
              <a:t>Timeline of warnings – Example</a:t>
            </a:r>
            <a:endParaRPr lang="it-IT" sz="3200" b="1" dirty="0" smtClean="0">
              <a:solidFill>
                <a:srgbClr val="C00000"/>
              </a:solidFill>
            </a:endParaRPr>
          </a:p>
        </p:txBody>
      </p:sp>
      <p:cxnSp>
        <p:nvCxnSpPr>
          <p:cNvPr id="5" name="Straight Arrow Connector 4"/>
          <p:cNvCxnSpPr/>
          <p:nvPr/>
        </p:nvCxnSpPr>
        <p:spPr>
          <a:xfrm flipV="1">
            <a:off x="912658" y="3068954"/>
            <a:ext cx="7604125" cy="15876"/>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9" name="Straight Connector 8"/>
          <p:cNvCxnSpPr/>
          <p:nvPr/>
        </p:nvCxnSpPr>
        <p:spPr>
          <a:xfrm flipH="1">
            <a:off x="1795308" y="2846704"/>
            <a:ext cx="15875" cy="444500"/>
          </a:xfrm>
          <a:prstGeom prst="line">
            <a:avLst/>
          </a:prstGeom>
        </p:spPr>
        <p:style>
          <a:lnRef idx="2">
            <a:schemeClr val="accent1"/>
          </a:lnRef>
          <a:fillRef idx="0">
            <a:schemeClr val="accent1"/>
          </a:fillRef>
          <a:effectRef idx="1">
            <a:schemeClr val="accent1"/>
          </a:effectRef>
          <a:fontRef idx="minor">
            <a:schemeClr val="tx1"/>
          </a:fontRef>
        </p:style>
      </p:cxnSp>
      <p:cxnSp>
        <p:nvCxnSpPr>
          <p:cNvPr id="10" name="Straight Connector 9"/>
          <p:cNvCxnSpPr/>
          <p:nvPr/>
        </p:nvCxnSpPr>
        <p:spPr>
          <a:xfrm flipH="1">
            <a:off x="2408436" y="2862579"/>
            <a:ext cx="15875" cy="444500"/>
          </a:xfrm>
          <a:prstGeom prst="line">
            <a:avLst/>
          </a:prstGeom>
        </p:spPr>
        <p:style>
          <a:lnRef idx="2">
            <a:schemeClr val="accent1"/>
          </a:lnRef>
          <a:fillRef idx="0">
            <a:schemeClr val="accent1"/>
          </a:fillRef>
          <a:effectRef idx="1">
            <a:schemeClr val="accent1"/>
          </a:effectRef>
          <a:fontRef idx="minor">
            <a:schemeClr val="tx1"/>
          </a:fontRef>
        </p:style>
      </p:cxnSp>
      <p:cxnSp>
        <p:nvCxnSpPr>
          <p:cNvPr id="11" name="Straight Connector 10"/>
          <p:cNvCxnSpPr/>
          <p:nvPr/>
        </p:nvCxnSpPr>
        <p:spPr>
          <a:xfrm flipH="1">
            <a:off x="3021564" y="2862579"/>
            <a:ext cx="15875" cy="444500"/>
          </a:xfrm>
          <a:prstGeom prst="line">
            <a:avLst/>
          </a:prstGeom>
        </p:spPr>
        <p:style>
          <a:lnRef idx="2">
            <a:schemeClr val="accent1"/>
          </a:lnRef>
          <a:fillRef idx="0">
            <a:schemeClr val="accent1"/>
          </a:fillRef>
          <a:effectRef idx="1">
            <a:schemeClr val="accent1"/>
          </a:effectRef>
          <a:fontRef idx="minor">
            <a:schemeClr val="tx1"/>
          </a:fontRef>
        </p:style>
      </p:cxnSp>
      <p:cxnSp>
        <p:nvCxnSpPr>
          <p:cNvPr id="12" name="Straight Connector 11"/>
          <p:cNvCxnSpPr/>
          <p:nvPr/>
        </p:nvCxnSpPr>
        <p:spPr>
          <a:xfrm flipH="1">
            <a:off x="3634692" y="2862579"/>
            <a:ext cx="15875" cy="444500"/>
          </a:xfrm>
          <a:prstGeom prst="line">
            <a:avLst/>
          </a:prstGeom>
        </p:spPr>
        <p:style>
          <a:lnRef idx="2">
            <a:schemeClr val="accent1"/>
          </a:lnRef>
          <a:fillRef idx="0">
            <a:schemeClr val="accent1"/>
          </a:fillRef>
          <a:effectRef idx="1">
            <a:schemeClr val="accent1"/>
          </a:effectRef>
          <a:fontRef idx="minor">
            <a:schemeClr val="tx1"/>
          </a:fontRef>
        </p:style>
      </p:cxnSp>
      <p:cxnSp>
        <p:nvCxnSpPr>
          <p:cNvPr id="13" name="Straight Connector 12"/>
          <p:cNvCxnSpPr/>
          <p:nvPr/>
        </p:nvCxnSpPr>
        <p:spPr>
          <a:xfrm flipH="1">
            <a:off x="4247820" y="2862579"/>
            <a:ext cx="15875" cy="444500"/>
          </a:xfrm>
          <a:prstGeom prst="line">
            <a:avLst/>
          </a:prstGeom>
        </p:spPr>
        <p:style>
          <a:lnRef idx="2">
            <a:schemeClr val="accent1"/>
          </a:lnRef>
          <a:fillRef idx="0">
            <a:schemeClr val="accent1"/>
          </a:fillRef>
          <a:effectRef idx="1">
            <a:schemeClr val="accent1"/>
          </a:effectRef>
          <a:fontRef idx="minor">
            <a:schemeClr val="tx1"/>
          </a:fontRef>
        </p:style>
      </p:cxnSp>
      <p:cxnSp>
        <p:nvCxnSpPr>
          <p:cNvPr id="14" name="Straight Connector 13"/>
          <p:cNvCxnSpPr/>
          <p:nvPr/>
        </p:nvCxnSpPr>
        <p:spPr>
          <a:xfrm flipH="1">
            <a:off x="4860948" y="2862579"/>
            <a:ext cx="15875" cy="444500"/>
          </a:xfrm>
          <a:prstGeom prst="line">
            <a:avLst/>
          </a:prstGeom>
        </p:spPr>
        <p:style>
          <a:lnRef idx="2">
            <a:schemeClr val="accent1"/>
          </a:lnRef>
          <a:fillRef idx="0">
            <a:schemeClr val="accent1"/>
          </a:fillRef>
          <a:effectRef idx="1">
            <a:schemeClr val="accent1"/>
          </a:effectRef>
          <a:fontRef idx="minor">
            <a:schemeClr val="tx1"/>
          </a:fontRef>
        </p:style>
      </p:cxnSp>
      <p:cxnSp>
        <p:nvCxnSpPr>
          <p:cNvPr id="15" name="Straight Connector 14"/>
          <p:cNvCxnSpPr/>
          <p:nvPr/>
        </p:nvCxnSpPr>
        <p:spPr>
          <a:xfrm flipH="1">
            <a:off x="5474076" y="2862579"/>
            <a:ext cx="15875" cy="444500"/>
          </a:xfrm>
          <a:prstGeom prst="line">
            <a:avLst/>
          </a:prstGeom>
        </p:spPr>
        <p:style>
          <a:lnRef idx="2">
            <a:schemeClr val="accent1"/>
          </a:lnRef>
          <a:fillRef idx="0">
            <a:schemeClr val="accent1"/>
          </a:fillRef>
          <a:effectRef idx="1">
            <a:schemeClr val="accent1"/>
          </a:effectRef>
          <a:fontRef idx="minor">
            <a:schemeClr val="tx1"/>
          </a:fontRef>
        </p:style>
      </p:cxnSp>
      <p:cxnSp>
        <p:nvCxnSpPr>
          <p:cNvPr id="16" name="Straight Connector 15"/>
          <p:cNvCxnSpPr/>
          <p:nvPr/>
        </p:nvCxnSpPr>
        <p:spPr>
          <a:xfrm flipH="1">
            <a:off x="6087204" y="2862579"/>
            <a:ext cx="15875" cy="444500"/>
          </a:xfrm>
          <a:prstGeom prst="line">
            <a:avLst/>
          </a:prstGeom>
        </p:spPr>
        <p:style>
          <a:lnRef idx="2">
            <a:schemeClr val="accent1"/>
          </a:lnRef>
          <a:fillRef idx="0">
            <a:schemeClr val="accent1"/>
          </a:fillRef>
          <a:effectRef idx="1">
            <a:schemeClr val="accent1"/>
          </a:effectRef>
          <a:fontRef idx="minor">
            <a:schemeClr val="tx1"/>
          </a:fontRef>
        </p:style>
      </p:cxnSp>
      <p:cxnSp>
        <p:nvCxnSpPr>
          <p:cNvPr id="17" name="Straight Connector 16"/>
          <p:cNvCxnSpPr/>
          <p:nvPr/>
        </p:nvCxnSpPr>
        <p:spPr>
          <a:xfrm flipH="1">
            <a:off x="6700332" y="2862579"/>
            <a:ext cx="15875" cy="444500"/>
          </a:xfrm>
          <a:prstGeom prst="line">
            <a:avLst/>
          </a:prstGeom>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flipH="1">
            <a:off x="7313458" y="2862579"/>
            <a:ext cx="15875" cy="444500"/>
          </a:xfrm>
          <a:prstGeom prst="line">
            <a:avLst/>
          </a:prstGeom>
        </p:spPr>
        <p:style>
          <a:lnRef idx="2">
            <a:schemeClr val="accent1"/>
          </a:lnRef>
          <a:fillRef idx="0">
            <a:schemeClr val="accent1"/>
          </a:fillRef>
          <a:effectRef idx="1">
            <a:schemeClr val="accent1"/>
          </a:effectRef>
          <a:fontRef idx="minor">
            <a:schemeClr val="tx1"/>
          </a:fontRef>
        </p:style>
      </p:cxnSp>
      <p:sp>
        <p:nvSpPr>
          <p:cNvPr id="19" name="TextBox 18"/>
          <p:cNvSpPr txBox="1"/>
          <p:nvPr/>
        </p:nvSpPr>
        <p:spPr>
          <a:xfrm>
            <a:off x="1563533" y="3322954"/>
            <a:ext cx="450815" cy="307777"/>
          </a:xfrm>
          <a:prstGeom prst="rect">
            <a:avLst/>
          </a:prstGeom>
          <a:noFill/>
        </p:spPr>
        <p:txBody>
          <a:bodyPr wrap="none" rtlCol="0">
            <a:spAutoFit/>
          </a:bodyPr>
          <a:lstStyle/>
          <a:p>
            <a:r>
              <a:rPr lang="en-US" sz="1400" dirty="0" smtClean="0"/>
              <a:t>Feb</a:t>
            </a:r>
          </a:p>
        </p:txBody>
      </p:sp>
      <p:sp>
        <p:nvSpPr>
          <p:cNvPr id="20" name="TextBox 19"/>
          <p:cNvSpPr txBox="1"/>
          <p:nvPr/>
        </p:nvSpPr>
        <p:spPr>
          <a:xfrm>
            <a:off x="2162956" y="3313231"/>
            <a:ext cx="492443" cy="523220"/>
          </a:xfrm>
          <a:prstGeom prst="rect">
            <a:avLst/>
          </a:prstGeom>
          <a:noFill/>
        </p:spPr>
        <p:txBody>
          <a:bodyPr wrap="none" rtlCol="0">
            <a:spAutoFit/>
          </a:bodyPr>
          <a:lstStyle/>
          <a:p>
            <a:r>
              <a:rPr lang="en-US" sz="1400" dirty="0" smtClean="0"/>
              <a:t>Mar</a:t>
            </a:r>
          </a:p>
          <a:p>
            <a:endParaRPr lang="en-US" sz="1400" dirty="0" smtClean="0"/>
          </a:p>
        </p:txBody>
      </p:sp>
      <p:sp>
        <p:nvSpPr>
          <p:cNvPr id="21" name="TextBox 20"/>
          <p:cNvSpPr txBox="1"/>
          <p:nvPr/>
        </p:nvSpPr>
        <p:spPr>
          <a:xfrm>
            <a:off x="2804007" y="3332677"/>
            <a:ext cx="527871" cy="307777"/>
          </a:xfrm>
          <a:prstGeom prst="rect">
            <a:avLst/>
          </a:prstGeom>
          <a:noFill/>
        </p:spPr>
        <p:txBody>
          <a:bodyPr wrap="none" rtlCol="0">
            <a:spAutoFit/>
          </a:bodyPr>
          <a:lstStyle/>
          <a:p>
            <a:r>
              <a:rPr lang="en-US" sz="1400" dirty="0" smtClean="0"/>
              <a:t>April</a:t>
            </a:r>
          </a:p>
        </p:txBody>
      </p:sp>
      <p:sp>
        <p:nvSpPr>
          <p:cNvPr id="22" name="TextBox 21"/>
          <p:cNvSpPr txBox="1"/>
          <p:nvPr/>
        </p:nvSpPr>
        <p:spPr>
          <a:xfrm>
            <a:off x="3480486" y="3322954"/>
            <a:ext cx="505429" cy="523220"/>
          </a:xfrm>
          <a:prstGeom prst="rect">
            <a:avLst/>
          </a:prstGeom>
          <a:noFill/>
        </p:spPr>
        <p:txBody>
          <a:bodyPr wrap="none" rtlCol="0">
            <a:spAutoFit/>
          </a:bodyPr>
          <a:lstStyle/>
          <a:p>
            <a:r>
              <a:rPr lang="en-US" sz="1400" dirty="0" smtClean="0"/>
              <a:t>May</a:t>
            </a:r>
          </a:p>
          <a:p>
            <a:endParaRPr lang="en-US" sz="1400" dirty="0" smtClean="0"/>
          </a:p>
        </p:txBody>
      </p:sp>
      <p:sp>
        <p:nvSpPr>
          <p:cNvPr id="23" name="TextBox 22"/>
          <p:cNvSpPr txBox="1"/>
          <p:nvPr/>
        </p:nvSpPr>
        <p:spPr>
          <a:xfrm>
            <a:off x="4134523" y="3332677"/>
            <a:ext cx="430564" cy="307777"/>
          </a:xfrm>
          <a:prstGeom prst="rect">
            <a:avLst/>
          </a:prstGeom>
          <a:noFill/>
        </p:spPr>
        <p:txBody>
          <a:bodyPr wrap="none" rtlCol="0">
            <a:spAutoFit/>
          </a:bodyPr>
          <a:lstStyle/>
          <a:p>
            <a:r>
              <a:rPr lang="en-US" sz="1400" dirty="0" smtClean="0"/>
              <a:t>Jun</a:t>
            </a:r>
          </a:p>
        </p:txBody>
      </p:sp>
      <p:sp>
        <p:nvSpPr>
          <p:cNvPr id="24" name="TextBox 23"/>
          <p:cNvSpPr txBox="1"/>
          <p:nvPr/>
        </p:nvSpPr>
        <p:spPr>
          <a:xfrm>
            <a:off x="4713695" y="3338829"/>
            <a:ext cx="377440" cy="523220"/>
          </a:xfrm>
          <a:prstGeom prst="rect">
            <a:avLst/>
          </a:prstGeom>
          <a:noFill/>
        </p:spPr>
        <p:txBody>
          <a:bodyPr wrap="none" rtlCol="0">
            <a:spAutoFit/>
          </a:bodyPr>
          <a:lstStyle/>
          <a:p>
            <a:r>
              <a:rPr lang="en-US" sz="1400" dirty="0" smtClean="0"/>
              <a:t>Jul</a:t>
            </a:r>
          </a:p>
          <a:p>
            <a:endParaRPr lang="en-US" sz="1400" dirty="0" smtClean="0"/>
          </a:p>
        </p:txBody>
      </p:sp>
      <p:sp>
        <p:nvSpPr>
          <p:cNvPr id="25" name="TextBox 24"/>
          <p:cNvSpPr txBox="1"/>
          <p:nvPr/>
        </p:nvSpPr>
        <p:spPr>
          <a:xfrm>
            <a:off x="5239743" y="3329106"/>
            <a:ext cx="467383" cy="307777"/>
          </a:xfrm>
          <a:prstGeom prst="rect">
            <a:avLst/>
          </a:prstGeom>
          <a:noFill/>
        </p:spPr>
        <p:txBody>
          <a:bodyPr wrap="none" rtlCol="0">
            <a:spAutoFit/>
          </a:bodyPr>
          <a:lstStyle/>
          <a:p>
            <a:r>
              <a:rPr lang="en-US" sz="1400" dirty="0" smtClean="0"/>
              <a:t>Aug</a:t>
            </a:r>
          </a:p>
        </p:txBody>
      </p:sp>
      <p:sp>
        <p:nvSpPr>
          <p:cNvPr id="26" name="TextBox 25"/>
          <p:cNvSpPr txBox="1"/>
          <p:nvPr/>
        </p:nvSpPr>
        <p:spPr>
          <a:xfrm>
            <a:off x="5855734" y="3319383"/>
            <a:ext cx="450815" cy="523220"/>
          </a:xfrm>
          <a:prstGeom prst="rect">
            <a:avLst/>
          </a:prstGeom>
          <a:noFill/>
        </p:spPr>
        <p:txBody>
          <a:bodyPr wrap="none" rtlCol="0">
            <a:spAutoFit/>
          </a:bodyPr>
          <a:lstStyle/>
          <a:p>
            <a:r>
              <a:rPr lang="en-US" sz="1400" dirty="0" smtClean="0"/>
              <a:t>Sep</a:t>
            </a:r>
          </a:p>
          <a:p>
            <a:endParaRPr lang="en-US" sz="1400" dirty="0" smtClean="0"/>
          </a:p>
        </p:txBody>
      </p:sp>
      <p:sp>
        <p:nvSpPr>
          <p:cNvPr id="27" name="TextBox 26"/>
          <p:cNvSpPr txBox="1"/>
          <p:nvPr/>
        </p:nvSpPr>
        <p:spPr>
          <a:xfrm>
            <a:off x="6455157" y="3338829"/>
            <a:ext cx="458003" cy="307777"/>
          </a:xfrm>
          <a:prstGeom prst="rect">
            <a:avLst/>
          </a:prstGeom>
          <a:noFill/>
        </p:spPr>
        <p:txBody>
          <a:bodyPr wrap="none" rtlCol="0">
            <a:spAutoFit/>
          </a:bodyPr>
          <a:lstStyle/>
          <a:p>
            <a:r>
              <a:rPr lang="en-US" sz="1400" dirty="0" smtClean="0"/>
              <a:t>Out</a:t>
            </a:r>
          </a:p>
        </p:txBody>
      </p:sp>
      <p:sp>
        <p:nvSpPr>
          <p:cNvPr id="28" name="TextBox 27"/>
          <p:cNvSpPr txBox="1"/>
          <p:nvPr/>
        </p:nvSpPr>
        <p:spPr>
          <a:xfrm>
            <a:off x="7061769" y="3329106"/>
            <a:ext cx="476325" cy="523220"/>
          </a:xfrm>
          <a:prstGeom prst="rect">
            <a:avLst/>
          </a:prstGeom>
          <a:noFill/>
        </p:spPr>
        <p:txBody>
          <a:bodyPr wrap="none" rtlCol="0">
            <a:spAutoFit/>
          </a:bodyPr>
          <a:lstStyle/>
          <a:p>
            <a:r>
              <a:rPr lang="en-US" sz="1400" dirty="0" smtClean="0"/>
              <a:t>Nov</a:t>
            </a:r>
          </a:p>
          <a:p>
            <a:endParaRPr lang="en-US" sz="1400" dirty="0" smtClean="0"/>
          </a:p>
        </p:txBody>
      </p:sp>
      <p:cxnSp>
        <p:nvCxnSpPr>
          <p:cNvPr id="31" name="Straight Arrow Connector 30"/>
          <p:cNvCxnSpPr/>
          <p:nvPr/>
        </p:nvCxnSpPr>
        <p:spPr>
          <a:xfrm>
            <a:off x="1436533" y="1941829"/>
            <a:ext cx="0" cy="904875"/>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33" name="Straight Arrow Connector 32"/>
          <p:cNvCxnSpPr/>
          <p:nvPr/>
        </p:nvCxnSpPr>
        <p:spPr>
          <a:xfrm>
            <a:off x="2176585" y="3473111"/>
            <a:ext cx="0" cy="777875"/>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
        <p:nvSpPr>
          <p:cNvPr id="40" name="TextBox 39"/>
          <p:cNvSpPr txBox="1"/>
          <p:nvPr/>
        </p:nvSpPr>
        <p:spPr>
          <a:xfrm>
            <a:off x="1078355" y="4287560"/>
            <a:ext cx="2402131" cy="738664"/>
          </a:xfrm>
          <a:prstGeom prst="rect">
            <a:avLst/>
          </a:prstGeom>
          <a:noFill/>
        </p:spPr>
        <p:txBody>
          <a:bodyPr wrap="square" rtlCol="0">
            <a:spAutoFit/>
          </a:bodyPr>
          <a:lstStyle/>
          <a:p>
            <a:pPr algn="ctr"/>
            <a:r>
              <a:rPr lang="en-US" sz="1400" dirty="0" smtClean="0"/>
              <a:t>[Attendance below 85%]</a:t>
            </a:r>
          </a:p>
          <a:p>
            <a:pPr algn="ctr"/>
            <a:r>
              <a:rPr lang="en-US" sz="1400" dirty="0" smtClean="0">
                <a:solidFill>
                  <a:schemeClr val="bg1">
                    <a:lumMod val="65000"/>
                  </a:schemeClr>
                </a:solidFill>
              </a:rPr>
              <a:t>(of at least one child </a:t>
            </a:r>
          </a:p>
          <a:p>
            <a:pPr algn="ctr"/>
            <a:r>
              <a:rPr lang="en-US" sz="1400" dirty="0" smtClean="0">
                <a:solidFill>
                  <a:schemeClr val="bg1">
                    <a:lumMod val="65000"/>
                  </a:schemeClr>
                </a:solidFill>
              </a:rPr>
              <a:t>in the family)</a:t>
            </a:r>
          </a:p>
        </p:txBody>
      </p:sp>
      <p:sp>
        <p:nvSpPr>
          <p:cNvPr id="41" name="TextBox 40"/>
          <p:cNvSpPr txBox="1"/>
          <p:nvPr/>
        </p:nvSpPr>
        <p:spPr>
          <a:xfrm>
            <a:off x="235467" y="1336494"/>
            <a:ext cx="2402131" cy="523220"/>
          </a:xfrm>
          <a:prstGeom prst="rect">
            <a:avLst/>
          </a:prstGeom>
          <a:noFill/>
        </p:spPr>
        <p:txBody>
          <a:bodyPr wrap="square" rtlCol="0">
            <a:spAutoFit/>
          </a:bodyPr>
          <a:lstStyle/>
          <a:p>
            <a:pPr algn="ctr"/>
            <a:r>
              <a:rPr lang="en-US" sz="1400" dirty="0" smtClean="0"/>
              <a:t>[School year starts]</a:t>
            </a:r>
          </a:p>
          <a:p>
            <a:pPr algn="ctr"/>
            <a:r>
              <a:rPr lang="en-US" sz="1400" dirty="0" smtClean="0">
                <a:solidFill>
                  <a:schemeClr val="bg1">
                    <a:lumMod val="65000"/>
                  </a:schemeClr>
                </a:solidFill>
              </a:rPr>
              <a:t>(coincides with calendar year)</a:t>
            </a:r>
          </a:p>
        </p:txBody>
      </p:sp>
      <p:sp>
        <p:nvSpPr>
          <p:cNvPr id="42" name="TextBox 41"/>
          <p:cNvSpPr txBox="1"/>
          <p:nvPr/>
        </p:nvSpPr>
        <p:spPr>
          <a:xfrm>
            <a:off x="3970162" y="1418609"/>
            <a:ext cx="2402131" cy="738664"/>
          </a:xfrm>
          <a:prstGeom prst="rect">
            <a:avLst/>
          </a:prstGeom>
          <a:noFill/>
        </p:spPr>
        <p:txBody>
          <a:bodyPr wrap="square" rtlCol="0">
            <a:spAutoFit/>
          </a:bodyPr>
          <a:lstStyle/>
          <a:p>
            <a:pPr algn="ctr"/>
            <a:r>
              <a:rPr lang="en-US" sz="1400" dirty="0" smtClean="0"/>
              <a:t>[School principal reports attendance to the central government]</a:t>
            </a:r>
            <a:endParaRPr lang="en-US" sz="1400" dirty="0" smtClean="0">
              <a:solidFill>
                <a:schemeClr val="bg1">
                  <a:lumMod val="65000"/>
                </a:schemeClr>
              </a:solidFill>
            </a:endParaRPr>
          </a:p>
        </p:txBody>
      </p:sp>
      <p:cxnSp>
        <p:nvCxnSpPr>
          <p:cNvPr id="44" name="Straight Arrow Connector 43"/>
          <p:cNvCxnSpPr/>
          <p:nvPr/>
        </p:nvCxnSpPr>
        <p:spPr>
          <a:xfrm flipH="1">
            <a:off x="2441365" y="1694586"/>
            <a:ext cx="1585746" cy="1152118"/>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50" name="Straight Arrow Connector 49"/>
          <p:cNvCxnSpPr/>
          <p:nvPr/>
        </p:nvCxnSpPr>
        <p:spPr>
          <a:xfrm>
            <a:off x="4880275" y="3450231"/>
            <a:ext cx="0" cy="777875"/>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
        <p:nvSpPr>
          <p:cNvPr id="51" name="TextBox 50"/>
          <p:cNvSpPr txBox="1"/>
          <p:nvPr/>
        </p:nvSpPr>
        <p:spPr>
          <a:xfrm>
            <a:off x="3660881" y="4297085"/>
            <a:ext cx="2402131" cy="523220"/>
          </a:xfrm>
          <a:prstGeom prst="rect">
            <a:avLst/>
          </a:prstGeom>
          <a:noFill/>
        </p:spPr>
        <p:txBody>
          <a:bodyPr wrap="square" rtlCol="0">
            <a:spAutoFit/>
          </a:bodyPr>
          <a:lstStyle/>
          <a:p>
            <a:pPr algn="ctr"/>
            <a:r>
              <a:rPr lang="en-US" sz="1400" dirty="0" smtClean="0"/>
              <a:t>[Warning]</a:t>
            </a:r>
          </a:p>
          <a:p>
            <a:pPr algn="ctr"/>
            <a:r>
              <a:rPr lang="en-US" sz="1400" dirty="0" smtClean="0">
                <a:solidFill>
                  <a:schemeClr val="bg1">
                    <a:lumMod val="65000"/>
                  </a:schemeClr>
                </a:solidFill>
              </a:rPr>
              <a:t>(to the family)</a:t>
            </a:r>
          </a:p>
        </p:txBody>
      </p:sp>
      <p:pic>
        <p:nvPicPr>
          <p:cNvPr id="52" name="Picture 51"/>
          <p:cNvPicPr>
            <a:picLocks noChangeAspect="1"/>
          </p:cNvPicPr>
          <p:nvPr/>
        </p:nvPicPr>
        <p:blipFill>
          <a:blip r:embed="rId2" cstate="print"/>
          <a:stretch>
            <a:fillRect/>
          </a:stretch>
        </p:blipFill>
        <p:spPr>
          <a:xfrm>
            <a:off x="3850909" y="4810780"/>
            <a:ext cx="2004825" cy="1281062"/>
          </a:xfrm>
          <a:prstGeom prst="rect">
            <a:avLst/>
          </a:prstGeom>
        </p:spPr>
      </p:pic>
      <p:sp>
        <p:nvSpPr>
          <p:cNvPr id="37" name="CasellaDiTesto 36"/>
          <p:cNvSpPr txBox="1"/>
          <p:nvPr/>
        </p:nvSpPr>
        <p:spPr>
          <a:xfrm>
            <a:off x="6588224" y="4718754"/>
            <a:ext cx="2088232" cy="1446550"/>
          </a:xfrm>
          <a:prstGeom prst="rect">
            <a:avLst/>
          </a:prstGeom>
          <a:noFill/>
          <a:ln w="3175">
            <a:solidFill>
              <a:schemeClr val="tx1"/>
            </a:solidFill>
          </a:ln>
          <a:effectLst>
            <a:outerShdw blurRad="50800" dist="38100" dir="18900000" algn="bl" rotWithShape="0">
              <a:prstClr val="black">
                <a:alpha val="40000"/>
              </a:prstClr>
            </a:outerShdw>
          </a:effectLst>
        </p:spPr>
        <p:txBody>
          <a:bodyPr wrap="square" rtlCol="0">
            <a:spAutoFit/>
          </a:bodyPr>
          <a:lstStyle/>
          <a:p>
            <a:r>
              <a:rPr lang="it-IT" sz="2200" dirty="0" err="1" smtClean="0"/>
              <a:t>Receipt</a:t>
            </a:r>
            <a:r>
              <a:rPr lang="it-IT" sz="2200" dirty="0" smtClean="0"/>
              <a:t> </a:t>
            </a:r>
            <a:r>
              <a:rPr lang="it-IT" sz="2200" dirty="0" err="1" smtClean="0"/>
              <a:t>of</a:t>
            </a:r>
            <a:r>
              <a:rPr lang="it-IT" sz="2200" dirty="0" smtClean="0"/>
              <a:t> </a:t>
            </a:r>
            <a:r>
              <a:rPr lang="it-IT" sz="2200" dirty="0" err="1" smtClean="0"/>
              <a:t>warnings</a:t>
            </a:r>
            <a:r>
              <a:rPr lang="it-IT" sz="2200" dirty="0" smtClean="0"/>
              <a:t> </a:t>
            </a:r>
            <a:r>
              <a:rPr lang="it-IT" sz="2200" dirty="0" err="1" smtClean="0"/>
              <a:t>will</a:t>
            </a:r>
            <a:r>
              <a:rPr lang="it-IT" sz="2200" dirty="0" smtClean="0"/>
              <a:t> </a:t>
            </a:r>
            <a:r>
              <a:rPr lang="it-IT" sz="2200" dirty="0" err="1" smtClean="0"/>
              <a:t>be</a:t>
            </a:r>
            <a:r>
              <a:rPr lang="it-IT" sz="2200" dirty="0" smtClean="0"/>
              <a:t> </a:t>
            </a:r>
            <a:r>
              <a:rPr lang="it-IT" sz="2200" dirty="0" err="1" smtClean="0"/>
              <a:t>our</a:t>
            </a:r>
            <a:r>
              <a:rPr lang="it-IT" sz="2200" dirty="0" smtClean="0"/>
              <a:t> </a:t>
            </a:r>
            <a:r>
              <a:rPr lang="it-IT" sz="2200" dirty="0" err="1" smtClean="0"/>
              <a:t>proxy</a:t>
            </a:r>
            <a:r>
              <a:rPr lang="it-IT" sz="2200" dirty="0" smtClean="0"/>
              <a:t> </a:t>
            </a:r>
            <a:r>
              <a:rPr lang="it-IT" sz="2200" dirty="0" err="1" smtClean="0"/>
              <a:t>for</a:t>
            </a:r>
            <a:r>
              <a:rPr lang="it-IT" sz="2200" dirty="0" smtClean="0"/>
              <a:t> </a:t>
            </a:r>
            <a:r>
              <a:rPr lang="it-IT" sz="2200" dirty="0" err="1" smtClean="0"/>
              <a:t>enforcement</a:t>
            </a:r>
            <a:endParaRPr lang="it-IT" sz="2200" dirty="0" smtClean="0"/>
          </a:p>
        </p:txBody>
      </p:sp>
      <p:sp>
        <p:nvSpPr>
          <p:cNvPr id="38" name="TextBox 37"/>
          <p:cNvSpPr txBox="1"/>
          <p:nvPr/>
        </p:nvSpPr>
        <p:spPr>
          <a:xfrm>
            <a:off x="0" y="6597352"/>
            <a:ext cx="9144000" cy="307777"/>
          </a:xfrm>
          <a:prstGeom prst="rect">
            <a:avLst/>
          </a:prstGeom>
          <a:solidFill>
            <a:schemeClr val="accent2">
              <a:lumMod val="75000"/>
            </a:schemeClr>
          </a:solidFill>
          <a:ln w="3175">
            <a:solidFill>
              <a:schemeClr val="tx1"/>
            </a:solidFill>
          </a:ln>
          <a:effectLst>
            <a:outerShdw blurRad="50800" dist="38100" dir="18900000" algn="bl" rotWithShape="0">
              <a:prstClr val="black">
                <a:alpha val="40000"/>
              </a:prstClr>
            </a:outerShdw>
          </a:effectLst>
        </p:spPr>
        <p:txBody>
          <a:bodyPr wrap="square" rtlCol="0">
            <a:spAutoFit/>
          </a:bodyPr>
          <a:lstStyle/>
          <a:p>
            <a:pPr algn="ctr"/>
            <a:r>
              <a:rPr lang="it-IT" sz="1400" b="1" dirty="0" smtClean="0">
                <a:solidFill>
                  <a:schemeClr val="bg1"/>
                </a:solidFill>
              </a:rPr>
              <a:t>Brollo, Kaufmann, La Ferrara (2020)  ‘’The Political Economy of </a:t>
            </a:r>
            <a:r>
              <a:rPr lang="en-US" sz="1400" b="1" dirty="0" smtClean="0">
                <a:solidFill>
                  <a:schemeClr val="bg1"/>
                </a:solidFill>
              </a:rPr>
              <a:t>Program Enforcement’’</a:t>
            </a:r>
            <a:endParaRPr lang="it-IT" sz="1400" b="1" dirty="0" smtClean="0">
              <a:solidFill>
                <a:schemeClr val="bg1"/>
              </a:solidFill>
            </a:endParaRPr>
          </a:p>
        </p:txBody>
      </p:sp>
    </p:spTree>
    <p:extLst>
      <p:ext uri="{BB962C8B-B14F-4D97-AF65-F5344CB8AC3E}">
        <p14:creationId xmlns:p14="http://schemas.microsoft.com/office/powerpoint/2010/main" val="42409438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9"/>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0"/>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2"/>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3"/>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4"/>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5"/>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6"/>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17"/>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18"/>
                                        </p:tgtEl>
                                        <p:attrNameLst>
                                          <p:attrName>style.visibility</p:attrName>
                                        </p:attrNameLst>
                                      </p:cBhvr>
                                      <p:to>
                                        <p:strVal val="visible"/>
                                      </p:to>
                                    </p:set>
                                  </p:childTnLst>
                                </p:cTn>
                              </p:par>
                              <p:par>
                                <p:cTn id="25" presetID="1" presetClass="entr" presetSubtype="0" fill="hold" grpId="1" nodeType="withEffect">
                                  <p:stCondLst>
                                    <p:cond delay="0"/>
                                  </p:stCondLst>
                                  <p:childTnLst>
                                    <p:set>
                                      <p:cBhvr>
                                        <p:cTn id="26" dur="1" fill="hold">
                                          <p:stCondLst>
                                            <p:cond delay="0"/>
                                          </p:stCondLst>
                                        </p:cTn>
                                        <p:tgtEl>
                                          <p:spTgt spid="19"/>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20"/>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21"/>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22"/>
                                        </p:tgtEl>
                                        <p:attrNameLst>
                                          <p:attrName>style.visibility</p:attrName>
                                        </p:attrNameLst>
                                      </p:cBhvr>
                                      <p:to>
                                        <p:strVal val="visible"/>
                                      </p:to>
                                    </p:set>
                                  </p:childTnLst>
                                </p:cTn>
                              </p:par>
                              <p:par>
                                <p:cTn id="33" presetID="1" presetClass="entr" presetSubtype="0" fill="hold" grpId="1" nodeType="withEffect">
                                  <p:stCondLst>
                                    <p:cond delay="0"/>
                                  </p:stCondLst>
                                  <p:childTnLst>
                                    <p:set>
                                      <p:cBhvr>
                                        <p:cTn id="34" dur="1" fill="hold">
                                          <p:stCondLst>
                                            <p:cond delay="0"/>
                                          </p:stCondLst>
                                        </p:cTn>
                                        <p:tgtEl>
                                          <p:spTgt spid="23"/>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24"/>
                                        </p:tgtEl>
                                        <p:attrNameLst>
                                          <p:attrName>style.visibility</p:attrName>
                                        </p:attrNameLst>
                                      </p:cBhvr>
                                      <p:to>
                                        <p:strVal val="visible"/>
                                      </p:to>
                                    </p:set>
                                  </p:childTnLst>
                                </p:cTn>
                              </p:par>
                              <p:par>
                                <p:cTn id="37" presetID="1" presetClass="entr" presetSubtype="0" fill="hold" grpId="1" nodeType="withEffect">
                                  <p:stCondLst>
                                    <p:cond delay="0"/>
                                  </p:stCondLst>
                                  <p:childTnLst>
                                    <p:set>
                                      <p:cBhvr>
                                        <p:cTn id="38" dur="1" fill="hold">
                                          <p:stCondLst>
                                            <p:cond delay="0"/>
                                          </p:stCondLst>
                                        </p:cTn>
                                        <p:tgtEl>
                                          <p:spTgt spid="25"/>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26"/>
                                        </p:tgtEl>
                                        <p:attrNameLst>
                                          <p:attrName>style.visibility</p:attrName>
                                        </p:attrNameLst>
                                      </p:cBhvr>
                                      <p:to>
                                        <p:strVal val="visible"/>
                                      </p:to>
                                    </p:set>
                                  </p:childTnLst>
                                </p:cTn>
                              </p:par>
                              <p:par>
                                <p:cTn id="41" presetID="1" presetClass="entr" presetSubtype="0" fill="hold" grpId="1" nodeType="withEffect">
                                  <p:stCondLst>
                                    <p:cond delay="0"/>
                                  </p:stCondLst>
                                  <p:childTnLst>
                                    <p:set>
                                      <p:cBhvr>
                                        <p:cTn id="42" dur="1" fill="hold">
                                          <p:stCondLst>
                                            <p:cond delay="0"/>
                                          </p:stCondLst>
                                        </p:cTn>
                                        <p:tgtEl>
                                          <p:spTgt spid="27"/>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28"/>
                                        </p:tgtEl>
                                        <p:attrNameLst>
                                          <p:attrName>style.visibility</p:attrName>
                                        </p:attrNameLst>
                                      </p:cBhvr>
                                      <p:to>
                                        <p:strVal val="visible"/>
                                      </p:to>
                                    </p:set>
                                  </p:childTnLst>
                                </p:cTn>
                              </p:par>
                              <p:par>
                                <p:cTn id="45" presetID="1" presetClass="entr" presetSubtype="0" fill="hold" nodeType="withEffect">
                                  <p:stCondLst>
                                    <p:cond delay="0"/>
                                  </p:stCondLst>
                                  <p:childTnLst>
                                    <p:set>
                                      <p:cBhvr>
                                        <p:cTn id="46" dur="1" fill="hold">
                                          <p:stCondLst>
                                            <p:cond delay="0"/>
                                          </p:stCondLst>
                                        </p:cTn>
                                        <p:tgtEl>
                                          <p:spTgt spid="13"/>
                                        </p:tgtEl>
                                        <p:attrNameLst>
                                          <p:attrName>style.visibility</p:attrName>
                                        </p:attrNameLst>
                                      </p:cBhvr>
                                      <p:to>
                                        <p:strVal val="visible"/>
                                      </p:to>
                                    </p:set>
                                  </p:childTnLst>
                                </p:cTn>
                              </p:par>
                              <p:par>
                                <p:cTn id="47" presetID="1" presetClass="entr" presetSubtype="0" fill="hold" nodeType="withEffect">
                                  <p:stCondLst>
                                    <p:cond delay="0"/>
                                  </p:stCondLst>
                                  <p:childTnLst>
                                    <p:set>
                                      <p:cBhvr>
                                        <p:cTn id="48" dur="1" fill="hold">
                                          <p:stCondLst>
                                            <p:cond delay="0"/>
                                          </p:stCondLst>
                                        </p:cTn>
                                        <p:tgtEl>
                                          <p:spTgt spid="14"/>
                                        </p:tgtEl>
                                        <p:attrNameLst>
                                          <p:attrName>style.visibility</p:attrName>
                                        </p:attrNameLst>
                                      </p:cBhvr>
                                      <p:to>
                                        <p:strVal val="visible"/>
                                      </p:to>
                                    </p:set>
                                  </p:childTnLst>
                                </p:cTn>
                              </p:par>
                              <p:par>
                                <p:cTn id="49" presetID="1" presetClass="entr" presetSubtype="0" fill="hold" nodeType="withEffect">
                                  <p:stCondLst>
                                    <p:cond delay="0"/>
                                  </p:stCondLst>
                                  <p:childTnLst>
                                    <p:set>
                                      <p:cBhvr>
                                        <p:cTn id="50" dur="1" fill="hold">
                                          <p:stCondLst>
                                            <p:cond delay="0"/>
                                          </p:stCondLst>
                                        </p:cTn>
                                        <p:tgtEl>
                                          <p:spTgt spid="15"/>
                                        </p:tgtEl>
                                        <p:attrNameLst>
                                          <p:attrName>style.visibility</p:attrName>
                                        </p:attrNameLst>
                                      </p:cBhvr>
                                      <p:to>
                                        <p:strVal val="visible"/>
                                      </p:to>
                                    </p:set>
                                  </p:childTnLst>
                                </p:cTn>
                              </p:par>
                              <p:par>
                                <p:cTn id="51" presetID="1" presetClass="entr" presetSubtype="0" fill="hold" nodeType="withEffect">
                                  <p:stCondLst>
                                    <p:cond delay="0"/>
                                  </p:stCondLst>
                                  <p:childTnLst>
                                    <p:set>
                                      <p:cBhvr>
                                        <p:cTn id="52" dur="1" fill="hold">
                                          <p:stCondLst>
                                            <p:cond delay="0"/>
                                          </p:stCondLst>
                                        </p:cTn>
                                        <p:tgtEl>
                                          <p:spTgt spid="16"/>
                                        </p:tgtEl>
                                        <p:attrNameLst>
                                          <p:attrName>style.visibility</p:attrName>
                                        </p:attrNameLst>
                                      </p:cBhvr>
                                      <p:to>
                                        <p:strVal val="visible"/>
                                      </p:to>
                                    </p:set>
                                  </p:childTnLst>
                                </p:cTn>
                              </p:par>
                              <p:par>
                                <p:cTn id="53" presetID="1" presetClass="entr" presetSubtype="0" fill="hold" nodeType="withEffect">
                                  <p:stCondLst>
                                    <p:cond delay="0"/>
                                  </p:stCondLst>
                                  <p:childTnLst>
                                    <p:set>
                                      <p:cBhvr>
                                        <p:cTn id="54" dur="1" fill="hold">
                                          <p:stCondLst>
                                            <p:cond delay="0"/>
                                          </p:stCondLst>
                                        </p:cTn>
                                        <p:tgtEl>
                                          <p:spTgt spid="17"/>
                                        </p:tgtEl>
                                        <p:attrNameLst>
                                          <p:attrName>style.visibility</p:attrName>
                                        </p:attrNameLst>
                                      </p:cBhvr>
                                      <p:to>
                                        <p:strVal val="visible"/>
                                      </p:to>
                                    </p:set>
                                  </p:childTnLst>
                                </p:cTn>
                              </p:par>
                              <p:par>
                                <p:cTn id="55" presetID="1" presetClass="entr" presetSubtype="0" fill="hold" nodeType="withEffect">
                                  <p:stCondLst>
                                    <p:cond delay="0"/>
                                  </p:stCondLst>
                                  <p:childTnLst>
                                    <p:set>
                                      <p:cBhvr>
                                        <p:cTn id="56" dur="1" fill="hold">
                                          <p:stCondLst>
                                            <p:cond delay="0"/>
                                          </p:stCondLst>
                                        </p:cTn>
                                        <p:tgtEl>
                                          <p:spTgt spid="18"/>
                                        </p:tgtEl>
                                        <p:attrNameLst>
                                          <p:attrName>style.visibility</p:attrName>
                                        </p:attrNameLst>
                                      </p:cBhvr>
                                      <p:to>
                                        <p:strVal val="visible"/>
                                      </p:to>
                                    </p:set>
                                  </p:childTnLst>
                                </p:cTn>
                              </p:par>
                              <p:par>
                                <p:cTn id="57" presetID="1" presetClass="entr" presetSubtype="0" fill="hold" grpId="0" nodeType="withEffect">
                                  <p:stCondLst>
                                    <p:cond delay="0"/>
                                  </p:stCondLst>
                                  <p:childTnLst>
                                    <p:set>
                                      <p:cBhvr>
                                        <p:cTn id="58" dur="1" fill="hold">
                                          <p:stCondLst>
                                            <p:cond delay="0"/>
                                          </p:stCondLst>
                                        </p:cTn>
                                        <p:tgtEl>
                                          <p:spTgt spid="19"/>
                                        </p:tgtEl>
                                        <p:attrNameLst>
                                          <p:attrName>style.visibility</p:attrName>
                                        </p:attrNameLst>
                                      </p:cBhvr>
                                      <p:to>
                                        <p:strVal val="visible"/>
                                      </p:to>
                                    </p:set>
                                  </p:childTnLst>
                                </p:cTn>
                              </p:par>
                              <p:par>
                                <p:cTn id="59" presetID="1" presetClass="entr" presetSubtype="0" fill="hold" grpId="0" nodeType="withEffect">
                                  <p:stCondLst>
                                    <p:cond delay="0"/>
                                  </p:stCondLst>
                                  <p:childTnLst>
                                    <p:set>
                                      <p:cBhvr>
                                        <p:cTn id="60" dur="1" fill="hold">
                                          <p:stCondLst>
                                            <p:cond delay="0"/>
                                          </p:stCondLst>
                                        </p:cTn>
                                        <p:tgtEl>
                                          <p:spTgt spid="23"/>
                                        </p:tgtEl>
                                        <p:attrNameLst>
                                          <p:attrName>style.visibility</p:attrName>
                                        </p:attrNameLst>
                                      </p:cBhvr>
                                      <p:to>
                                        <p:strVal val="visible"/>
                                      </p:to>
                                    </p:set>
                                  </p:childTnLst>
                                </p:cTn>
                              </p:par>
                              <p:par>
                                <p:cTn id="61" presetID="1" presetClass="entr" presetSubtype="0" fill="hold" grpId="0" nodeType="withEffect">
                                  <p:stCondLst>
                                    <p:cond delay="0"/>
                                  </p:stCondLst>
                                  <p:childTnLst>
                                    <p:set>
                                      <p:cBhvr>
                                        <p:cTn id="62" dur="1" fill="hold">
                                          <p:stCondLst>
                                            <p:cond delay="0"/>
                                          </p:stCondLst>
                                        </p:cTn>
                                        <p:tgtEl>
                                          <p:spTgt spid="25"/>
                                        </p:tgtEl>
                                        <p:attrNameLst>
                                          <p:attrName>style.visibility</p:attrName>
                                        </p:attrNameLst>
                                      </p:cBhvr>
                                      <p:to>
                                        <p:strVal val="visible"/>
                                      </p:to>
                                    </p:set>
                                  </p:childTnLst>
                                </p:cTn>
                              </p:par>
                              <p:par>
                                <p:cTn id="63" presetID="1" presetClass="entr" presetSubtype="0" fill="hold" grpId="0" nodeType="withEffect">
                                  <p:stCondLst>
                                    <p:cond delay="0"/>
                                  </p:stCondLst>
                                  <p:childTnLst>
                                    <p:set>
                                      <p:cBhvr>
                                        <p:cTn id="64" dur="1" fill="hold">
                                          <p:stCondLst>
                                            <p:cond delay="0"/>
                                          </p:stCondLst>
                                        </p:cTn>
                                        <p:tgtEl>
                                          <p:spTgt spid="27"/>
                                        </p:tgtEl>
                                        <p:attrNameLst>
                                          <p:attrName>style.visibility</p:attrName>
                                        </p:attrNameLst>
                                      </p:cBhvr>
                                      <p:to>
                                        <p:strVal val="visible"/>
                                      </p:to>
                                    </p:set>
                                  </p:childTnLst>
                                </p:cTn>
                              </p:par>
                              <p:par>
                                <p:cTn id="65" presetID="1" presetClass="entr" presetSubtype="0" fill="hold" nodeType="withEffect">
                                  <p:stCondLst>
                                    <p:cond delay="0"/>
                                  </p:stCondLst>
                                  <p:childTnLst>
                                    <p:set>
                                      <p:cBhvr>
                                        <p:cTn id="66" dur="1" fill="hold">
                                          <p:stCondLst>
                                            <p:cond delay="0"/>
                                          </p:stCondLst>
                                        </p:cTn>
                                        <p:tgtEl>
                                          <p:spTgt spid="31"/>
                                        </p:tgtEl>
                                        <p:attrNameLst>
                                          <p:attrName>style.visibility</p:attrName>
                                        </p:attrNameLst>
                                      </p:cBhvr>
                                      <p:to>
                                        <p:strVal val="visible"/>
                                      </p:to>
                                    </p:set>
                                  </p:childTnLst>
                                </p:cTn>
                              </p:par>
                            </p:childTnLst>
                          </p:cTn>
                        </p:par>
                      </p:childTnLst>
                    </p:cTn>
                  </p:par>
                  <p:par>
                    <p:cTn id="67" fill="hold">
                      <p:stCondLst>
                        <p:cond delay="indefinite"/>
                      </p:stCondLst>
                      <p:childTnLst>
                        <p:par>
                          <p:cTn id="68" fill="hold">
                            <p:stCondLst>
                              <p:cond delay="0"/>
                            </p:stCondLst>
                            <p:childTnLst>
                              <p:par>
                                <p:cTn id="69" presetID="1" presetClass="entr" presetSubtype="0" fill="hold" nodeType="clickEffect">
                                  <p:stCondLst>
                                    <p:cond delay="0"/>
                                  </p:stCondLst>
                                  <p:childTnLst>
                                    <p:set>
                                      <p:cBhvr>
                                        <p:cTn id="70" dur="1" fill="hold">
                                          <p:stCondLst>
                                            <p:cond delay="0"/>
                                          </p:stCondLst>
                                        </p:cTn>
                                        <p:tgtEl>
                                          <p:spTgt spid="33"/>
                                        </p:tgtEl>
                                        <p:attrNameLst>
                                          <p:attrName>style.visibility</p:attrName>
                                        </p:attrNameLst>
                                      </p:cBhvr>
                                      <p:to>
                                        <p:strVal val="visible"/>
                                      </p:to>
                                    </p:set>
                                  </p:childTnLst>
                                </p:cTn>
                              </p:par>
                              <p:par>
                                <p:cTn id="71" presetID="1" presetClass="entr" presetSubtype="0" fill="hold" grpId="0" nodeType="withEffect">
                                  <p:stCondLst>
                                    <p:cond delay="0"/>
                                  </p:stCondLst>
                                  <p:childTnLst>
                                    <p:set>
                                      <p:cBhvr>
                                        <p:cTn id="72" dur="1" fill="hold">
                                          <p:stCondLst>
                                            <p:cond delay="0"/>
                                          </p:stCondLst>
                                        </p:cTn>
                                        <p:tgtEl>
                                          <p:spTgt spid="40"/>
                                        </p:tgtEl>
                                        <p:attrNameLst>
                                          <p:attrName>style.visibility</p:attrName>
                                        </p:attrNameLst>
                                      </p:cBhvr>
                                      <p:to>
                                        <p:strVal val="visible"/>
                                      </p:to>
                                    </p:set>
                                  </p:childTnLst>
                                </p:cTn>
                              </p:par>
                            </p:childTnLst>
                          </p:cTn>
                        </p:par>
                      </p:childTnLst>
                    </p:cTn>
                  </p:par>
                  <p:par>
                    <p:cTn id="73" fill="hold">
                      <p:stCondLst>
                        <p:cond delay="indefinite"/>
                      </p:stCondLst>
                      <p:childTnLst>
                        <p:par>
                          <p:cTn id="74" fill="hold">
                            <p:stCondLst>
                              <p:cond delay="0"/>
                            </p:stCondLst>
                            <p:childTnLst>
                              <p:par>
                                <p:cTn id="75" presetID="1" presetClass="entr" presetSubtype="0" fill="hold" nodeType="clickEffect">
                                  <p:stCondLst>
                                    <p:cond delay="0"/>
                                  </p:stCondLst>
                                  <p:childTnLst>
                                    <p:set>
                                      <p:cBhvr>
                                        <p:cTn id="76" dur="1" fill="hold">
                                          <p:stCondLst>
                                            <p:cond delay="0"/>
                                          </p:stCondLst>
                                        </p:cTn>
                                        <p:tgtEl>
                                          <p:spTgt spid="44"/>
                                        </p:tgtEl>
                                        <p:attrNameLst>
                                          <p:attrName>style.visibility</p:attrName>
                                        </p:attrNameLst>
                                      </p:cBhvr>
                                      <p:to>
                                        <p:strVal val="visible"/>
                                      </p:to>
                                    </p:set>
                                  </p:childTnLst>
                                </p:cTn>
                              </p:par>
                              <p:par>
                                <p:cTn id="77" presetID="1" presetClass="entr" presetSubtype="0" fill="hold" grpId="0" nodeType="withEffect">
                                  <p:stCondLst>
                                    <p:cond delay="0"/>
                                  </p:stCondLst>
                                  <p:childTnLst>
                                    <p:set>
                                      <p:cBhvr>
                                        <p:cTn id="78" dur="1" fill="hold">
                                          <p:stCondLst>
                                            <p:cond delay="0"/>
                                          </p:stCondLst>
                                        </p:cTn>
                                        <p:tgtEl>
                                          <p:spTgt spid="42"/>
                                        </p:tgtEl>
                                        <p:attrNameLst>
                                          <p:attrName>style.visibility</p:attrName>
                                        </p:attrNameLst>
                                      </p:cBhvr>
                                      <p:to>
                                        <p:strVal val="visible"/>
                                      </p:to>
                                    </p:set>
                                  </p:childTnLst>
                                </p:cTn>
                              </p:par>
                            </p:childTnLst>
                          </p:cTn>
                        </p:par>
                      </p:childTnLst>
                    </p:cTn>
                  </p:par>
                  <p:par>
                    <p:cTn id="79" fill="hold">
                      <p:stCondLst>
                        <p:cond delay="indefinite"/>
                      </p:stCondLst>
                      <p:childTnLst>
                        <p:par>
                          <p:cTn id="80" fill="hold">
                            <p:stCondLst>
                              <p:cond delay="0"/>
                            </p:stCondLst>
                            <p:childTnLst>
                              <p:par>
                                <p:cTn id="81" presetID="1" presetClass="entr" presetSubtype="0" fill="hold" nodeType="clickEffect">
                                  <p:stCondLst>
                                    <p:cond delay="0"/>
                                  </p:stCondLst>
                                  <p:childTnLst>
                                    <p:set>
                                      <p:cBhvr>
                                        <p:cTn id="82" dur="1" fill="hold">
                                          <p:stCondLst>
                                            <p:cond delay="0"/>
                                          </p:stCondLst>
                                        </p:cTn>
                                        <p:tgtEl>
                                          <p:spTgt spid="50"/>
                                        </p:tgtEl>
                                        <p:attrNameLst>
                                          <p:attrName>style.visibility</p:attrName>
                                        </p:attrNameLst>
                                      </p:cBhvr>
                                      <p:to>
                                        <p:strVal val="visible"/>
                                      </p:to>
                                    </p:set>
                                  </p:childTnLst>
                                </p:cTn>
                              </p:par>
                              <p:par>
                                <p:cTn id="83" presetID="1" presetClass="entr" presetSubtype="0" fill="hold" nodeType="withEffect">
                                  <p:stCondLst>
                                    <p:cond delay="0"/>
                                  </p:stCondLst>
                                  <p:childTnLst>
                                    <p:set>
                                      <p:cBhvr>
                                        <p:cTn id="84" dur="1" fill="hold">
                                          <p:stCondLst>
                                            <p:cond delay="0"/>
                                          </p:stCondLst>
                                        </p:cTn>
                                        <p:tgtEl>
                                          <p:spTgt spid="52"/>
                                        </p:tgtEl>
                                        <p:attrNameLst>
                                          <p:attrName>style.visibility</p:attrName>
                                        </p:attrNameLst>
                                      </p:cBhvr>
                                      <p:to>
                                        <p:strVal val="visible"/>
                                      </p:to>
                                    </p:set>
                                  </p:childTnLst>
                                </p:cTn>
                              </p:par>
                              <p:par>
                                <p:cTn id="85" presetID="1" presetClass="entr" presetSubtype="0" fill="hold" grpId="0" nodeType="withEffect">
                                  <p:stCondLst>
                                    <p:cond delay="0"/>
                                  </p:stCondLst>
                                  <p:childTnLst>
                                    <p:set>
                                      <p:cBhvr>
                                        <p:cTn id="86" dur="1" fill="hold">
                                          <p:stCondLst>
                                            <p:cond delay="0"/>
                                          </p:stCondLst>
                                        </p:cTn>
                                        <p:tgtEl>
                                          <p:spTgt spid="51"/>
                                        </p:tgtEl>
                                        <p:attrNameLst>
                                          <p:attrName>style.visibility</p:attrName>
                                        </p:attrNameLst>
                                      </p:cBhvr>
                                      <p:to>
                                        <p:strVal val="visible"/>
                                      </p:to>
                                    </p:set>
                                  </p:childTnLst>
                                </p:cTn>
                              </p:par>
                            </p:childTnLst>
                          </p:cTn>
                        </p:par>
                      </p:childTnLst>
                    </p:cTn>
                  </p:par>
                  <p:par>
                    <p:cTn id="87" fill="hold">
                      <p:stCondLst>
                        <p:cond delay="indefinite"/>
                      </p:stCondLst>
                      <p:childTnLst>
                        <p:par>
                          <p:cTn id="88" fill="hold">
                            <p:stCondLst>
                              <p:cond delay="0"/>
                            </p:stCondLst>
                            <p:childTnLst>
                              <p:par>
                                <p:cTn id="89" presetID="1" presetClass="entr" presetSubtype="0" fill="hold" grpId="0" nodeType="clickEffect">
                                  <p:stCondLst>
                                    <p:cond delay="0"/>
                                  </p:stCondLst>
                                  <p:childTnLst>
                                    <p:set>
                                      <p:cBhvr>
                                        <p:cTn id="90" dur="1" fill="hold">
                                          <p:stCondLst>
                                            <p:cond delay="0"/>
                                          </p:stCondLst>
                                        </p:cTn>
                                        <p:tgtEl>
                                          <p:spTgt spid="3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19" grpId="1"/>
      <p:bldP spid="20" grpId="0"/>
      <p:bldP spid="21" grpId="0"/>
      <p:bldP spid="22" grpId="0"/>
      <p:bldP spid="23" grpId="0"/>
      <p:bldP spid="23" grpId="1"/>
      <p:bldP spid="24" grpId="0"/>
      <p:bldP spid="25" grpId="0"/>
      <p:bldP spid="25" grpId="1"/>
      <p:bldP spid="26" grpId="0"/>
      <p:bldP spid="27" grpId="0"/>
      <p:bldP spid="27" grpId="1"/>
      <p:bldP spid="28" grpId="0"/>
      <p:bldP spid="40" grpId="0"/>
      <p:bldP spid="42" grpId="0"/>
      <p:bldP spid="51" grpId="0"/>
      <p:bldP spid="37"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27384"/>
            <a:ext cx="9144000" cy="936000"/>
          </a:xfrm>
          <a:prstGeom prst="rect">
            <a:avLst/>
          </a:prstGeom>
          <a:solidFill>
            <a:schemeClr val="bg1">
              <a:lumMod val="95000"/>
            </a:schemeClr>
          </a:solidFill>
          <a:ln w="3175">
            <a:noFill/>
          </a:ln>
          <a:effectLst/>
        </p:spPr>
        <p:txBody>
          <a:bodyPr wrap="square" rtlCol="0">
            <a:spAutoFit/>
          </a:bodyPr>
          <a:lstStyle/>
          <a:p>
            <a:r>
              <a:rPr lang="it-IT" sz="3600" b="1" dirty="0" smtClean="0">
                <a:solidFill>
                  <a:srgbClr val="C00000"/>
                </a:solidFill>
              </a:rPr>
              <a:t>     </a:t>
            </a:r>
          </a:p>
        </p:txBody>
      </p:sp>
      <p:sp>
        <p:nvSpPr>
          <p:cNvPr id="3" name="TextBox 2"/>
          <p:cNvSpPr txBox="1"/>
          <p:nvPr/>
        </p:nvSpPr>
        <p:spPr>
          <a:xfrm>
            <a:off x="323528" y="148229"/>
            <a:ext cx="6480720" cy="584775"/>
          </a:xfrm>
          <a:prstGeom prst="rect">
            <a:avLst/>
          </a:prstGeom>
          <a:noFill/>
          <a:ln w="3175">
            <a:noFill/>
          </a:ln>
          <a:effectLst/>
        </p:spPr>
        <p:txBody>
          <a:bodyPr wrap="square" rtlCol="0">
            <a:spAutoFit/>
          </a:bodyPr>
          <a:lstStyle/>
          <a:p>
            <a:r>
              <a:rPr lang="it-IT" sz="3200" b="1" dirty="0" smtClean="0">
                <a:solidFill>
                  <a:schemeClr val="accent2">
                    <a:lumMod val="75000"/>
                  </a:schemeClr>
                </a:solidFill>
              </a:rPr>
              <a:t>Data (1)</a:t>
            </a:r>
          </a:p>
        </p:txBody>
      </p:sp>
      <p:sp>
        <p:nvSpPr>
          <p:cNvPr id="4" name="TextBox 3"/>
          <p:cNvSpPr txBox="1"/>
          <p:nvPr/>
        </p:nvSpPr>
        <p:spPr>
          <a:xfrm>
            <a:off x="323528" y="1484784"/>
            <a:ext cx="8208912" cy="3354765"/>
          </a:xfrm>
          <a:prstGeom prst="rect">
            <a:avLst/>
          </a:prstGeom>
          <a:noFill/>
          <a:ln w="3175">
            <a:noFill/>
          </a:ln>
          <a:effectLst/>
        </p:spPr>
        <p:txBody>
          <a:bodyPr wrap="square" rtlCol="0">
            <a:spAutoFit/>
          </a:bodyPr>
          <a:lstStyle/>
          <a:p>
            <a:r>
              <a:rPr lang="en-US" sz="2200" b="1" dirty="0" smtClean="0"/>
              <a:t>BFP administrative data at the individual level</a:t>
            </a:r>
          </a:p>
          <a:p>
            <a:endParaRPr lang="it-IT" sz="2200" b="1" dirty="0"/>
          </a:p>
          <a:p>
            <a:pPr marL="361950" lvl="1" indent="-342900">
              <a:buClr>
                <a:schemeClr val="accent2">
                  <a:lumMod val="75000"/>
                </a:schemeClr>
              </a:buClr>
              <a:buFont typeface="Calibri" panose="020F0502020204030204" pitchFamily="34" charset="0"/>
              <a:buChar char="●"/>
            </a:pPr>
            <a:r>
              <a:rPr lang="en-US" sz="2200" dirty="0" smtClean="0"/>
              <a:t>For 2008-2012 from Ministry of Social Development (MDS), responsible for implementation of the program </a:t>
            </a:r>
          </a:p>
          <a:p>
            <a:pPr marL="714375" lvl="2" indent="-342900">
              <a:buClr>
                <a:schemeClr val="accent2">
                  <a:lumMod val="75000"/>
                </a:schemeClr>
              </a:buClr>
              <a:buFont typeface="Courier New" pitchFamily="49" charset="0"/>
              <a:buChar char="o"/>
            </a:pPr>
            <a:r>
              <a:rPr lang="en-US" sz="2200" dirty="0" smtClean="0"/>
              <a:t>Household registry (</a:t>
            </a:r>
            <a:r>
              <a:rPr lang="en-US" sz="2200" dirty="0" err="1" smtClean="0"/>
              <a:t>Cadastro</a:t>
            </a:r>
            <a:r>
              <a:rPr lang="en-US" sz="2200" dirty="0" smtClean="0"/>
              <a:t> </a:t>
            </a:r>
            <a:r>
              <a:rPr lang="en-US" sz="2200" dirty="0" err="1" smtClean="0"/>
              <a:t>Unico</a:t>
            </a:r>
            <a:r>
              <a:rPr lang="en-US" sz="2200" dirty="0" smtClean="0"/>
              <a:t>): individual and family background info</a:t>
            </a:r>
          </a:p>
          <a:p>
            <a:pPr marL="714375" lvl="2" indent="-342900">
              <a:buClr>
                <a:schemeClr val="accent2">
                  <a:lumMod val="75000"/>
                </a:schemeClr>
              </a:buClr>
              <a:buFont typeface="Courier New" pitchFamily="49" charset="0"/>
              <a:buChar char="o"/>
            </a:pPr>
            <a:r>
              <a:rPr lang="en-US" sz="2200" dirty="0" smtClean="0"/>
              <a:t>Monthly attendance data </a:t>
            </a:r>
          </a:p>
          <a:p>
            <a:pPr marL="714375" lvl="2" indent="-342900">
              <a:buClr>
                <a:schemeClr val="accent2">
                  <a:lumMod val="75000"/>
                </a:schemeClr>
              </a:buClr>
              <a:buFont typeface="Courier New" pitchFamily="49" charset="0"/>
              <a:buChar char="o"/>
            </a:pPr>
            <a:r>
              <a:rPr lang="en-US" sz="2200" dirty="0" smtClean="0"/>
              <a:t>Monthly data on warnings/penalties</a:t>
            </a:r>
          </a:p>
          <a:p>
            <a:pPr marL="714375" lvl="2" indent="-342900">
              <a:buClr>
                <a:schemeClr val="accent2">
                  <a:lumMod val="75000"/>
                </a:schemeClr>
              </a:buClr>
              <a:buFont typeface="Courier New" pitchFamily="49" charset="0"/>
              <a:buChar char="o"/>
            </a:pPr>
            <a:r>
              <a:rPr lang="en-US" sz="2200" dirty="0" smtClean="0"/>
              <a:t>Monthly data on payments of benefits</a:t>
            </a:r>
          </a:p>
          <a:p>
            <a:pPr>
              <a:buClr>
                <a:schemeClr val="accent2">
                  <a:lumMod val="75000"/>
                </a:schemeClr>
              </a:buClr>
            </a:pPr>
            <a:endParaRPr lang="it-IT" sz="1400" dirty="0"/>
          </a:p>
        </p:txBody>
      </p:sp>
      <p:sp>
        <p:nvSpPr>
          <p:cNvPr id="7" name="TextBox 6"/>
          <p:cNvSpPr txBox="1"/>
          <p:nvPr/>
        </p:nvSpPr>
        <p:spPr>
          <a:xfrm>
            <a:off x="755576" y="4901098"/>
            <a:ext cx="7560840" cy="430887"/>
          </a:xfrm>
          <a:prstGeom prst="rect">
            <a:avLst/>
          </a:prstGeom>
          <a:noFill/>
          <a:ln w="3175">
            <a:noFill/>
          </a:ln>
          <a:effectLst/>
        </p:spPr>
        <p:txBody>
          <a:bodyPr wrap="square" rtlCol="0">
            <a:spAutoFit/>
          </a:bodyPr>
          <a:lstStyle/>
          <a:p>
            <a:r>
              <a:rPr lang="en-US" sz="2200" dirty="0" smtClean="0"/>
              <a:t>We have Social Identification Number (NIS) of each beneficiary </a:t>
            </a:r>
          </a:p>
        </p:txBody>
      </p:sp>
      <p:sp>
        <p:nvSpPr>
          <p:cNvPr id="8" name="TextBox 7"/>
          <p:cNvSpPr txBox="1"/>
          <p:nvPr/>
        </p:nvSpPr>
        <p:spPr>
          <a:xfrm>
            <a:off x="0" y="6597352"/>
            <a:ext cx="9144000" cy="307777"/>
          </a:xfrm>
          <a:prstGeom prst="rect">
            <a:avLst/>
          </a:prstGeom>
          <a:solidFill>
            <a:schemeClr val="accent2">
              <a:lumMod val="75000"/>
            </a:schemeClr>
          </a:solidFill>
          <a:ln w="3175">
            <a:solidFill>
              <a:schemeClr val="tx1"/>
            </a:solidFill>
          </a:ln>
          <a:effectLst>
            <a:outerShdw blurRad="50800" dist="38100" dir="18900000" algn="bl" rotWithShape="0">
              <a:prstClr val="black">
                <a:alpha val="40000"/>
              </a:prstClr>
            </a:outerShdw>
          </a:effectLst>
        </p:spPr>
        <p:txBody>
          <a:bodyPr wrap="square" rtlCol="0">
            <a:spAutoFit/>
          </a:bodyPr>
          <a:lstStyle/>
          <a:p>
            <a:pPr algn="ctr"/>
            <a:r>
              <a:rPr lang="it-IT" sz="1400" b="1" dirty="0" smtClean="0">
                <a:solidFill>
                  <a:schemeClr val="bg1"/>
                </a:solidFill>
              </a:rPr>
              <a:t>Brollo, Kaufmann, La Ferrara (2020)  ‘’The Political Economy of </a:t>
            </a:r>
            <a:r>
              <a:rPr lang="en-US" sz="1400" b="1" dirty="0" smtClean="0">
                <a:solidFill>
                  <a:schemeClr val="bg1"/>
                </a:solidFill>
              </a:rPr>
              <a:t>Program Enforcement’’</a:t>
            </a:r>
            <a:endParaRPr lang="it-IT" sz="1400" b="1" dirty="0" smtClean="0">
              <a:solidFill>
                <a:schemeClr val="bg1"/>
              </a:solidFill>
            </a:endParaRPr>
          </a:p>
        </p:txBody>
      </p:sp>
    </p:spTree>
    <p:extLst>
      <p:ext uri="{BB962C8B-B14F-4D97-AF65-F5344CB8AC3E}">
        <p14:creationId xmlns:p14="http://schemas.microsoft.com/office/powerpoint/2010/main" val="3022992029"/>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27384"/>
            <a:ext cx="9144000" cy="646331"/>
          </a:xfrm>
          <a:prstGeom prst="rect">
            <a:avLst/>
          </a:prstGeom>
          <a:solidFill>
            <a:schemeClr val="bg1">
              <a:lumMod val="95000"/>
            </a:schemeClr>
          </a:solidFill>
          <a:ln w="3175">
            <a:noFill/>
          </a:ln>
          <a:effectLst/>
        </p:spPr>
        <p:txBody>
          <a:bodyPr wrap="square" rtlCol="0">
            <a:spAutoFit/>
          </a:bodyPr>
          <a:lstStyle/>
          <a:p>
            <a:pPr algn="just"/>
            <a:r>
              <a:rPr lang="it-IT" sz="3600" b="1" dirty="0" smtClean="0">
                <a:solidFill>
                  <a:srgbClr val="C00000"/>
                </a:solidFill>
              </a:rPr>
              <a:t>     </a:t>
            </a:r>
          </a:p>
        </p:txBody>
      </p:sp>
      <p:sp>
        <p:nvSpPr>
          <p:cNvPr id="4" name="TextBox 3"/>
          <p:cNvSpPr txBox="1"/>
          <p:nvPr/>
        </p:nvSpPr>
        <p:spPr>
          <a:xfrm>
            <a:off x="323528" y="1268760"/>
            <a:ext cx="8208912" cy="1785104"/>
          </a:xfrm>
          <a:prstGeom prst="rect">
            <a:avLst/>
          </a:prstGeom>
          <a:noFill/>
          <a:ln w="3175">
            <a:noFill/>
          </a:ln>
          <a:effectLst/>
        </p:spPr>
        <p:txBody>
          <a:bodyPr wrap="square" rtlCol="0">
            <a:spAutoFit/>
          </a:bodyPr>
          <a:lstStyle/>
          <a:p>
            <a:pPr algn="just">
              <a:buClr>
                <a:schemeClr val="accent2">
                  <a:lumMod val="75000"/>
                </a:schemeClr>
              </a:buClr>
            </a:pPr>
            <a:r>
              <a:rPr lang="en-US" sz="2200" b="1" dirty="0" smtClean="0"/>
              <a:t>School characteristics</a:t>
            </a:r>
          </a:p>
          <a:p>
            <a:pPr algn="just">
              <a:buClr>
                <a:schemeClr val="accent2">
                  <a:lumMod val="75000"/>
                </a:schemeClr>
              </a:buClr>
            </a:pPr>
            <a:r>
              <a:rPr lang="en-US" sz="2200" dirty="0" smtClean="0"/>
              <a:t>Including how school principals were appointed</a:t>
            </a:r>
            <a:endParaRPr lang="it-IT" sz="2200" dirty="0" smtClean="0"/>
          </a:p>
          <a:p>
            <a:pPr algn="just">
              <a:buClr>
                <a:schemeClr val="accent2">
                  <a:lumMod val="75000"/>
                </a:schemeClr>
              </a:buClr>
            </a:pPr>
            <a:endParaRPr lang="it-IT" sz="2200" b="1" dirty="0" smtClean="0"/>
          </a:p>
          <a:p>
            <a:pPr marL="361950" lvl="1" indent="-342900" algn="just">
              <a:buClr>
                <a:schemeClr val="accent2">
                  <a:lumMod val="75000"/>
                </a:schemeClr>
              </a:buClr>
              <a:buFont typeface="Calibri" panose="020F0502020204030204" pitchFamily="34" charset="0"/>
              <a:buChar char="●"/>
            </a:pPr>
            <a:r>
              <a:rPr lang="en-US" sz="2200" dirty="0" smtClean="0"/>
              <a:t>2011 </a:t>
            </a:r>
            <a:r>
              <a:rPr lang="en-US" sz="2200" i="1" dirty="0" err="1" smtClean="0"/>
              <a:t>Prova</a:t>
            </a:r>
            <a:r>
              <a:rPr lang="en-US" sz="2200" i="1" dirty="0" smtClean="0"/>
              <a:t> </a:t>
            </a:r>
            <a:r>
              <a:rPr lang="en-US" sz="2200" i="1" dirty="0" err="1" smtClean="0"/>
              <a:t>Brasil</a:t>
            </a:r>
            <a:r>
              <a:rPr lang="en-US" sz="2200" dirty="0" smtClean="0"/>
              <a:t>, a nationwide proficiency test that also collects information on school characteristics </a:t>
            </a:r>
          </a:p>
        </p:txBody>
      </p:sp>
      <p:sp>
        <p:nvSpPr>
          <p:cNvPr id="7" name="TextBox 6"/>
          <p:cNvSpPr txBox="1"/>
          <p:nvPr/>
        </p:nvSpPr>
        <p:spPr>
          <a:xfrm>
            <a:off x="0" y="-27384"/>
            <a:ext cx="9144000" cy="936000"/>
          </a:xfrm>
          <a:prstGeom prst="rect">
            <a:avLst/>
          </a:prstGeom>
          <a:solidFill>
            <a:schemeClr val="bg1">
              <a:lumMod val="95000"/>
            </a:schemeClr>
          </a:solidFill>
          <a:ln w="3175">
            <a:noFill/>
          </a:ln>
          <a:effectLst/>
        </p:spPr>
        <p:txBody>
          <a:bodyPr wrap="square" rtlCol="0">
            <a:spAutoFit/>
          </a:bodyPr>
          <a:lstStyle/>
          <a:p>
            <a:r>
              <a:rPr lang="it-IT" sz="3600" b="1" dirty="0" smtClean="0">
                <a:solidFill>
                  <a:srgbClr val="C00000"/>
                </a:solidFill>
              </a:rPr>
              <a:t>     </a:t>
            </a:r>
          </a:p>
        </p:txBody>
      </p:sp>
      <p:sp>
        <p:nvSpPr>
          <p:cNvPr id="8" name="TextBox 7"/>
          <p:cNvSpPr txBox="1"/>
          <p:nvPr/>
        </p:nvSpPr>
        <p:spPr>
          <a:xfrm>
            <a:off x="323528" y="148229"/>
            <a:ext cx="6480720" cy="584775"/>
          </a:xfrm>
          <a:prstGeom prst="rect">
            <a:avLst/>
          </a:prstGeom>
          <a:noFill/>
          <a:ln w="3175">
            <a:noFill/>
          </a:ln>
          <a:effectLst/>
        </p:spPr>
        <p:txBody>
          <a:bodyPr wrap="square" rtlCol="0">
            <a:spAutoFit/>
          </a:bodyPr>
          <a:lstStyle/>
          <a:p>
            <a:r>
              <a:rPr lang="it-IT" sz="3200" b="1" dirty="0" smtClean="0">
                <a:solidFill>
                  <a:schemeClr val="accent2">
                    <a:lumMod val="75000"/>
                  </a:schemeClr>
                </a:solidFill>
              </a:rPr>
              <a:t>Data (2)</a:t>
            </a:r>
          </a:p>
        </p:txBody>
      </p:sp>
      <p:sp>
        <p:nvSpPr>
          <p:cNvPr id="9" name="TextBox 8"/>
          <p:cNvSpPr txBox="1"/>
          <p:nvPr/>
        </p:nvSpPr>
        <p:spPr>
          <a:xfrm>
            <a:off x="323528" y="3501008"/>
            <a:ext cx="8208912" cy="2462213"/>
          </a:xfrm>
          <a:prstGeom prst="rect">
            <a:avLst/>
          </a:prstGeom>
          <a:noFill/>
          <a:ln w="3175">
            <a:noFill/>
          </a:ln>
          <a:effectLst/>
        </p:spPr>
        <p:txBody>
          <a:bodyPr wrap="square" rtlCol="0">
            <a:spAutoFit/>
          </a:bodyPr>
          <a:lstStyle/>
          <a:p>
            <a:pPr algn="just">
              <a:buClr>
                <a:schemeClr val="accent2">
                  <a:lumMod val="75000"/>
                </a:schemeClr>
              </a:buClr>
            </a:pPr>
            <a:r>
              <a:rPr lang="en-US" sz="2200" b="1" dirty="0" smtClean="0"/>
              <a:t>Electoral data</a:t>
            </a:r>
          </a:p>
          <a:p>
            <a:pPr algn="just">
              <a:buClr>
                <a:schemeClr val="accent2">
                  <a:lumMod val="75000"/>
                </a:schemeClr>
              </a:buClr>
            </a:pPr>
            <a:endParaRPr lang="en-US" sz="2200" b="1" dirty="0"/>
          </a:p>
          <a:p>
            <a:pPr marL="361950" lvl="1" indent="-342900" algn="just">
              <a:buClr>
                <a:schemeClr val="accent2">
                  <a:lumMod val="75000"/>
                </a:schemeClr>
              </a:buClr>
              <a:buFont typeface="Calibri" panose="020F0502020204030204" pitchFamily="34" charset="0"/>
              <a:buChar char="●"/>
            </a:pPr>
            <a:r>
              <a:rPr lang="en-US" sz="2200" dirty="0" smtClean="0"/>
              <a:t>2004, 2008, 2012 municipal elections from </a:t>
            </a:r>
            <a:r>
              <a:rPr lang="en-US" sz="2200" i="1" dirty="0" smtClean="0"/>
              <a:t>Electoral Commission </a:t>
            </a:r>
            <a:r>
              <a:rPr lang="en-US" sz="2200" dirty="0" smtClean="0"/>
              <a:t>(TSE)</a:t>
            </a:r>
          </a:p>
          <a:p>
            <a:pPr marL="714375" lvl="2" indent="-342900" algn="just">
              <a:buClr>
                <a:schemeClr val="accent2">
                  <a:lumMod val="75000"/>
                </a:schemeClr>
              </a:buClr>
              <a:buFont typeface="Courier New" pitchFamily="49" charset="0"/>
              <a:buChar char="o"/>
            </a:pPr>
            <a:r>
              <a:rPr lang="en-US" sz="2200" dirty="0" smtClean="0"/>
              <a:t>Data at polling station level (</a:t>
            </a:r>
            <a:r>
              <a:rPr lang="en-US" sz="2200" i="1" dirty="0" err="1" smtClean="0"/>
              <a:t>seção</a:t>
            </a:r>
            <a:r>
              <a:rPr lang="en-US" sz="2200" i="1" dirty="0" smtClean="0"/>
              <a:t> </a:t>
            </a:r>
            <a:r>
              <a:rPr lang="en-US" sz="2200" i="1" dirty="0" err="1" smtClean="0"/>
              <a:t>eleitoral</a:t>
            </a:r>
            <a:r>
              <a:rPr lang="en-US" sz="2200" dirty="0" smtClean="0"/>
              <a:t>) </a:t>
            </a:r>
            <a:r>
              <a:rPr lang="en-US" sz="2200" dirty="0" smtClean="0">
                <a:sym typeface="Wingdings" pitchFamily="2" charset="2"/>
              </a:rPr>
              <a:t> aggregate to zip code</a:t>
            </a:r>
          </a:p>
          <a:p>
            <a:pPr marL="714375" lvl="2" indent="-342900" algn="just">
              <a:buClr>
                <a:schemeClr val="accent2">
                  <a:lumMod val="75000"/>
                </a:schemeClr>
              </a:buClr>
              <a:buFont typeface="Courier New" pitchFamily="49" charset="0"/>
              <a:buChar char="o"/>
            </a:pPr>
            <a:r>
              <a:rPr lang="en-US" sz="2200" dirty="0" smtClean="0">
                <a:sym typeface="Wingdings" pitchFamily="2" charset="2"/>
              </a:rPr>
              <a:t>Assume that people vote in the zip code where they live</a:t>
            </a:r>
            <a:endParaRPr lang="en-US" sz="2200" dirty="0"/>
          </a:p>
        </p:txBody>
      </p:sp>
      <p:sp>
        <p:nvSpPr>
          <p:cNvPr id="10" name="TextBox 9"/>
          <p:cNvSpPr txBox="1"/>
          <p:nvPr/>
        </p:nvSpPr>
        <p:spPr>
          <a:xfrm>
            <a:off x="0" y="6597352"/>
            <a:ext cx="9144000" cy="307777"/>
          </a:xfrm>
          <a:prstGeom prst="rect">
            <a:avLst/>
          </a:prstGeom>
          <a:solidFill>
            <a:schemeClr val="accent2">
              <a:lumMod val="75000"/>
            </a:schemeClr>
          </a:solidFill>
          <a:ln w="3175">
            <a:solidFill>
              <a:schemeClr val="tx1"/>
            </a:solidFill>
          </a:ln>
          <a:effectLst>
            <a:outerShdw blurRad="50800" dist="38100" dir="18900000" algn="bl" rotWithShape="0">
              <a:prstClr val="black">
                <a:alpha val="40000"/>
              </a:prstClr>
            </a:outerShdw>
          </a:effectLst>
        </p:spPr>
        <p:txBody>
          <a:bodyPr wrap="square" rtlCol="0">
            <a:spAutoFit/>
          </a:bodyPr>
          <a:lstStyle/>
          <a:p>
            <a:pPr algn="ctr"/>
            <a:r>
              <a:rPr lang="it-IT" sz="1400" b="1" dirty="0" smtClean="0">
                <a:solidFill>
                  <a:schemeClr val="bg1"/>
                </a:solidFill>
              </a:rPr>
              <a:t>Brollo, Kaufmann, La Ferrara (2020)  ‘’The Political Economy of </a:t>
            </a:r>
            <a:r>
              <a:rPr lang="en-US" sz="1400" b="1" dirty="0" smtClean="0">
                <a:solidFill>
                  <a:schemeClr val="bg1"/>
                </a:solidFill>
              </a:rPr>
              <a:t>Program Enforcement’’</a:t>
            </a:r>
            <a:endParaRPr lang="it-IT" sz="1400" b="1" dirty="0" smtClean="0">
              <a:solidFill>
                <a:schemeClr val="bg1"/>
              </a:solidFill>
            </a:endParaRPr>
          </a:p>
        </p:txBody>
      </p:sp>
    </p:spTree>
    <p:extLst>
      <p:ext uri="{BB962C8B-B14F-4D97-AF65-F5344CB8AC3E}">
        <p14:creationId xmlns:p14="http://schemas.microsoft.com/office/powerpoint/2010/main" val="30229920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67544" y="2890391"/>
            <a:ext cx="8208912" cy="584775"/>
          </a:xfrm>
          <a:prstGeom prst="rect">
            <a:avLst/>
          </a:prstGeom>
          <a:noFill/>
          <a:ln w="3175">
            <a:noFill/>
          </a:ln>
          <a:effectLst/>
        </p:spPr>
        <p:txBody>
          <a:bodyPr wrap="square" rtlCol="0">
            <a:spAutoFit/>
          </a:bodyPr>
          <a:lstStyle/>
          <a:p>
            <a:pPr algn="ctr"/>
            <a:r>
              <a:rPr lang="en-US" sz="3200" i="1" dirty="0" smtClean="0">
                <a:solidFill>
                  <a:srgbClr val="000000"/>
                </a:solidFill>
              </a:rPr>
              <a:t>2. Do voters </a:t>
            </a:r>
            <a:r>
              <a:rPr lang="en-US" sz="3200" i="1" dirty="0">
                <a:solidFill>
                  <a:srgbClr val="000000"/>
                </a:solidFill>
              </a:rPr>
              <a:t>respond </a:t>
            </a:r>
            <a:r>
              <a:rPr lang="en-US" sz="3200" i="1" dirty="0" smtClean="0">
                <a:solidFill>
                  <a:srgbClr val="000000"/>
                </a:solidFill>
              </a:rPr>
              <a:t>to enforcement?</a:t>
            </a:r>
            <a:endParaRPr lang="en-US" sz="3200" i="1" dirty="0">
              <a:solidFill>
                <a:srgbClr val="000000"/>
              </a:solidFill>
            </a:endParaRPr>
          </a:p>
        </p:txBody>
      </p:sp>
      <p:sp>
        <p:nvSpPr>
          <p:cNvPr id="3" name="TextBox 2"/>
          <p:cNvSpPr txBox="1"/>
          <p:nvPr/>
        </p:nvSpPr>
        <p:spPr>
          <a:xfrm>
            <a:off x="0" y="0"/>
            <a:ext cx="9144000" cy="936000"/>
          </a:xfrm>
          <a:prstGeom prst="rect">
            <a:avLst/>
          </a:prstGeom>
          <a:solidFill>
            <a:schemeClr val="bg1">
              <a:lumMod val="95000"/>
            </a:schemeClr>
          </a:solidFill>
          <a:ln w="3175">
            <a:noFill/>
          </a:ln>
          <a:effectLst/>
        </p:spPr>
        <p:txBody>
          <a:bodyPr wrap="square" rtlCol="0">
            <a:spAutoFit/>
          </a:bodyPr>
          <a:lstStyle/>
          <a:p>
            <a:r>
              <a:rPr lang="it-IT" sz="3600" b="1" dirty="0" smtClean="0">
                <a:solidFill>
                  <a:srgbClr val="C00000"/>
                </a:solidFill>
              </a:rPr>
              <a:t>     </a:t>
            </a:r>
          </a:p>
        </p:txBody>
      </p:sp>
      <p:sp>
        <p:nvSpPr>
          <p:cNvPr id="6" name="TextBox 5"/>
          <p:cNvSpPr txBox="1"/>
          <p:nvPr/>
        </p:nvSpPr>
        <p:spPr>
          <a:xfrm>
            <a:off x="0" y="6597352"/>
            <a:ext cx="9144000" cy="307777"/>
          </a:xfrm>
          <a:prstGeom prst="rect">
            <a:avLst/>
          </a:prstGeom>
          <a:solidFill>
            <a:schemeClr val="accent2">
              <a:lumMod val="75000"/>
            </a:schemeClr>
          </a:solidFill>
          <a:ln w="3175">
            <a:solidFill>
              <a:schemeClr val="tx1"/>
            </a:solidFill>
          </a:ln>
          <a:effectLst>
            <a:outerShdw blurRad="50800" dist="38100" dir="18900000" algn="bl" rotWithShape="0">
              <a:prstClr val="black">
                <a:alpha val="40000"/>
              </a:prstClr>
            </a:outerShdw>
          </a:effectLst>
        </p:spPr>
        <p:txBody>
          <a:bodyPr wrap="square" rtlCol="0">
            <a:spAutoFit/>
          </a:bodyPr>
          <a:lstStyle/>
          <a:p>
            <a:pPr algn="ctr"/>
            <a:r>
              <a:rPr lang="it-IT" sz="1400" b="1" dirty="0" smtClean="0">
                <a:solidFill>
                  <a:schemeClr val="bg1"/>
                </a:solidFill>
              </a:rPr>
              <a:t>Brollo, Kaufmann, La Ferrara (2020)  ‘’The Political Economy of </a:t>
            </a:r>
            <a:r>
              <a:rPr lang="en-US" sz="1400" b="1" dirty="0" smtClean="0">
                <a:solidFill>
                  <a:schemeClr val="bg1"/>
                </a:solidFill>
              </a:rPr>
              <a:t>Program Enforcement’’</a:t>
            </a:r>
            <a:endParaRPr lang="it-IT" sz="1400" b="1" dirty="0" smtClean="0">
              <a:solidFill>
                <a:schemeClr val="bg1"/>
              </a:solidFill>
            </a:endParaRPr>
          </a:p>
        </p:txBody>
      </p:sp>
    </p:spTree>
    <p:extLst>
      <p:ext uri="{BB962C8B-B14F-4D97-AF65-F5344CB8AC3E}">
        <p14:creationId xmlns:p14="http://schemas.microsoft.com/office/powerpoint/2010/main" val="3252791104"/>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467544" y="1124744"/>
            <a:ext cx="7704856" cy="430887"/>
          </a:xfrm>
          <a:prstGeom prst="rect">
            <a:avLst/>
          </a:prstGeom>
          <a:noFill/>
          <a:ln w="3175">
            <a:noFill/>
          </a:ln>
          <a:effectLst/>
        </p:spPr>
        <p:txBody>
          <a:bodyPr wrap="square" rtlCol="0">
            <a:spAutoFit/>
          </a:bodyPr>
          <a:lstStyle/>
          <a:p>
            <a:pPr marL="457200" indent="-457200" algn="just"/>
            <a:r>
              <a:rPr lang="en-US" sz="2200" dirty="0"/>
              <a:t>Not obvious </a:t>
            </a:r>
            <a:r>
              <a:rPr lang="en-US" sz="2200" dirty="0" smtClean="0"/>
              <a:t>whether and how </a:t>
            </a:r>
            <a:r>
              <a:rPr lang="en-US" sz="2200" dirty="0"/>
              <a:t>enforcement should affect </a:t>
            </a:r>
            <a:r>
              <a:rPr lang="en-US" sz="2200" dirty="0" smtClean="0"/>
              <a:t>votes</a:t>
            </a:r>
            <a:endParaRPr lang="en-US" sz="2200" dirty="0"/>
          </a:p>
        </p:txBody>
      </p:sp>
      <p:sp>
        <p:nvSpPr>
          <p:cNvPr id="10" name="TextBox 9"/>
          <p:cNvSpPr txBox="1"/>
          <p:nvPr/>
        </p:nvSpPr>
        <p:spPr>
          <a:xfrm>
            <a:off x="0" y="-3"/>
            <a:ext cx="9144000" cy="936000"/>
          </a:xfrm>
          <a:prstGeom prst="rect">
            <a:avLst/>
          </a:prstGeom>
          <a:solidFill>
            <a:schemeClr val="bg1">
              <a:lumMod val="95000"/>
            </a:schemeClr>
          </a:solidFill>
          <a:ln w="3175">
            <a:noFill/>
          </a:ln>
          <a:effectLst/>
        </p:spPr>
        <p:txBody>
          <a:bodyPr wrap="square" rtlCol="0">
            <a:spAutoFit/>
          </a:bodyPr>
          <a:lstStyle/>
          <a:p>
            <a:r>
              <a:rPr lang="it-IT" sz="3600" b="1" dirty="0" smtClean="0">
                <a:solidFill>
                  <a:srgbClr val="C00000"/>
                </a:solidFill>
              </a:rPr>
              <a:t>     </a:t>
            </a:r>
          </a:p>
        </p:txBody>
      </p:sp>
      <p:sp>
        <p:nvSpPr>
          <p:cNvPr id="7" name="TextBox 6"/>
          <p:cNvSpPr txBox="1"/>
          <p:nvPr/>
        </p:nvSpPr>
        <p:spPr>
          <a:xfrm>
            <a:off x="467544" y="190381"/>
            <a:ext cx="7488832" cy="584775"/>
          </a:xfrm>
          <a:prstGeom prst="rect">
            <a:avLst/>
          </a:prstGeom>
          <a:noFill/>
          <a:ln w="3175">
            <a:noFill/>
          </a:ln>
          <a:effectLst/>
        </p:spPr>
        <p:txBody>
          <a:bodyPr wrap="square" rtlCol="0">
            <a:spAutoFit/>
          </a:bodyPr>
          <a:lstStyle/>
          <a:p>
            <a:r>
              <a:rPr lang="it-IT" sz="3200" b="1" dirty="0" err="1" smtClean="0">
                <a:solidFill>
                  <a:schemeClr val="accent2">
                    <a:lumMod val="75000"/>
                  </a:schemeClr>
                </a:solidFill>
              </a:rPr>
              <a:t>Theory</a:t>
            </a:r>
            <a:endParaRPr lang="it-IT" sz="3200" b="1" dirty="0" smtClean="0">
              <a:solidFill>
                <a:schemeClr val="accent2">
                  <a:lumMod val="75000"/>
                </a:schemeClr>
              </a:solidFill>
            </a:endParaRPr>
          </a:p>
        </p:txBody>
      </p:sp>
      <p:sp>
        <p:nvSpPr>
          <p:cNvPr id="9" name="TextBox 8"/>
          <p:cNvSpPr txBox="1"/>
          <p:nvPr/>
        </p:nvSpPr>
        <p:spPr>
          <a:xfrm>
            <a:off x="467544" y="1789941"/>
            <a:ext cx="7704856" cy="4447371"/>
          </a:xfrm>
          <a:prstGeom prst="rect">
            <a:avLst/>
          </a:prstGeom>
          <a:noFill/>
          <a:ln w="3175">
            <a:noFill/>
          </a:ln>
          <a:effectLst/>
        </p:spPr>
        <p:txBody>
          <a:bodyPr wrap="square" rtlCol="0">
            <a:spAutoFit/>
          </a:bodyPr>
          <a:lstStyle/>
          <a:p>
            <a:pPr algn="just"/>
            <a:r>
              <a:rPr lang="en-US" sz="2600" b="1" dirty="0" smtClean="0">
                <a:solidFill>
                  <a:srgbClr val="820000"/>
                </a:solidFill>
              </a:rPr>
              <a:t>1</a:t>
            </a:r>
            <a:r>
              <a:rPr lang="en-US" sz="2600" b="1" dirty="0">
                <a:solidFill>
                  <a:srgbClr val="820000"/>
                </a:solidFill>
              </a:rPr>
              <a:t>. Should </a:t>
            </a:r>
            <a:r>
              <a:rPr lang="en-US" sz="2600" b="1" dirty="0" smtClean="0">
                <a:solidFill>
                  <a:srgbClr val="820000"/>
                </a:solidFill>
              </a:rPr>
              <a:t>there be any effects?</a:t>
            </a:r>
            <a:endParaRPr lang="en-US" sz="2600" b="1" dirty="0">
              <a:solidFill>
                <a:srgbClr val="820000"/>
              </a:solidFill>
            </a:endParaRPr>
          </a:p>
          <a:p>
            <a:pPr marL="342900" lvl="1" indent="-342900" algn="just">
              <a:buClr>
                <a:schemeClr val="accent2">
                  <a:lumMod val="75000"/>
                </a:schemeClr>
              </a:buClr>
              <a:buFont typeface="Arial"/>
              <a:buChar char="•"/>
            </a:pPr>
            <a:endParaRPr lang="en-US" sz="2200" b="1" dirty="0"/>
          </a:p>
          <a:p>
            <a:pPr marL="342900" lvl="1" indent="-342900" algn="just">
              <a:spcAft>
                <a:spcPts val="600"/>
              </a:spcAft>
              <a:buClr>
                <a:schemeClr val="accent2">
                  <a:lumMod val="75000"/>
                </a:schemeClr>
              </a:buClr>
              <a:buFont typeface="Arial"/>
              <a:buChar char="•"/>
            </a:pPr>
            <a:r>
              <a:rPr lang="en-US" sz="2200" b="1" dirty="0"/>
              <a:t>Timing of voters' reaction </a:t>
            </a:r>
          </a:p>
          <a:p>
            <a:pPr marL="800100" lvl="2" indent="-342900" algn="just">
              <a:spcAft>
                <a:spcPts val="600"/>
              </a:spcAft>
              <a:buClr>
                <a:schemeClr val="accent2">
                  <a:lumMod val="75000"/>
                </a:schemeClr>
              </a:buClr>
              <a:buFont typeface="Courier New"/>
              <a:buChar char="o"/>
            </a:pPr>
            <a:r>
              <a:rPr lang="en-US" sz="2200" dirty="0"/>
              <a:t>If beneficiaries were perfectly rational and expected punishment with certainty, they should </a:t>
            </a:r>
            <a:r>
              <a:rPr lang="en-US" sz="2200" i="1" dirty="0"/>
              <a:t>anticipate</a:t>
            </a:r>
            <a:r>
              <a:rPr lang="en-US" sz="2200" dirty="0"/>
              <a:t> that they will receive warnings already after noncompliance.</a:t>
            </a:r>
          </a:p>
          <a:p>
            <a:pPr marL="800100" lvl="2" indent="-342900" algn="just">
              <a:spcAft>
                <a:spcPts val="600"/>
              </a:spcAft>
              <a:buClr>
                <a:schemeClr val="accent2">
                  <a:lumMod val="75000"/>
                </a:schemeClr>
              </a:buClr>
              <a:buFont typeface="Courier New"/>
              <a:buChar char="o"/>
            </a:pPr>
            <a:r>
              <a:rPr lang="en-US" sz="2200" dirty="0"/>
              <a:t>If enforcement is not perfectly implemented or </a:t>
            </a:r>
            <a:r>
              <a:rPr lang="en-US" sz="2200" dirty="0" smtClean="0"/>
              <a:t>anticipated, beneficiaries </a:t>
            </a:r>
            <a:r>
              <a:rPr lang="en-US" sz="2200" dirty="0"/>
              <a:t>may respond to the </a:t>
            </a:r>
            <a:r>
              <a:rPr lang="en-US" sz="2200" i="1" dirty="0"/>
              <a:t>actual receipt </a:t>
            </a:r>
            <a:r>
              <a:rPr lang="en-US" sz="2200" dirty="0"/>
              <a:t>of warnings or punishments.</a:t>
            </a:r>
          </a:p>
          <a:p>
            <a:pPr marL="800100" lvl="2" indent="-342900" algn="just">
              <a:spcAft>
                <a:spcPts val="600"/>
              </a:spcAft>
              <a:buClr>
                <a:schemeClr val="accent2">
                  <a:lumMod val="75000"/>
                </a:schemeClr>
              </a:buClr>
              <a:buFont typeface="Courier New"/>
              <a:buChar char="o"/>
            </a:pPr>
            <a:r>
              <a:rPr lang="en-US" sz="2200" dirty="0"/>
              <a:t>Behavioral arguments related to </a:t>
            </a:r>
            <a:r>
              <a:rPr lang="en-US" sz="2200" i="1" dirty="0"/>
              <a:t>salience</a:t>
            </a:r>
            <a:r>
              <a:rPr lang="en-US" sz="2200" dirty="0"/>
              <a:t> </a:t>
            </a:r>
            <a:r>
              <a:rPr lang="en-US" sz="2200" dirty="0" smtClean="0"/>
              <a:t>also imply that </a:t>
            </a:r>
            <a:r>
              <a:rPr lang="en-US" sz="2200" dirty="0"/>
              <a:t>warnings received </a:t>
            </a:r>
            <a:r>
              <a:rPr lang="en-US" sz="2200" dirty="0" smtClean="0"/>
              <a:t>closer </a:t>
            </a:r>
            <a:r>
              <a:rPr lang="en-US" sz="2200" dirty="0"/>
              <a:t>to </a:t>
            </a:r>
            <a:r>
              <a:rPr lang="en-US" sz="2200" dirty="0" smtClean="0"/>
              <a:t>election </a:t>
            </a:r>
            <a:r>
              <a:rPr lang="en-US" sz="2200" dirty="0"/>
              <a:t>should have a stronger impact</a:t>
            </a:r>
            <a:r>
              <a:rPr lang="en-US" sz="2200" dirty="0" smtClean="0"/>
              <a:t>.</a:t>
            </a:r>
            <a:endParaRPr lang="en-US" sz="2200" dirty="0"/>
          </a:p>
        </p:txBody>
      </p:sp>
      <p:sp>
        <p:nvSpPr>
          <p:cNvPr id="11" name="TextBox 10"/>
          <p:cNvSpPr txBox="1"/>
          <p:nvPr/>
        </p:nvSpPr>
        <p:spPr>
          <a:xfrm>
            <a:off x="0" y="6597352"/>
            <a:ext cx="9144000" cy="307777"/>
          </a:xfrm>
          <a:prstGeom prst="rect">
            <a:avLst/>
          </a:prstGeom>
          <a:solidFill>
            <a:schemeClr val="accent2">
              <a:lumMod val="75000"/>
            </a:schemeClr>
          </a:solidFill>
          <a:ln w="3175">
            <a:solidFill>
              <a:schemeClr val="tx1"/>
            </a:solidFill>
          </a:ln>
          <a:effectLst>
            <a:outerShdw blurRad="50800" dist="38100" dir="18900000" algn="bl" rotWithShape="0">
              <a:prstClr val="black">
                <a:alpha val="40000"/>
              </a:prstClr>
            </a:outerShdw>
          </a:effectLst>
        </p:spPr>
        <p:txBody>
          <a:bodyPr wrap="square" rtlCol="0">
            <a:spAutoFit/>
          </a:bodyPr>
          <a:lstStyle/>
          <a:p>
            <a:pPr algn="ctr"/>
            <a:r>
              <a:rPr lang="it-IT" sz="1400" b="1" dirty="0" smtClean="0">
                <a:solidFill>
                  <a:schemeClr val="bg1"/>
                </a:solidFill>
              </a:rPr>
              <a:t>Brollo, Kaufmann, La Ferrara (2020)  ‘’The Political Economy of </a:t>
            </a:r>
            <a:r>
              <a:rPr lang="en-US" sz="1400" b="1" dirty="0" smtClean="0">
                <a:solidFill>
                  <a:schemeClr val="bg1"/>
                </a:solidFill>
              </a:rPr>
              <a:t>Program Enforcement’’</a:t>
            </a:r>
            <a:endParaRPr lang="it-IT" sz="1400" b="1" dirty="0" smtClean="0">
              <a:solidFill>
                <a:schemeClr val="bg1"/>
              </a:solidFill>
            </a:endParaRPr>
          </a:p>
        </p:txBody>
      </p:sp>
    </p:spTree>
    <p:extLst>
      <p:ext uri="{BB962C8B-B14F-4D97-AF65-F5344CB8AC3E}">
        <p14:creationId xmlns:p14="http://schemas.microsoft.com/office/powerpoint/2010/main" val="13815162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467544" y="1124744"/>
            <a:ext cx="7704856" cy="5955476"/>
          </a:xfrm>
          <a:prstGeom prst="rect">
            <a:avLst/>
          </a:prstGeom>
          <a:noFill/>
          <a:ln w="3175">
            <a:noFill/>
          </a:ln>
          <a:effectLst/>
        </p:spPr>
        <p:txBody>
          <a:bodyPr wrap="square" rtlCol="0">
            <a:spAutoFit/>
          </a:bodyPr>
          <a:lstStyle/>
          <a:p>
            <a:pPr algn="just"/>
            <a:r>
              <a:rPr lang="en-US" sz="2600" b="1" dirty="0">
                <a:solidFill>
                  <a:srgbClr val="820000"/>
                </a:solidFill>
              </a:rPr>
              <a:t>2. </a:t>
            </a:r>
            <a:r>
              <a:rPr lang="en-US" sz="2600" b="1" dirty="0" smtClean="0">
                <a:solidFill>
                  <a:srgbClr val="820000"/>
                </a:solidFill>
              </a:rPr>
              <a:t>Direction </a:t>
            </a:r>
            <a:r>
              <a:rPr lang="en-US" sz="2600" b="1" dirty="0">
                <a:solidFill>
                  <a:srgbClr val="820000"/>
                </a:solidFill>
              </a:rPr>
              <a:t>of </a:t>
            </a:r>
            <a:r>
              <a:rPr lang="en-US" sz="2600" b="1" dirty="0" smtClean="0">
                <a:solidFill>
                  <a:srgbClr val="820000"/>
                </a:solidFill>
              </a:rPr>
              <a:t>effect (if any)</a:t>
            </a:r>
          </a:p>
          <a:p>
            <a:pPr algn="just"/>
            <a:endParaRPr lang="en-US" sz="2200" b="1" dirty="0">
              <a:solidFill>
                <a:srgbClr val="820000"/>
              </a:solidFill>
            </a:endParaRPr>
          </a:p>
          <a:p>
            <a:pPr marL="342900" lvl="1" indent="-342900" algn="just">
              <a:spcAft>
                <a:spcPts val="600"/>
              </a:spcAft>
              <a:buClr>
                <a:schemeClr val="accent2">
                  <a:lumMod val="75000"/>
                </a:schemeClr>
              </a:buClr>
              <a:buSzPct val="120000"/>
              <a:buFont typeface="Arial"/>
              <a:buChar char="•"/>
            </a:pPr>
            <a:r>
              <a:rPr lang="en-US" sz="2200" b="1" dirty="0" smtClean="0"/>
              <a:t>Punishment or reward?</a:t>
            </a:r>
          </a:p>
          <a:p>
            <a:pPr marL="800100" lvl="2" indent="-342900" algn="just">
              <a:spcAft>
                <a:spcPts val="600"/>
              </a:spcAft>
              <a:buClr>
                <a:schemeClr val="accent2">
                  <a:lumMod val="75000"/>
                </a:schemeClr>
              </a:buClr>
              <a:buFont typeface="Courier New"/>
              <a:buChar char="o"/>
            </a:pPr>
            <a:r>
              <a:rPr lang="en-US" sz="2200" dirty="0"/>
              <a:t>B</a:t>
            </a:r>
            <a:r>
              <a:rPr lang="en-US" sz="2200" dirty="0" smtClean="0"/>
              <a:t>ehavioral perspective – beneficiaries may attribute </a:t>
            </a:r>
            <a:r>
              <a:rPr lang="en-US" sz="2200" dirty="0"/>
              <a:t>to the </a:t>
            </a:r>
            <a:r>
              <a:rPr lang="en-US" sz="2200" dirty="0" smtClean="0"/>
              <a:t>politicians </a:t>
            </a:r>
            <a:r>
              <a:rPr lang="en-US" sz="2200" i="1" dirty="0" smtClean="0"/>
              <a:t>responsibility </a:t>
            </a:r>
            <a:r>
              <a:rPr lang="en-US" sz="2200" i="1" dirty="0"/>
              <a:t>for negative </a:t>
            </a:r>
            <a:r>
              <a:rPr lang="en-US" sz="2200" i="1" dirty="0" smtClean="0"/>
              <a:t>outcomes</a:t>
            </a:r>
          </a:p>
          <a:p>
            <a:pPr marL="800100" lvl="2" indent="-342900" algn="just">
              <a:spcAft>
                <a:spcPts val="600"/>
              </a:spcAft>
              <a:buClr>
                <a:schemeClr val="accent2">
                  <a:lumMod val="75000"/>
                </a:schemeClr>
              </a:buClr>
              <a:buFont typeface="Courier New"/>
              <a:buChar char="o"/>
            </a:pPr>
            <a:r>
              <a:rPr lang="en-US" sz="2200" dirty="0" smtClean="0"/>
              <a:t>Rational perspective – beneficiaries may take </a:t>
            </a:r>
            <a:r>
              <a:rPr lang="en-US" sz="2200" dirty="0"/>
              <a:t>the </a:t>
            </a:r>
            <a:r>
              <a:rPr lang="en-US" sz="2200" dirty="0" smtClean="0"/>
              <a:t>“harsh" implementation </a:t>
            </a:r>
            <a:r>
              <a:rPr lang="en-US" sz="2200" dirty="0"/>
              <a:t>of program </a:t>
            </a:r>
            <a:r>
              <a:rPr lang="en-US" sz="2200" dirty="0" smtClean="0"/>
              <a:t>conditions </a:t>
            </a:r>
            <a:r>
              <a:rPr lang="en-US" sz="2200" dirty="0"/>
              <a:t>as a </a:t>
            </a:r>
            <a:r>
              <a:rPr lang="en-US" sz="2200" i="1" dirty="0"/>
              <a:t>signal that the politicians do not have pro-poor </a:t>
            </a:r>
            <a:r>
              <a:rPr lang="en-US" sz="2200" i="1" dirty="0" smtClean="0"/>
              <a:t>preferences</a:t>
            </a:r>
            <a:r>
              <a:rPr lang="en-US" sz="2200" i="1" dirty="0"/>
              <a:t> </a:t>
            </a:r>
            <a:r>
              <a:rPr lang="en-US" sz="2200" dirty="0" smtClean="0"/>
              <a:t>(</a:t>
            </a:r>
            <a:r>
              <a:rPr lang="en-US" sz="2200" dirty="0" err="1" smtClean="0"/>
              <a:t>Drazen</a:t>
            </a:r>
            <a:r>
              <a:rPr lang="en-US" sz="2200" dirty="0" smtClean="0"/>
              <a:t> &amp; </a:t>
            </a:r>
            <a:r>
              <a:rPr lang="en-US" sz="2200" dirty="0" err="1" smtClean="0"/>
              <a:t>Eslava</a:t>
            </a:r>
            <a:r>
              <a:rPr lang="en-US" sz="2200" dirty="0" smtClean="0"/>
              <a:t> 2010)</a:t>
            </a:r>
            <a:endParaRPr lang="en-US" sz="2200" i="1" dirty="0" smtClean="0"/>
          </a:p>
          <a:p>
            <a:pPr marL="800100" lvl="2" indent="-342900" algn="just">
              <a:spcAft>
                <a:spcPts val="600"/>
              </a:spcAft>
              <a:buClr>
                <a:schemeClr val="accent2">
                  <a:lumMod val="75000"/>
                </a:schemeClr>
              </a:buClr>
              <a:buFont typeface="Courier New"/>
              <a:buChar char="o"/>
            </a:pPr>
            <a:r>
              <a:rPr lang="en-US" sz="2200" dirty="0"/>
              <a:t>S</a:t>
            </a:r>
            <a:r>
              <a:rPr lang="en-US" sz="2200" dirty="0" smtClean="0"/>
              <a:t>trict </a:t>
            </a:r>
            <a:r>
              <a:rPr lang="en-US" sz="2200" dirty="0"/>
              <a:t>implementation of the norm may reveal something about the </a:t>
            </a:r>
            <a:r>
              <a:rPr lang="en-US" sz="2200" dirty="0" smtClean="0"/>
              <a:t>candidate’s </a:t>
            </a:r>
            <a:r>
              <a:rPr lang="en-US" sz="2200" i="1" dirty="0" smtClean="0"/>
              <a:t>valence</a:t>
            </a:r>
            <a:r>
              <a:rPr lang="en-US" sz="2200" dirty="0" smtClean="0"/>
              <a:t> (competence, honesty)</a:t>
            </a:r>
          </a:p>
          <a:p>
            <a:pPr marL="800100" lvl="2" indent="-342900" algn="just">
              <a:spcAft>
                <a:spcPts val="600"/>
              </a:spcAft>
              <a:buClr>
                <a:schemeClr val="accent2">
                  <a:lumMod val="75000"/>
                </a:schemeClr>
              </a:buClr>
              <a:buFont typeface="Courier New"/>
              <a:buChar char="o"/>
            </a:pPr>
            <a:r>
              <a:rPr lang="en-US" sz="2200" dirty="0"/>
              <a:t>V</a:t>
            </a:r>
            <a:r>
              <a:rPr lang="en-US" sz="2200" dirty="0" smtClean="0"/>
              <a:t>iew </a:t>
            </a:r>
            <a:r>
              <a:rPr lang="en-US" sz="2200" dirty="0"/>
              <a:t>that voters are </a:t>
            </a:r>
            <a:r>
              <a:rPr lang="en-US" sz="2200" dirty="0" smtClean="0"/>
              <a:t>“fiscal conservatives” (</a:t>
            </a:r>
            <a:r>
              <a:rPr lang="en-US" sz="2200" dirty="0" err="1" smtClean="0"/>
              <a:t>Peltzman</a:t>
            </a:r>
            <a:r>
              <a:rPr lang="en-US" sz="2200" dirty="0" smtClean="0"/>
              <a:t> 1992): they dislike fiscal manipulation &amp; reward strict enforcement</a:t>
            </a:r>
          </a:p>
          <a:p>
            <a:pPr marL="800100" lvl="2" indent="-342900" algn="just">
              <a:buClr>
                <a:schemeClr val="accent2">
                  <a:lumMod val="75000"/>
                </a:schemeClr>
              </a:buClr>
              <a:buFont typeface="Wingdings" charset="2"/>
              <a:buChar char="ü"/>
            </a:pPr>
            <a:endParaRPr lang="en-US" sz="2200" dirty="0"/>
          </a:p>
          <a:p>
            <a:pPr marL="1200150" lvl="2" indent="-285750" algn="just">
              <a:buClr>
                <a:schemeClr val="accent2">
                  <a:lumMod val="75000"/>
                </a:schemeClr>
              </a:buClr>
              <a:buFont typeface="Calibri" panose="020F0502020204030204" pitchFamily="34" charset="0"/>
              <a:buChar char="●"/>
            </a:pPr>
            <a:endParaRPr lang="en-US" sz="2200" dirty="0"/>
          </a:p>
        </p:txBody>
      </p:sp>
      <p:sp>
        <p:nvSpPr>
          <p:cNvPr id="10" name="TextBox 9"/>
          <p:cNvSpPr txBox="1"/>
          <p:nvPr/>
        </p:nvSpPr>
        <p:spPr>
          <a:xfrm>
            <a:off x="0" y="-3"/>
            <a:ext cx="9144000" cy="936000"/>
          </a:xfrm>
          <a:prstGeom prst="rect">
            <a:avLst/>
          </a:prstGeom>
          <a:solidFill>
            <a:schemeClr val="bg1">
              <a:lumMod val="95000"/>
            </a:schemeClr>
          </a:solidFill>
          <a:ln w="3175">
            <a:noFill/>
          </a:ln>
          <a:effectLst/>
        </p:spPr>
        <p:txBody>
          <a:bodyPr wrap="square" rtlCol="0">
            <a:spAutoFit/>
          </a:bodyPr>
          <a:lstStyle/>
          <a:p>
            <a:r>
              <a:rPr lang="it-IT" sz="3600" b="1" dirty="0" smtClean="0">
                <a:solidFill>
                  <a:srgbClr val="C00000"/>
                </a:solidFill>
              </a:rPr>
              <a:t>     </a:t>
            </a:r>
          </a:p>
        </p:txBody>
      </p:sp>
      <p:sp>
        <p:nvSpPr>
          <p:cNvPr id="7" name="TextBox 6"/>
          <p:cNvSpPr txBox="1"/>
          <p:nvPr/>
        </p:nvSpPr>
        <p:spPr>
          <a:xfrm>
            <a:off x="467544" y="190381"/>
            <a:ext cx="7488832" cy="584775"/>
          </a:xfrm>
          <a:prstGeom prst="rect">
            <a:avLst/>
          </a:prstGeom>
          <a:noFill/>
          <a:ln w="3175">
            <a:noFill/>
          </a:ln>
          <a:effectLst/>
        </p:spPr>
        <p:txBody>
          <a:bodyPr wrap="square" rtlCol="0">
            <a:spAutoFit/>
          </a:bodyPr>
          <a:lstStyle/>
          <a:p>
            <a:r>
              <a:rPr lang="it-IT" sz="3200" b="1" dirty="0" err="1" smtClean="0">
                <a:solidFill>
                  <a:schemeClr val="accent2">
                    <a:lumMod val="75000"/>
                  </a:schemeClr>
                </a:solidFill>
              </a:rPr>
              <a:t>Theory</a:t>
            </a:r>
            <a:endParaRPr lang="it-IT" sz="3200" b="1" dirty="0" smtClean="0">
              <a:solidFill>
                <a:schemeClr val="accent2">
                  <a:lumMod val="75000"/>
                </a:schemeClr>
              </a:solidFill>
            </a:endParaRPr>
          </a:p>
        </p:txBody>
      </p:sp>
      <p:sp>
        <p:nvSpPr>
          <p:cNvPr id="9" name="TextBox 8"/>
          <p:cNvSpPr txBox="1"/>
          <p:nvPr/>
        </p:nvSpPr>
        <p:spPr>
          <a:xfrm>
            <a:off x="0" y="6597352"/>
            <a:ext cx="9144000" cy="307777"/>
          </a:xfrm>
          <a:prstGeom prst="rect">
            <a:avLst/>
          </a:prstGeom>
          <a:solidFill>
            <a:schemeClr val="accent2">
              <a:lumMod val="75000"/>
            </a:schemeClr>
          </a:solidFill>
          <a:ln w="3175">
            <a:solidFill>
              <a:schemeClr val="tx1"/>
            </a:solidFill>
          </a:ln>
          <a:effectLst>
            <a:outerShdw blurRad="50800" dist="38100" dir="18900000" algn="bl" rotWithShape="0">
              <a:prstClr val="black">
                <a:alpha val="40000"/>
              </a:prstClr>
            </a:outerShdw>
          </a:effectLst>
        </p:spPr>
        <p:txBody>
          <a:bodyPr wrap="square" rtlCol="0">
            <a:spAutoFit/>
          </a:bodyPr>
          <a:lstStyle/>
          <a:p>
            <a:pPr algn="ctr"/>
            <a:r>
              <a:rPr lang="it-IT" sz="1400" b="1" dirty="0" smtClean="0">
                <a:solidFill>
                  <a:schemeClr val="bg1"/>
                </a:solidFill>
              </a:rPr>
              <a:t>Brollo, Kaufmann, La Ferrara (2020)  ‘’The Political Economy of </a:t>
            </a:r>
            <a:r>
              <a:rPr lang="en-US" sz="1400" b="1" dirty="0" smtClean="0">
                <a:solidFill>
                  <a:schemeClr val="bg1"/>
                </a:solidFill>
              </a:rPr>
              <a:t>Program Enforcement’’</a:t>
            </a:r>
            <a:endParaRPr lang="it-IT" sz="1400" b="1" dirty="0" smtClean="0">
              <a:solidFill>
                <a:schemeClr val="bg1"/>
              </a:solidFill>
            </a:endParaRPr>
          </a:p>
        </p:txBody>
      </p:sp>
    </p:spTree>
    <p:extLst>
      <p:ext uri="{BB962C8B-B14F-4D97-AF65-F5344CB8AC3E}">
        <p14:creationId xmlns:p14="http://schemas.microsoft.com/office/powerpoint/2010/main" val="1416751979"/>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467544" y="1391285"/>
            <a:ext cx="7704856" cy="3200876"/>
          </a:xfrm>
          <a:prstGeom prst="rect">
            <a:avLst/>
          </a:prstGeom>
          <a:noFill/>
          <a:ln w="3175">
            <a:noFill/>
          </a:ln>
          <a:effectLst/>
        </p:spPr>
        <p:txBody>
          <a:bodyPr wrap="square" rtlCol="0">
            <a:spAutoFit/>
          </a:bodyPr>
          <a:lstStyle/>
          <a:p>
            <a:pPr marL="0" lvl="1" indent="-457200" algn="just">
              <a:buClr>
                <a:schemeClr val="accent2">
                  <a:lumMod val="75000"/>
                </a:schemeClr>
              </a:buClr>
              <a:buFont typeface="+mj-lt"/>
              <a:buAutoNum type="arabicPeriod" startAt="3"/>
            </a:pPr>
            <a:r>
              <a:rPr lang="en-US" sz="2600" b="1" dirty="0">
                <a:solidFill>
                  <a:srgbClr val="820000"/>
                </a:solidFill>
              </a:rPr>
              <a:t>Who is held accountable</a:t>
            </a:r>
            <a:r>
              <a:rPr lang="en-US" sz="2600" b="1" dirty="0" smtClean="0">
                <a:solidFill>
                  <a:srgbClr val="820000"/>
                </a:solidFill>
              </a:rPr>
              <a:t>?</a:t>
            </a:r>
          </a:p>
          <a:p>
            <a:pPr marL="0" lvl="1" indent="-457200" algn="just">
              <a:buClr>
                <a:schemeClr val="accent2">
                  <a:lumMod val="75000"/>
                </a:schemeClr>
              </a:buClr>
              <a:buFont typeface="+mj-lt"/>
              <a:buAutoNum type="arabicPeriod" startAt="3"/>
            </a:pPr>
            <a:endParaRPr lang="en-US" sz="2200" b="1" dirty="0">
              <a:solidFill>
                <a:srgbClr val="820000"/>
              </a:solidFill>
            </a:endParaRPr>
          </a:p>
          <a:p>
            <a:pPr marL="342900" lvl="1" indent="-342900" algn="just">
              <a:buClr>
                <a:schemeClr val="accent2">
                  <a:lumMod val="75000"/>
                </a:schemeClr>
              </a:buClr>
              <a:buFont typeface="Courier New"/>
              <a:buChar char="o"/>
            </a:pPr>
            <a:r>
              <a:rPr lang="en-US" sz="2200" dirty="0" smtClean="0"/>
              <a:t>Voters </a:t>
            </a:r>
            <a:r>
              <a:rPr lang="en-US" sz="2200" dirty="0"/>
              <a:t>could in principle associate enforcement either with </a:t>
            </a:r>
            <a:r>
              <a:rPr lang="en-US" sz="2200" dirty="0" smtClean="0"/>
              <a:t>the party </a:t>
            </a:r>
            <a:r>
              <a:rPr lang="en-US" sz="2200" dirty="0"/>
              <a:t>of the President (PT) and its coalition, or with the incumbent </a:t>
            </a:r>
            <a:r>
              <a:rPr lang="en-US" sz="2200" dirty="0" smtClean="0"/>
              <a:t>mayor.</a:t>
            </a:r>
          </a:p>
          <a:p>
            <a:pPr marL="800100" lvl="2" indent="-342900" algn="just">
              <a:buClr>
                <a:schemeClr val="accent2">
                  <a:lumMod val="75000"/>
                </a:schemeClr>
              </a:buClr>
              <a:buFont typeface="Arial"/>
              <a:buChar char="•"/>
            </a:pPr>
            <a:r>
              <a:rPr lang="en-US" sz="2200" dirty="0" smtClean="0"/>
              <a:t>Strong </a:t>
            </a:r>
            <a:r>
              <a:rPr lang="en-US" sz="2200" dirty="0"/>
              <a:t>association of BFP with former President Lula and </a:t>
            </a:r>
            <a:r>
              <a:rPr lang="en-US" sz="2200" dirty="0" smtClean="0"/>
              <a:t>his </a:t>
            </a:r>
            <a:r>
              <a:rPr lang="en-US" sz="2200" dirty="0"/>
              <a:t>party, which </a:t>
            </a:r>
            <a:r>
              <a:rPr lang="en-US" sz="2200" dirty="0" smtClean="0"/>
              <a:t>led many </a:t>
            </a:r>
            <a:r>
              <a:rPr lang="en-US" sz="2200" dirty="0"/>
              <a:t>recipients to believe that </a:t>
            </a:r>
            <a:r>
              <a:rPr lang="en-US" sz="2200" dirty="0" smtClean="0"/>
              <a:t>“the benefit </a:t>
            </a:r>
            <a:r>
              <a:rPr lang="en-US" sz="2200" dirty="0"/>
              <a:t>is federal" and </a:t>
            </a:r>
            <a:r>
              <a:rPr lang="en-US" sz="2200" dirty="0" smtClean="0"/>
              <a:t>“Brasilia</a:t>
            </a:r>
            <a:r>
              <a:rPr lang="en-US" sz="2200" dirty="0"/>
              <a:t>" decides (Sugiyama </a:t>
            </a:r>
            <a:r>
              <a:rPr lang="en-US" sz="2200" dirty="0" smtClean="0"/>
              <a:t>and Hunter</a:t>
            </a:r>
            <a:r>
              <a:rPr lang="en-US" sz="2200" dirty="0"/>
              <a:t>, 2013, p. </a:t>
            </a:r>
            <a:r>
              <a:rPr lang="en-US" sz="2200" dirty="0" smtClean="0"/>
              <a:t>54)</a:t>
            </a:r>
            <a:endParaRPr lang="en-US" sz="2200" dirty="0"/>
          </a:p>
        </p:txBody>
      </p:sp>
      <p:sp>
        <p:nvSpPr>
          <p:cNvPr id="10" name="TextBox 9"/>
          <p:cNvSpPr txBox="1"/>
          <p:nvPr/>
        </p:nvSpPr>
        <p:spPr>
          <a:xfrm>
            <a:off x="0" y="-3"/>
            <a:ext cx="9144000" cy="936000"/>
          </a:xfrm>
          <a:prstGeom prst="rect">
            <a:avLst/>
          </a:prstGeom>
          <a:solidFill>
            <a:schemeClr val="bg1">
              <a:lumMod val="95000"/>
            </a:schemeClr>
          </a:solidFill>
          <a:ln w="3175">
            <a:noFill/>
          </a:ln>
          <a:effectLst/>
        </p:spPr>
        <p:txBody>
          <a:bodyPr wrap="square" rtlCol="0">
            <a:spAutoFit/>
          </a:bodyPr>
          <a:lstStyle/>
          <a:p>
            <a:r>
              <a:rPr lang="it-IT" sz="3600" b="1" dirty="0" smtClean="0">
                <a:solidFill>
                  <a:srgbClr val="C00000"/>
                </a:solidFill>
              </a:rPr>
              <a:t>     </a:t>
            </a:r>
          </a:p>
        </p:txBody>
      </p:sp>
      <p:sp>
        <p:nvSpPr>
          <p:cNvPr id="7" name="TextBox 6"/>
          <p:cNvSpPr txBox="1"/>
          <p:nvPr/>
        </p:nvSpPr>
        <p:spPr>
          <a:xfrm>
            <a:off x="467544" y="190381"/>
            <a:ext cx="7488832" cy="584775"/>
          </a:xfrm>
          <a:prstGeom prst="rect">
            <a:avLst/>
          </a:prstGeom>
          <a:noFill/>
          <a:ln w="3175">
            <a:noFill/>
          </a:ln>
          <a:effectLst/>
        </p:spPr>
        <p:txBody>
          <a:bodyPr wrap="square" rtlCol="0">
            <a:spAutoFit/>
          </a:bodyPr>
          <a:lstStyle/>
          <a:p>
            <a:r>
              <a:rPr lang="it-IT" sz="3200" b="1" dirty="0" err="1" smtClean="0">
                <a:solidFill>
                  <a:schemeClr val="accent2">
                    <a:lumMod val="75000"/>
                  </a:schemeClr>
                </a:solidFill>
              </a:rPr>
              <a:t>Theory</a:t>
            </a:r>
            <a:endParaRPr lang="it-IT" sz="3200" b="1" dirty="0" smtClean="0">
              <a:solidFill>
                <a:schemeClr val="accent2">
                  <a:lumMod val="75000"/>
                </a:schemeClr>
              </a:solidFill>
            </a:endParaRPr>
          </a:p>
        </p:txBody>
      </p:sp>
      <p:sp>
        <p:nvSpPr>
          <p:cNvPr id="9" name="TextBox 8"/>
          <p:cNvSpPr txBox="1"/>
          <p:nvPr/>
        </p:nvSpPr>
        <p:spPr>
          <a:xfrm>
            <a:off x="0" y="6597352"/>
            <a:ext cx="9144000" cy="307777"/>
          </a:xfrm>
          <a:prstGeom prst="rect">
            <a:avLst/>
          </a:prstGeom>
          <a:solidFill>
            <a:schemeClr val="accent2">
              <a:lumMod val="75000"/>
            </a:schemeClr>
          </a:solidFill>
          <a:ln w="3175">
            <a:solidFill>
              <a:schemeClr val="tx1"/>
            </a:solidFill>
          </a:ln>
          <a:effectLst>
            <a:outerShdw blurRad="50800" dist="38100" dir="18900000" algn="bl" rotWithShape="0">
              <a:prstClr val="black">
                <a:alpha val="40000"/>
              </a:prstClr>
            </a:outerShdw>
          </a:effectLst>
        </p:spPr>
        <p:txBody>
          <a:bodyPr wrap="square" rtlCol="0">
            <a:spAutoFit/>
          </a:bodyPr>
          <a:lstStyle/>
          <a:p>
            <a:pPr algn="ctr"/>
            <a:r>
              <a:rPr lang="it-IT" sz="1400" b="1" dirty="0" smtClean="0">
                <a:solidFill>
                  <a:schemeClr val="bg1"/>
                </a:solidFill>
              </a:rPr>
              <a:t>Brollo, Kaufmann, La Ferrara (2020)  ‘’The Political Economy of </a:t>
            </a:r>
            <a:r>
              <a:rPr lang="en-US" sz="1400" b="1" dirty="0" smtClean="0">
                <a:solidFill>
                  <a:schemeClr val="bg1"/>
                </a:solidFill>
              </a:rPr>
              <a:t>Program Enforcement’’</a:t>
            </a:r>
            <a:endParaRPr lang="it-IT" sz="1400" b="1" dirty="0" smtClean="0">
              <a:solidFill>
                <a:schemeClr val="bg1"/>
              </a:solidFill>
            </a:endParaRPr>
          </a:p>
        </p:txBody>
      </p:sp>
    </p:spTree>
    <p:extLst>
      <p:ext uri="{BB962C8B-B14F-4D97-AF65-F5344CB8AC3E}">
        <p14:creationId xmlns:p14="http://schemas.microsoft.com/office/powerpoint/2010/main" val="118341826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539552" y="2492896"/>
            <a:ext cx="8130670" cy="584775"/>
          </a:xfrm>
          <a:prstGeom prst="rect">
            <a:avLst/>
          </a:prstGeom>
          <a:noFill/>
          <a:ln w="3175">
            <a:noFill/>
          </a:ln>
          <a:effectLst/>
        </p:spPr>
        <p:txBody>
          <a:bodyPr wrap="square" rtlCol="0">
            <a:spAutoFit/>
          </a:bodyPr>
          <a:lstStyle/>
          <a:p>
            <a:r>
              <a:rPr lang="en-US" sz="3200" b="1" dirty="0" smtClean="0">
                <a:solidFill>
                  <a:srgbClr val="820000"/>
                </a:solidFill>
              </a:rPr>
              <a:t>This paper</a:t>
            </a:r>
            <a:r>
              <a:rPr lang="en-US" sz="3200" dirty="0" smtClean="0"/>
              <a:t> </a:t>
            </a:r>
            <a:endParaRPr lang="en-US" sz="3200" dirty="0"/>
          </a:p>
        </p:txBody>
      </p:sp>
      <p:sp>
        <p:nvSpPr>
          <p:cNvPr id="10" name="TextBox 9"/>
          <p:cNvSpPr txBox="1"/>
          <p:nvPr/>
        </p:nvSpPr>
        <p:spPr>
          <a:xfrm>
            <a:off x="0" y="-3"/>
            <a:ext cx="9144000" cy="936000"/>
          </a:xfrm>
          <a:prstGeom prst="rect">
            <a:avLst/>
          </a:prstGeom>
          <a:solidFill>
            <a:schemeClr val="bg1">
              <a:lumMod val="95000"/>
            </a:schemeClr>
          </a:solidFill>
          <a:ln w="3175">
            <a:noFill/>
          </a:ln>
          <a:effectLst/>
        </p:spPr>
        <p:txBody>
          <a:bodyPr wrap="square" rtlCol="0">
            <a:spAutoFit/>
          </a:bodyPr>
          <a:lstStyle/>
          <a:p>
            <a:r>
              <a:rPr lang="it-IT" sz="3600" b="1" dirty="0" smtClean="0">
                <a:solidFill>
                  <a:srgbClr val="C00000"/>
                </a:solidFill>
              </a:rPr>
              <a:t>     </a:t>
            </a:r>
          </a:p>
        </p:txBody>
      </p:sp>
      <p:sp>
        <p:nvSpPr>
          <p:cNvPr id="11" name="TextBox 10"/>
          <p:cNvSpPr txBox="1"/>
          <p:nvPr/>
        </p:nvSpPr>
        <p:spPr>
          <a:xfrm>
            <a:off x="467544" y="188640"/>
            <a:ext cx="8064896" cy="584775"/>
          </a:xfrm>
          <a:prstGeom prst="rect">
            <a:avLst/>
          </a:prstGeom>
          <a:noFill/>
          <a:ln w="3175">
            <a:noFill/>
          </a:ln>
          <a:effectLst/>
        </p:spPr>
        <p:txBody>
          <a:bodyPr wrap="square" rtlCol="0">
            <a:spAutoFit/>
          </a:bodyPr>
          <a:lstStyle/>
          <a:p>
            <a:r>
              <a:rPr lang="it-IT" sz="3200" b="1" dirty="0" smtClean="0">
                <a:solidFill>
                  <a:schemeClr val="accent2">
                    <a:lumMod val="75000"/>
                  </a:schemeClr>
                </a:solidFill>
              </a:rPr>
              <a:t>Y-RISE  Political Economy agenda</a:t>
            </a:r>
          </a:p>
        </p:txBody>
      </p:sp>
      <p:sp>
        <p:nvSpPr>
          <p:cNvPr id="9" name="TextBox 8"/>
          <p:cNvSpPr txBox="1"/>
          <p:nvPr/>
        </p:nvSpPr>
        <p:spPr>
          <a:xfrm>
            <a:off x="545786" y="3091607"/>
            <a:ext cx="8130670" cy="769441"/>
          </a:xfrm>
          <a:prstGeom prst="rect">
            <a:avLst/>
          </a:prstGeom>
          <a:noFill/>
          <a:ln w="3175">
            <a:noFill/>
          </a:ln>
          <a:effectLst/>
        </p:spPr>
        <p:txBody>
          <a:bodyPr wrap="square" rtlCol="0">
            <a:spAutoFit/>
          </a:bodyPr>
          <a:lstStyle/>
          <a:p>
            <a:r>
              <a:rPr lang="en-US" sz="2200" dirty="0" smtClean="0"/>
              <a:t>Implementation of Conditional Cash Transfers (CCTs), in particular </a:t>
            </a:r>
            <a:r>
              <a:rPr lang="en-US" sz="2200" b="1" dirty="0" smtClean="0"/>
              <a:t>enforcement</a:t>
            </a:r>
            <a:r>
              <a:rPr lang="en-US" sz="2200" dirty="0" smtClean="0"/>
              <a:t> of conditionality.</a:t>
            </a:r>
          </a:p>
        </p:txBody>
      </p:sp>
      <p:sp>
        <p:nvSpPr>
          <p:cNvPr id="7" name="TextBox 8"/>
          <p:cNvSpPr txBox="1"/>
          <p:nvPr/>
        </p:nvSpPr>
        <p:spPr>
          <a:xfrm>
            <a:off x="545786" y="980728"/>
            <a:ext cx="8130670" cy="1446550"/>
          </a:xfrm>
          <a:prstGeom prst="rect">
            <a:avLst/>
          </a:prstGeom>
          <a:noFill/>
          <a:ln w="3175">
            <a:noFill/>
          </a:ln>
          <a:effectLst/>
        </p:spPr>
        <p:txBody>
          <a:bodyPr wrap="square" rtlCol="0">
            <a:spAutoFit/>
          </a:bodyPr>
          <a:lstStyle/>
          <a:p>
            <a:pPr marL="361950" indent="-361950">
              <a:buFont typeface="Arial" pitchFamily="34" charset="0"/>
              <a:buChar char="•"/>
            </a:pPr>
            <a:r>
              <a:rPr lang="en-US" sz="2200" dirty="0" smtClean="0"/>
              <a:t>Consider a policy that is proved effective in a small pilot</a:t>
            </a:r>
          </a:p>
          <a:p>
            <a:pPr marL="361950" indent="-361950">
              <a:buFont typeface="Arial" pitchFamily="34" charset="0"/>
              <a:buChar char="•"/>
            </a:pPr>
            <a:r>
              <a:rPr lang="en-US" sz="2200" dirty="0" smtClean="0"/>
              <a:t>When scaling up, implementation &amp; political constraints may come into play</a:t>
            </a:r>
          </a:p>
          <a:p>
            <a:pPr marL="361950" indent="-361950">
              <a:buFont typeface="Arial" pitchFamily="34" charset="0"/>
              <a:buChar char="•"/>
            </a:pPr>
            <a:r>
              <a:rPr lang="en-US" sz="2200" dirty="0" smtClean="0"/>
              <a:t>Jeopardize effectiveness or call for different policy design</a:t>
            </a:r>
          </a:p>
        </p:txBody>
      </p:sp>
      <p:sp>
        <p:nvSpPr>
          <p:cNvPr id="12" name="TextBox 8"/>
          <p:cNvSpPr txBox="1"/>
          <p:nvPr/>
        </p:nvSpPr>
        <p:spPr>
          <a:xfrm>
            <a:off x="611560" y="3919115"/>
            <a:ext cx="8130670" cy="2462213"/>
          </a:xfrm>
          <a:prstGeom prst="rect">
            <a:avLst/>
          </a:prstGeom>
          <a:noFill/>
          <a:ln w="3175">
            <a:noFill/>
          </a:ln>
          <a:effectLst/>
        </p:spPr>
        <p:txBody>
          <a:bodyPr wrap="square" rtlCol="0">
            <a:spAutoFit/>
          </a:bodyPr>
          <a:lstStyle/>
          <a:p>
            <a:r>
              <a:rPr lang="en-US" sz="2200" dirty="0" smtClean="0"/>
              <a:t>Possible argument:</a:t>
            </a:r>
          </a:p>
          <a:p>
            <a:pPr marL="361950" indent="-361950">
              <a:buFont typeface="Arial" pitchFamily="34" charset="0"/>
              <a:buChar char="•"/>
            </a:pPr>
            <a:r>
              <a:rPr lang="en-US" sz="2200" dirty="0" smtClean="0"/>
              <a:t>In a small pilot of a CCT, no incentive for politicians to interfere w/ enforcement, b/c low electoral payoff</a:t>
            </a:r>
          </a:p>
          <a:p>
            <a:pPr marL="361950" indent="-361950">
              <a:buFont typeface="Arial" pitchFamily="34" charset="0"/>
              <a:buChar char="•"/>
            </a:pPr>
            <a:r>
              <a:rPr lang="en-US" sz="2200" dirty="0" smtClean="0"/>
              <a:t>If you scale up, electoral rewards may be substantial &amp; politicians may start manipulating enforcement</a:t>
            </a:r>
          </a:p>
          <a:p>
            <a:pPr marL="346075" indent="-346075"/>
            <a:r>
              <a:rPr lang="en-US" sz="2200" dirty="0" smtClean="0">
                <a:sym typeface="Wingdings" panose="05000000000000000000" pitchFamily="2" charset="2"/>
              </a:rPr>
              <a:t> </a:t>
            </a:r>
            <a:r>
              <a:rPr lang="en-US" sz="2200" i="1" dirty="0" smtClean="0"/>
              <a:t>We do not have evidence on pilot vs large scale, but we show how electoral incentives affect manipulation of enforcement</a:t>
            </a:r>
          </a:p>
        </p:txBody>
      </p:sp>
      <p:sp>
        <p:nvSpPr>
          <p:cNvPr id="13" name="TextBox 12"/>
          <p:cNvSpPr txBox="1"/>
          <p:nvPr/>
        </p:nvSpPr>
        <p:spPr>
          <a:xfrm>
            <a:off x="0" y="6597352"/>
            <a:ext cx="9144000" cy="307777"/>
          </a:xfrm>
          <a:prstGeom prst="rect">
            <a:avLst/>
          </a:prstGeom>
          <a:solidFill>
            <a:schemeClr val="accent2">
              <a:lumMod val="75000"/>
            </a:schemeClr>
          </a:solidFill>
          <a:ln w="3175">
            <a:solidFill>
              <a:schemeClr val="tx1"/>
            </a:solidFill>
          </a:ln>
          <a:effectLst>
            <a:outerShdw blurRad="50800" dist="38100" dir="18900000" algn="bl" rotWithShape="0">
              <a:prstClr val="black">
                <a:alpha val="40000"/>
              </a:prstClr>
            </a:outerShdw>
          </a:effectLst>
        </p:spPr>
        <p:txBody>
          <a:bodyPr wrap="square" rtlCol="0">
            <a:spAutoFit/>
          </a:bodyPr>
          <a:lstStyle/>
          <a:p>
            <a:pPr algn="ctr"/>
            <a:r>
              <a:rPr lang="it-IT" sz="1400" b="1" dirty="0" smtClean="0">
                <a:solidFill>
                  <a:schemeClr val="bg1"/>
                </a:solidFill>
              </a:rPr>
              <a:t>Brollo, Kaufmann, La Ferrara (2020)  ‘’The Political Economy of </a:t>
            </a:r>
            <a:r>
              <a:rPr lang="en-US" sz="1400" b="1" dirty="0" smtClean="0">
                <a:solidFill>
                  <a:schemeClr val="bg1"/>
                </a:solidFill>
              </a:rPr>
              <a:t>Program Enforcement’’</a:t>
            </a:r>
            <a:endParaRPr lang="it-IT" sz="1400" b="1" dirty="0" smtClean="0">
              <a:solidFill>
                <a:schemeClr val="bg1"/>
              </a:solidFill>
            </a:endParaRPr>
          </a:p>
        </p:txBody>
      </p:sp>
    </p:spTree>
    <p:extLst>
      <p:ext uri="{BB962C8B-B14F-4D97-AF65-F5344CB8AC3E}">
        <p14:creationId xmlns:p14="http://schemas.microsoft.com/office/powerpoint/2010/main" val="19556589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9"/>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9" grpId="0"/>
      <p:bldP spid="12"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p:nvPr/>
        </p:nvSpPr>
        <p:spPr>
          <a:xfrm>
            <a:off x="0" y="-3"/>
            <a:ext cx="9144000" cy="936000"/>
          </a:xfrm>
          <a:prstGeom prst="rect">
            <a:avLst/>
          </a:prstGeom>
          <a:solidFill>
            <a:schemeClr val="bg1">
              <a:lumMod val="95000"/>
            </a:schemeClr>
          </a:solidFill>
          <a:ln w="3175">
            <a:noFill/>
          </a:ln>
          <a:effectLst/>
        </p:spPr>
        <p:txBody>
          <a:bodyPr wrap="square" rtlCol="0">
            <a:spAutoFit/>
          </a:bodyPr>
          <a:lstStyle/>
          <a:p>
            <a:r>
              <a:rPr lang="it-IT" sz="3600" b="1" dirty="0" smtClean="0">
                <a:solidFill>
                  <a:srgbClr val="C00000"/>
                </a:solidFill>
              </a:rPr>
              <a:t>     </a:t>
            </a:r>
          </a:p>
        </p:txBody>
      </p:sp>
      <p:sp>
        <p:nvSpPr>
          <p:cNvPr id="3" name="TextBox 2"/>
          <p:cNvSpPr txBox="1"/>
          <p:nvPr/>
        </p:nvSpPr>
        <p:spPr>
          <a:xfrm>
            <a:off x="395536" y="175610"/>
            <a:ext cx="8640960" cy="584775"/>
          </a:xfrm>
          <a:prstGeom prst="rect">
            <a:avLst/>
          </a:prstGeom>
          <a:noFill/>
          <a:ln w="3175">
            <a:noFill/>
          </a:ln>
          <a:effectLst/>
        </p:spPr>
        <p:txBody>
          <a:bodyPr wrap="square" rtlCol="0">
            <a:spAutoFit/>
          </a:bodyPr>
          <a:lstStyle/>
          <a:p>
            <a:r>
              <a:rPr lang="it-IT" sz="3200" b="1" dirty="0" err="1" smtClean="0">
                <a:solidFill>
                  <a:schemeClr val="accent2">
                    <a:lumMod val="75000"/>
                  </a:schemeClr>
                </a:solidFill>
              </a:rPr>
              <a:t>Evidence</a:t>
            </a:r>
            <a:endParaRPr lang="it-IT" sz="3200" b="1" dirty="0" smtClean="0">
              <a:solidFill>
                <a:schemeClr val="accent2">
                  <a:lumMod val="75000"/>
                </a:schemeClr>
              </a:solidFill>
            </a:endParaRPr>
          </a:p>
        </p:txBody>
      </p:sp>
      <p:sp useBgFill="1">
        <p:nvSpPr>
          <p:cNvPr id="13" name="CasellaDiTesto 7"/>
          <p:cNvSpPr txBox="1"/>
          <p:nvPr/>
        </p:nvSpPr>
        <p:spPr>
          <a:xfrm>
            <a:off x="5220072" y="2132856"/>
            <a:ext cx="2664296" cy="3672408"/>
          </a:xfrm>
          <a:prstGeom prst="rect">
            <a:avLst/>
          </a:prstGeom>
          <a:ln w="3175">
            <a:noFill/>
          </a:ln>
          <a:effectLst/>
        </p:spPr>
        <p:txBody>
          <a:bodyPr wrap="square" rtlCol="0">
            <a:spAutoFit/>
          </a:bodyPr>
          <a:lstStyle/>
          <a:p>
            <a:endParaRPr lang="it-IT" sz="2200" dirty="0" smtClean="0"/>
          </a:p>
        </p:txBody>
      </p:sp>
      <p:sp>
        <p:nvSpPr>
          <p:cNvPr id="12" name="CasellaDiTesto 7"/>
          <p:cNvSpPr txBox="1"/>
          <p:nvPr/>
        </p:nvSpPr>
        <p:spPr>
          <a:xfrm>
            <a:off x="611560" y="1196752"/>
            <a:ext cx="7776864" cy="1815882"/>
          </a:xfrm>
          <a:prstGeom prst="rect">
            <a:avLst/>
          </a:prstGeom>
          <a:noFill/>
          <a:ln w="3175">
            <a:noFill/>
          </a:ln>
          <a:effectLst/>
        </p:spPr>
        <p:txBody>
          <a:bodyPr wrap="square" rtlCol="0">
            <a:spAutoFit/>
          </a:bodyPr>
          <a:lstStyle/>
          <a:p>
            <a:pPr marL="0" lvl="1" algn="just">
              <a:buClr>
                <a:schemeClr val="accent2">
                  <a:lumMod val="75000"/>
                </a:schemeClr>
              </a:buClr>
            </a:pPr>
            <a:r>
              <a:rPr lang="en-US" sz="2400" b="1" dirty="0" smtClean="0">
                <a:solidFill>
                  <a:srgbClr val="820000"/>
                </a:solidFill>
              </a:rPr>
              <a:t>A.   Descriptive</a:t>
            </a:r>
          </a:p>
          <a:p>
            <a:pPr marL="457200" lvl="2" algn="just">
              <a:buClr>
                <a:schemeClr val="accent2">
                  <a:lumMod val="75000"/>
                </a:schemeClr>
              </a:buClr>
            </a:pPr>
            <a:r>
              <a:rPr lang="en-US" sz="2200" dirty="0" smtClean="0"/>
              <a:t>Correlation b/w enforcement and vote share of mayoral candidates at zip code level in </a:t>
            </a:r>
            <a:r>
              <a:rPr lang="en-US" sz="2200" dirty="0" smtClean="0">
                <a:solidFill>
                  <a:srgbClr val="820000"/>
                </a:solidFill>
              </a:rPr>
              <a:t>1st round </a:t>
            </a:r>
            <a:r>
              <a:rPr lang="en-US" sz="2200" dirty="0" smtClean="0"/>
              <a:t>of 2008 elections</a:t>
            </a:r>
          </a:p>
          <a:p>
            <a:pPr marL="800100" lvl="2" indent="-342900" algn="just">
              <a:buClr>
                <a:schemeClr val="accent2">
                  <a:lumMod val="75000"/>
                </a:schemeClr>
              </a:buClr>
              <a:buFont typeface="Courier New"/>
              <a:buChar char="o"/>
            </a:pPr>
            <a:r>
              <a:rPr lang="en-US" sz="2200" dirty="0" smtClean="0"/>
              <a:t>Sample: all municipalities where PT runs</a:t>
            </a:r>
          </a:p>
          <a:p>
            <a:pPr marL="800100" lvl="2" indent="-342900" algn="just">
              <a:buClr>
                <a:schemeClr val="accent2">
                  <a:lumMod val="75000"/>
                </a:schemeClr>
              </a:buClr>
              <a:buFont typeface="Courier New"/>
              <a:buChar char="o"/>
            </a:pPr>
            <a:r>
              <a:rPr lang="en-US" sz="2200" dirty="0" smtClean="0"/>
              <a:t>Does not allow for rigorous causal interpretation</a:t>
            </a:r>
          </a:p>
        </p:txBody>
      </p:sp>
      <p:sp>
        <p:nvSpPr>
          <p:cNvPr id="8" name="CasellaDiTesto 7"/>
          <p:cNvSpPr txBox="1"/>
          <p:nvPr/>
        </p:nvSpPr>
        <p:spPr>
          <a:xfrm>
            <a:off x="611560" y="3429000"/>
            <a:ext cx="7776864" cy="2492990"/>
          </a:xfrm>
          <a:prstGeom prst="rect">
            <a:avLst/>
          </a:prstGeom>
          <a:noFill/>
          <a:ln w="3175">
            <a:noFill/>
          </a:ln>
          <a:effectLst/>
        </p:spPr>
        <p:txBody>
          <a:bodyPr wrap="square" rtlCol="0">
            <a:spAutoFit/>
          </a:bodyPr>
          <a:lstStyle/>
          <a:p>
            <a:pPr marL="0" lvl="1" algn="just">
              <a:buClr>
                <a:schemeClr val="accent2">
                  <a:lumMod val="75000"/>
                </a:schemeClr>
              </a:buClr>
            </a:pPr>
            <a:r>
              <a:rPr lang="en-US" sz="2400" b="1" dirty="0" smtClean="0">
                <a:solidFill>
                  <a:srgbClr val="820000"/>
                </a:solidFill>
              </a:rPr>
              <a:t>B.  Causal</a:t>
            </a:r>
          </a:p>
          <a:p>
            <a:pPr marL="457200" lvl="2" algn="just">
              <a:buClr>
                <a:schemeClr val="accent2">
                  <a:lumMod val="75000"/>
                </a:schemeClr>
              </a:buClr>
            </a:pPr>
            <a:r>
              <a:rPr lang="en-US" sz="2200" dirty="0" smtClean="0"/>
              <a:t>Impact of </a:t>
            </a:r>
            <a:r>
              <a:rPr lang="en-US" sz="2200" dirty="0"/>
              <a:t>enforcement on vote share of mayoral candidates </a:t>
            </a:r>
            <a:r>
              <a:rPr lang="en-US" sz="2200" dirty="0" smtClean="0"/>
              <a:t>at </a:t>
            </a:r>
            <a:r>
              <a:rPr lang="en-US" sz="2200" dirty="0"/>
              <a:t>zip code level in </a:t>
            </a:r>
            <a:r>
              <a:rPr lang="en-US" sz="2200" dirty="0" smtClean="0">
                <a:solidFill>
                  <a:srgbClr val="820000"/>
                </a:solidFill>
              </a:rPr>
              <a:t>2</a:t>
            </a:r>
            <a:r>
              <a:rPr lang="en-US" sz="2200" baseline="30000" dirty="0" smtClean="0">
                <a:solidFill>
                  <a:srgbClr val="820000"/>
                </a:solidFill>
              </a:rPr>
              <a:t>nd</a:t>
            </a:r>
            <a:r>
              <a:rPr lang="en-US" sz="2200" dirty="0" smtClean="0">
                <a:solidFill>
                  <a:srgbClr val="820000"/>
                </a:solidFill>
              </a:rPr>
              <a:t> round </a:t>
            </a:r>
            <a:r>
              <a:rPr lang="en-US" sz="2200" dirty="0"/>
              <a:t>of 2008 </a:t>
            </a:r>
            <a:r>
              <a:rPr lang="en-US" sz="2200" dirty="0" smtClean="0"/>
              <a:t>elections</a:t>
            </a:r>
            <a:endParaRPr lang="en-US" sz="2200" dirty="0"/>
          </a:p>
          <a:p>
            <a:pPr marL="800100" lvl="2" indent="-342900" algn="just">
              <a:buClr>
                <a:schemeClr val="accent2">
                  <a:lumMod val="75000"/>
                </a:schemeClr>
              </a:buClr>
              <a:buFont typeface="Courier New"/>
              <a:buChar char="o"/>
            </a:pPr>
            <a:r>
              <a:rPr lang="en-US" sz="2200" dirty="0"/>
              <a:t>E</a:t>
            </a:r>
            <a:r>
              <a:rPr lang="en-US" sz="2200" dirty="0" smtClean="0"/>
              <a:t>xploit </a:t>
            </a:r>
            <a:r>
              <a:rPr lang="en-US" sz="2200" dirty="0"/>
              <a:t>random variation in </a:t>
            </a:r>
            <a:r>
              <a:rPr lang="en-US" sz="2200" b="1" dirty="0" smtClean="0"/>
              <a:t>timing</a:t>
            </a:r>
            <a:r>
              <a:rPr lang="en-US" sz="2200" dirty="0" smtClean="0"/>
              <a:t> </a:t>
            </a:r>
            <a:r>
              <a:rPr lang="en-US" sz="2200" dirty="0"/>
              <a:t>when beneficiaries learn about penalties for noncompliance</a:t>
            </a:r>
          </a:p>
          <a:p>
            <a:pPr marL="800100" lvl="2" indent="-342900" algn="just">
              <a:buClr>
                <a:schemeClr val="accent2">
                  <a:lumMod val="75000"/>
                </a:schemeClr>
              </a:buClr>
              <a:buFont typeface="Courier New"/>
              <a:buChar char="o"/>
            </a:pPr>
            <a:r>
              <a:rPr lang="en-US" sz="2200" dirty="0"/>
              <a:t>Sub-sample of </a:t>
            </a:r>
            <a:r>
              <a:rPr lang="en-US" sz="2200" dirty="0" smtClean="0"/>
              <a:t>municipalities that have 2</a:t>
            </a:r>
            <a:r>
              <a:rPr lang="en-US" sz="2200" baseline="30000" dirty="0" smtClean="0"/>
              <a:t>nd</a:t>
            </a:r>
            <a:r>
              <a:rPr lang="en-US" sz="2200" dirty="0" smtClean="0"/>
              <a:t> round elections</a:t>
            </a:r>
          </a:p>
          <a:p>
            <a:pPr marL="746125" lvl="2" algn="just">
              <a:buClr>
                <a:schemeClr val="accent2">
                  <a:lumMod val="75000"/>
                </a:schemeClr>
              </a:buClr>
            </a:pPr>
            <a:r>
              <a:rPr lang="en-US" sz="2200" dirty="0" smtClean="0"/>
              <a:t>( ~80 municipalities w/ &gt; 200,000 voters)</a:t>
            </a:r>
            <a:endParaRPr lang="en-US" sz="2200" dirty="0"/>
          </a:p>
        </p:txBody>
      </p:sp>
      <p:sp>
        <p:nvSpPr>
          <p:cNvPr id="10" name="TextBox 9"/>
          <p:cNvSpPr txBox="1"/>
          <p:nvPr/>
        </p:nvSpPr>
        <p:spPr>
          <a:xfrm>
            <a:off x="0" y="6597352"/>
            <a:ext cx="9144000" cy="307777"/>
          </a:xfrm>
          <a:prstGeom prst="rect">
            <a:avLst/>
          </a:prstGeom>
          <a:solidFill>
            <a:schemeClr val="accent2">
              <a:lumMod val="75000"/>
            </a:schemeClr>
          </a:solidFill>
          <a:ln w="3175">
            <a:solidFill>
              <a:schemeClr val="tx1"/>
            </a:solidFill>
          </a:ln>
          <a:effectLst>
            <a:outerShdw blurRad="50800" dist="38100" dir="18900000" algn="bl" rotWithShape="0">
              <a:prstClr val="black">
                <a:alpha val="40000"/>
              </a:prstClr>
            </a:outerShdw>
          </a:effectLst>
        </p:spPr>
        <p:txBody>
          <a:bodyPr wrap="square" rtlCol="0">
            <a:spAutoFit/>
          </a:bodyPr>
          <a:lstStyle/>
          <a:p>
            <a:pPr algn="ctr"/>
            <a:r>
              <a:rPr lang="it-IT" sz="1400" b="1" dirty="0" smtClean="0">
                <a:solidFill>
                  <a:schemeClr val="bg1"/>
                </a:solidFill>
              </a:rPr>
              <a:t>Brollo, Kaufmann, La Ferrara (2020)  ‘’The Political Economy of </a:t>
            </a:r>
            <a:r>
              <a:rPr lang="en-US" sz="1400" b="1" dirty="0" smtClean="0">
                <a:solidFill>
                  <a:schemeClr val="bg1"/>
                </a:solidFill>
              </a:rPr>
              <a:t>Program Enforcement’’</a:t>
            </a:r>
            <a:endParaRPr lang="it-IT" sz="1400" b="1" dirty="0" smtClean="0">
              <a:solidFill>
                <a:schemeClr val="bg1"/>
              </a:solidFill>
            </a:endParaRPr>
          </a:p>
        </p:txBody>
      </p:sp>
    </p:spTree>
    <p:extLst>
      <p:ext uri="{BB962C8B-B14F-4D97-AF65-F5344CB8AC3E}">
        <p14:creationId xmlns:p14="http://schemas.microsoft.com/office/powerpoint/2010/main" val="21450588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323528" y="6269250"/>
            <a:ext cx="8280920" cy="400110"/>
          </a:xfrm>
          <a:prstGeom prst="rect">
            <a:avLst/>
          </a:prstGeom>
          <a:noFill/>
          <a:ln w="3175">
            <a:noFill/>
          </a:ln>
          <a:effectLst/>
        </p:spPr>
        <p:txBody>
          <a:bodyPr wrap="square" rtlCol="0">
            <a:spAutoFit/>
          </a:bodyPr>
          <a:lstStyle>
            <a:defPPr>
              <a:defRPr lang="it-IT"/>
            </a:defPPr>
            <a:lvl1pPr>
              <a:defRPr sz="2000"/>
            </a:lvl1pPr>
          </a:lstStyle>
          <a:p>
            <a:r>
              <a:rPr lang="en-US" dirty="0"/>
              <a:t>PT =  </a:t>
            </a:r>
            <a:r>
              <a:rPr lang="en-US" dirty="0" err="1"/>
              <a:t>Partido</a:t>
            </a:r>
            <a:r>
              <a:rPr lang="en-US" dirty="0"/>
              <a:t> dos </a:t>
            </a:r>
            <a:r>
              <a:rPr lang="en-US" dirty="0" err="1"/>
              <a:t>Trabalhadores</a:t>
            </a:r>
            <a:endParaRPr lang="en-US" dirty="0"/>
          </a:p>
        </p:txBody>
      </p:sp>
      <p:sp useBgFill="1">
        <p:nvSpPr>
          <p:cNvPr id="13" name="CasellaDiTesto 7"/>
          <p:cNvSpPr txBox="1"/>
          <p:nvPr/>
        </p:nvSpPr>
        <p:spPr>
          <a:xfrm>
            <a:off x="5220072" y="2132856"/>
            <a:ext cx="2664296" cy="3672408"/>
          </a:xfrm>
          <a:prstGeom prst="rect">
            <a:avLst/>
          </a:prstGeom>
          <a:ln w="3175">
            <a:noFill/>
          </a:ln>
          <a:effectLst/>
        </p:spPr>
        <p:txBody>
          <a:bodyPr wrap="square" rtlCol="0">
            <a:spAutoFit/>
          </a:bodyPr>
          <a:lstStyle/>
          <a:p>
            <a:endParaRPr lang="it-IT" sz="2200" dirty="0" smtClean="0"/>
          </a:p>
        </p:txBody>
      </p:sp>
      <p:sp>
        <p:nvSpPr>
          <p:cNvPr id="11" name="CasellaDiTesto 7"/>
          <p:cNvSpPr txBox="1"/>
          <p:nvPr/>
        </p:nvSpPr>
        <p:spPr>
          <a:xfrm>
            <a:off x="323528" y="1124744"/>
            <a:ext cx="8640960" cy="754053"/>
          </a:xfrm>
          <a:prstGeom prst="rect">
            <a:avLst/>
          </a:prstGeom>
          <a:noFill/>
          <a:ln w="3175">
            <a:noFill/>
          </a:ln>
          <a:effectLst/>
        </p:spPr>
        <p:txBody>
          <a:bodyPr wrap="square" rtlCol="0">
            <a:spAutoFit/>
          </a:bodyPr>
          <a:lstStyle/>
          <a:p>
            <a:r>
              <a:rPr lang="it-IT" sz="2200" dirty="0" smtClean="0"/>
              <a:t>Dep. var: </a:t>
            </a:r>
            <a:r>
              <a:rPr lang="it-IT" sz="2200" dirty="0"/>
              <a:t>vote share </a:t>
            </a:r>
            <a:r>
              <a:rPr lang="it-IT" sz="2200" dirty="0" smtClean="0"/>
              <a:t>mayoral candidates from PT</a:t>
            </a:r>
            <a:endParaRPr lang="it-IT" sz="2200" dirty="0"/>
          </a:p>
          <a:p>
            <a:r>
              <a:rPr lang="it-IT" sz="2100" dirty="0" smtClean="0"/>
              <a:t>Fraction </a:t>
            </a:r>
            <a:r>
              <a:rPr lang="it-IT" sz="2100" dirty="0"/>
              <a:t>warned = # families </a:t>
            </a:r>
            <a:r>
              <a:rPr lang="it-IT" sz="2100" dirty="0" smtClean="0"/>
              <a:t>that received </a:t>
            </a:r>
            <a:r>
              <a:rPr lang="it-IT" sz="2100" dirty="0"/>
              <a:t>warning in 2008/ # beneficiary </a:t>
            </a:r>
            <a:r>
              <a:rPr lang="it-IT" sz="2100" dirty="0" smtClean="0"/>
              <a:t>fam.</a:t>
            </a:r>
          </a:p>
        </p:txBody>
      </p:sp>
      <p:sp>
        <p:nvSpPr>
          <p:cNvPr id="4" name="Rectangle 3"/>
          <p:cNvSpPr/>
          <p:nvPr/>
        </p:nvSpPr>
        <p:spPr>
          <a:xfrm>
            <a:off x="5364088" y="2492896"/>
            <a:ext cx="2880320" cy="410445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Box 13"/>
          <p:cNvSpPr txBox="1"/>
          <p:nvPr/>
        </p:nvSpPr>
        <p:spPr>
          <a:xfrm>
            <a:off x="0" y="-3"/>
            <a:ext cx="9144000" cy="936000"/>
          </a:xfrm>
          <a:prstGeom prst="rect">
            <a:avLst/>
          </a:prstGeom>
          <a:solidFill>
            <a:schemeClr val="bg1">
              <a:lumMod val="95000"/>
            </a:schemeClr>
          </a:solidFill>
          <a:ln w="3175">
            <a:noFill/>
          </a:ln>
          <a:effectLst/>
        </p:spPr>
        <p:txBody>
          <a:bodyPr wrap="square" rtlCol="0">
            <a:spAutoFit/>
          </a:bodyPr>
          <a:lstStyle/>
          <a:p>
            <a:r>
              <a:rPr lang="it-IT" sz="3600" b="1" dirty="0" smtClean="0">
                <a:solidFill>
                  <a:srgbClr val="C00000"/>
                </a:solidFill>
              </a:rPr>
              <a:t>     </a:t>
            </a:r>
          </a:p>
        </p:txBody>
      </p:sp>
      <p:sp>
        <p:nvSpPr>
          <p:cNvPr id="15" name="TextBox 14"/>
          <p:cNvSpPr txBox="1"/>
          <p:nvPr/>
        </p:nvSpPr>
        <p:spPr>
          <a:xfrm>
            <a:off x="395536" y="175610"/>
            <a:ext cx="8640960" cy="584775"/>
          </a:xfrm>
          <a:prstGeom prst="rect">
            <a:avLst/>
          </a:prstGeom>
          <a:noFill/>
          <a:ln w="3175">
            <a:noFill/>
          </a:ln>
          <a:effectLst/>
        </p:spPr>
        <p:txBody>
          <a:bodyPr wrap="square" rtlCol="0">
            <a:spAutoFit/>
          </a:bodyPr>
          <a:lstStyle/>
          <a:p>
            <a:r>
              <a:rPr lang="it-IT" sz="3200" b="1" dirty="0" smtClean="0">
                <a:solidFill>
                  <a:schemeClr val="accent2">
                    <a:lumMod val="75000"/>
                  </a:schemeClr>
                </a:solidFill>
              </a:rPr>
              <a:t>A. Descriptive evidence</a:t>
            </a:r>
          </a:p>
        </p:txBody>
      </p:sp>
      <p:sp>
        <p:nvSpPr>
          <p:cNvPr id="12" name="CasellaDiTesto 7"/>
          <p:cNvSpPr txBox="1"/>
          <p:nvPr/>
        </p:nvSpPr>
        <p:spPr>
          <a:xfrm>
            <a:off x="323528" y="5981218"/>
            <a:ext cx="7488832" cy="400110"/>
          </a:xfrm>
          <a:prstGeom prst="rect">
            <a:avLst/>
          </a:prstGeom>
          <a:noFill/>
          <a:ln w="3175">
            <a:noFill/>
          </a:ln>
          <a:effectLst/>
        </p:spPr>
        <p:txBody>
          <a:bodyPr wrap="square" rtlCol="0">
            <a:spAutoFit/>
          </a:bodyPr>
          <a:lstStyle/>
          <a:p>
            <a:r>
              <a:rPr lang="it-IT" sz="2000" dirty="0" smtClean="0"/>
              <a:t>OLS regressions at zip code level</a:t>
            </a:r>
            <a:endParaRPr lang="it-IT" sz="2000" dirty="0"/>
          </a:p>
        </p:txBody>
      </p:sp>
      <p:pic>
        <p:nvPicPr>
          <p:cNvPr id="17" name="Picture 16"/>
          <p:cNvPicPr>
            <a:picLocks noChangeAspect="1"/>
          </p:cNvPicPr>
          <p:nvPr/>
        </p:nvPicPr>
        <p:blipFill rotWithShape="1">
          <a:blip r:embed="rId3"/>
          <a:srcRect r="36694"/>
          <a:stretch/>
        </p:blipFill>
        <p:spPr>
          <a:xfrm>
            <a:off x="251520" y="1916832"/>
            <a:ext cx="5544616" cy="3888432"/>
          </a:xfrm>
          <a:prstGeom prst="rect">
            <a:avLst/>
          </a:prstGeom>
        </p:spPr>
      </p:pic>
      <p:sp>
        <p:nvSpPr>
          <p:cNvPr id="16" name="TextBox 15"/>
          <p:cNvSpPr txBox="1"/>
          <p:nvPr/>
        </p:nvSpPr>
        <p:spPr>
          <a:xfrm>
            <a:off x="0" y="6597352"/>
            <a:ext cx="9144000" cy="307777"/>
          </a:xfrm>
          <a:prstGeom prst="rect">
            <a:avLst/>
          </a:prstGeom>
          <a:solidFill>
            <a:schemeClr val="accent2">
              <a:lumMod val="75000"/>
            </a:schemeClr>
          </a:solidFill>
          <a:ln w="3175">
            <a:solidFill>
              <a:schemeClr val="tx1"/>
            </a:solidFill>
          </a:ln>
          <a:effectLst>
            <a:outerShdw blurRad="50800" dist="38100" dir="18900000" algn="bl" rotWithShape="0">
              <a:prstClr val="black">
                <a:alpha val="40000"/>
              </a:prstClr>
            </a:outerShdw>
          </a:effectLst>
        </p:spPr>
        <p:txBody>
          <a:bodyPr wrap="square" rtlCol="0">
            <a:spAutoFit/>
          </a:bodyPr>
          <a:lstStyle/>
          <a:p>
            <a:pPr algn="ctr"/>
            <a:r>
              <a:rPr lang="it-IT" sz="1400" b="1" dirty="0" smtClean="0">
                <a:solidFill>
                  <a:schemeClr val="bg1"/>
                </a:solidFill>
              </a:rPr>
              <a:t>Brollo, Kaufmann, La Ferrara (2020)  ‘’The Political Economy of </a:t>
            </a:r>
            <a:r>
              <a:rPr lang="en-US" sz="1400" b="1" dirty="0" smtClean="0">
                <a:solidFill>
                  <a:schemeClr val="bg1"/>
                </a:solidFill>
              </a:rPr>
              <a:t>Program Enforcement’’</a:t>
            </a:r>
            <a:endParaRPr lang="it-IT" sz="1400" b="1" dirty="0" smtClean="0">
              <a:solidFill>
                <a:schemeClr val="bg1"/>
              </a:solidFill>
            </a:endParaRPr>
          </a:p>
        </p:txBody>
      </p:sp>
    </p:spTree>
    <p:extLst>
      <p:ext uri="{BB962C8B-B14F-4D97-AF65-F5344CB8AC3E}">
        <p14:creationId xmlns:p14="http://schemas.microsoft.com/office/powerpoint/2010/main" val="1959746106"/>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323528" y="6269250"/>
            <a:ext cx="8280920" cy="400110"/>
          </a:xfrm>
          <a:prstGeom prst="rect">
            <a:avLst/>
          </a:prstGeom>
          <a:noFill/>
          <a:ln w="3175">
            <a:noFill/>
          </a:ln>
          <a:effectLst/>
        </p:spPr>
        <p:txBody>
          <a:bodyPr wrap="square" rtlCol="0">
            <a:spAutoFit/>
          </a:bodyPr>
          <a:lstStyle>
            <a:defPPr>
              <a:defRPr lang="it-IT"/>
            </a:defPPr>
            <a:lvl1pPr>
              <a:defRPr sz="2000"/>
            </a:lvl1pPr>
          </a:lstStyle>
          <a:p>
            <a:r>
              <a:rPr lang="en-US" dirty="0"/>
              <a:t>PT =  </a:t>
            </a:r>
            <a:r>
              <a:rPr lang="en-US" dirty="0" err="1"/>
              <a:t>Partido</a:t>
            </a:r>
            <a:r>
              <a:rPr lang="en-US" dirty="0"/>
              <a:t> dos </a:t>
            </a:r>
            <a:r>
              <a:rPr lang="en-US" dirty="0" err="1"/>
              <a:t>Trabalhadores</a:t>
            </a:r>
            <a:endParaRPr lang="en-US" dirty="0"/>
          </a:p>
        </p:txBody>
      </p:sp>
      <p:sp useBgFill="1">
        <p:nvSpPr>
          <p:cNvPr id="13" name="CasellaDiTesto 7"/>
          <p:cNvSpPr txBox="1"/>
          <p:nvPr/>
        </p:nvSpPr>
        <p:spPr>
          <a:xfrm>
            <a:off x="5220072" y="2132856"/>
            <a:ext cx="2664296" cy="3672408"/>
          </a:xfrm>
          <a:prstGeom prst="rect">
            <a:avLst/>
          </a:prstGeom>
          <a:ln w="3175">
            <a:noFill/>
          </a:ln>
          <a:effectLst/>
        </p:spPr>
        <p:txBody>
          <a:bodyPr wrap="square" rtlCol="0">
            <a:spAutoFit/>
          </a:bodyPr>
          <a:lstStyle/>
          <a:p>
            <a:endParaRPr lang="it-IT" sz="2200" dirty="0" smtClean="0"/>
          </a:p>
        </p:txBody>
      </p:sp>
      <p:sp>
        <p:nvSpPr>
          <p:cNvPr id="11" name="CasellaDiTesto 7"/>
          <p:cNvSpPr txBox="1"/>
          <p:nvPr/>
        </p:nvSpPr>
        <p:spPr>
          <a:xfrm>
            <a:off x="323528" y="1124744"/>
            <a:ext cx="8640960" cy="754053"/>
          </a:xfrm>
          <a:prstGeom prst="rect">
            <a:avLst/>
          </a:prstGeom>
          <a:noFill/>
          <a:ln w="3175">
            <a:noFill/>
          </a:ln>
          <a:effectLst/>
        </p:spPr>
        <p:txBody>
          <a:bodyPr wrap="square" rtlCol="0">
            <a:spAutoFit/>
          </a:bodyPr>
          <a:lstStyle/>
          <a:p>
            <a:r>
              <a:rPr lang="it-IT" sz="2200" dirty="0" smtClean="0"/>
              <a:t>Dep. var: </a:t>
            </a:r>
            <a:r>
              <a:rPr lang="it-IT" sz="2200" dirty="0"/>
              <a:t>vote share </a:t>
            </a:r>
            <a:r>
              <a:rPr lang="it-IT" sz="2200" dirty="0" smtClean="0"/>
              <a:t>mayoral candidates from PT</a:t>
            </a:r>
            <a:endParaRPr lang="it-IT" sz="2200" dirty="0"/>
          </a:p>
          <a:p>
            <a:r>
              <a:rPr lang="it-IT" sz="2100" dirty="0" smtClean="0"/>
              <a:t>Fraction </a:t>
            </a:r>
            <a:r>
              <a:rPr lang="it-IT" sz="2100" dirty="0"/>
              <a:t>warned = # families </a:t>
            </a:r>
            <a:r>
              <a:rPr lang="it-IT" sz="2100" dirty="0" smtClean="0"/>
              <a:t>that received </a:t>
            </a:r>
            <a:r>
              <a:rPr lang="it-IT" sz="2100" dirty="0"/>
              <a:t>warning in 2008/ # beneficiary </a:t>
            </a:r>
            <a:r>
              <a:rPr lang="it-IT" sz="2100" dirty="0" smtClean="0"/>
              <a:t>fam.</a:t>
            </a:r>
          </a:p>
        </p:txBody>
      </p:sp>
      <p:sp>
        <p:nvSpPr>
          <p:cNvPr id="4" name="Rectangle 3"/>
          <p:cNvSpPr/>
          <p:nvPr/>
        </p:nvSpPr>
        <p:spPr>
          <a:xfrm>
            <a:off x="5364088" y="2492896"/>
            <a:ext cx="2880320" cy="410445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Box 13"/>
          <p:cNvSpPr txBox="1"/>
          <p:nvPr/>
        </p:nvSpPr>
        <p:spPr>
          <a:xfrm>
            <a:off x="0" y="-3"/>
            <a:ext cx="9144000" cy="936000"/>
          </a:xfrm>
          <a:prstGeom prst="rect">
            <a:avLst/>
          </a:prstGeom>
          <a:solidFill>
            <a:schemeClr val="bg1">
              <a:lumMod val="95000"/>
            </a:schemeClr>
          </a:solidFill>
          <a:ln w="3175">
            <a:noFill/>
          </a:ln>
          <a:effectLst/>
        </p:spPr>
        <p:txBody>
          <a:bodyPr wrap="square" rtlCol="0">
            <a:spAutoFit/>
          </a:bodyPr>
          <a:lstStyle/>
          <a:p>
            <a:r>
              <a:rPr lang="it-IT" sz="3600" b="1" dirty="0" smtClean="0">
                <a:solidFill>
                  <a:srgbClr val="C00000"/>
                </a:solidFill>
              </a:rPr>
              <a:t>     </a:t>
            </a:r>
          </a:p>
        </p:txBody>
      </p:sp>
      <p:sp>
        <p:nvSpPr>
          <p:cNvPr id="15" name="TextBox 14"/>
          <p:cNvSpPr txBox="1"/>
          <p:nvPr/>
        </p:nvSpPr>
        <p:spPr>
          <a:xfrm>
            <a:off x="395536" y="175610"/>
            <a:ext cx="8640960" cy="584775"/>
          </a:xfrm>
          <a:prstGeom prst="rect">
            <a:avLst/>
          </a:prstGeom>
          <a:noFill/>
          <a:ln w="3175">
            <a:noFill/>
          </a:ln>
          <a:effectLst/>
        </p:spPr>
        <p:txBody>
          <a:bodyPr wrap="square" rtlCol="0">
            <a:spAutoFit/>
          </a:bodyPr>
          <a:lstStyle/>
          <a:p>
            <a:r>
              <a:rPr lang="it-IT" sz="3200" b="1" dirty="0" smtClean="0">
                <a:solidFill>
                  <a:schemeClr val="accent2">
                    <a:lumMod val="75000"/>
                  </a:schemeClr>
                </a:solidFill>
              </a:rPr>
              <a:t>A. Descriptive evidence</a:t>
            </a:r>
          </a:p>
        </p:txBody>
      </p:sp>
      <p:sp>
        <p:nvSpPr>
          <p:cNvPr id="12" name="CasellaDiTesto 7"/>
          <p:cNvSpPr txBox="1"/>
          <p:nvPr/>
        </p:nvSpPr>
        <p:spPr>
          <a:xfrm>
            <a:off x="323528" y="5981218"/>
            <a:ext cx="7488832" cy="400110"/>
          </a:xfrm>
          <a:prstGeom prst="rect">
            <a:avLst/>
          </a:prstGeom>
          <a:noFill/>
          <a:ln w="3175">
            <a:noFill/>
          </a:ln>
          <a:effectLst/>
        </p:spPr>
        <p:txBody>
          <a:bodyPr wrap="square" rtlCol="0">
            <a:spAutoFit/>
          </a:bodyPr>
          <a:lstStyle/>
          <a:p>
            <a:r>
              <a:rPr lang="it-IT" sz="2000" dirty="0" smtClean="0"/>
              <a:t>OLS regressions at zip code level</a:t>
            </a:r>
            <a:endParaRPr lang="it-IT" sz="2000" dirty="0"/>
          </a:p>
        </p:txBody>
      </p:sp>
      <p:pic>
        <p:nvPicPr>
          <p:cNvPr id="17" name="Picture 16"/>
          <p:cNvPicPr>
            <a:picLocks noChangeAspect="1"/>
          </p:cNvPicPr>
          <p:nvPr/>
        </p:nvPicPr>
        <p:blipFill>
          <a:blip r:embed="rId3"/>
          <a:stretch>
            <a:fillRect/>
          </a:stretch>
        </p:blipFill>
        <p:spPr>
          <a:xfrm>
            <a:off x="251520" y="1916832"/>
            <a:ext cx="8758352" cy="3888432"/>
          </a:xfrm>
          <a:prstGeom prst="rect">
            <a:avLst/>
          </a:prstGeom>
        </p:spPr>
      </p:pic>
      <p:sp>
        <p:nvSpPr>
          <p:cNvPr id="16" name="TextBox 15"/>
          <p:cNvSpPr txBox="1"/>
          <p:nvPr/>
        </p:nvSpPr>
        <p:spPr>
          <a:xfrm>
            <a:off x="0" y="6597352"/>
            <a:ext cx="9144000" cy="307777"/>
          </a:xfrm>
          <a:prstGeom prst="rect">
            <a:avLst/>
          </a:prstGeom>
          <a:solidFill>
            <a:schemeClr val="accent2">
              <a:lumMod val="75000"/>
            </a:schemeClr>
          </a:solidFill>
          <a:ln w="3175">
            <a:solidFill>
              <a:schemeClr val="tx1"/>
            </a:solidFill>
          </a:ln>
          <a:effectLst>
            <a:outerShdw blurRad="50800" dist="38100" dir="18900000" algn="bl" rotWithShape="0">
              <a:prstClr val="black">
                <a:alpha val="40000"/>
              </a:prstClr>
            </a:outerShdw>
          </a:effectLst>
        </p:spPr>
        <p:txBody>
          <a:bodyPr wrap="square" rtlCol="0">
            <a:spAutoFit/>
          </a:bodyPr>
          <a:lstStyle/>
          <a:p>
            <a:pPr algn="ctr"/>
            <a:r>
              <a:rPr lang="it-IT" sz="1400" b="1" dirty="0" smtClean="0">
                <a:solidFill>
                  <a:schemeClr val="bg1"/>
                </a:solidFill>
              </a:rPr>
              <a:t>Brollo, Kaufmann, La Ferrara (2020)  ‘’The Political Economy of </a:t>
            </a:r>
            <a:r>
              <a:rPr lang="en-US" sz="1400" b="1" dirty="0" smtClean="0">
                <a:solidFill>
                  <a:schemeClr val="bg1"/>
                </a:solidFill>
              </a:rPr>
              <a:t>Program Enforcement’’</a:t>
            </a:r>
            <a:endParaRPr lang="it-IT" sz="1400" b="1" dirty="0" smtClean="0">
              <a:solidFill>
                <a:schemeClr val="bg1"/>
              </a:solidFill>
            </a:endParaRPr>
          </a:p>
        </p:txBody>
      </p:sp>
    </p:spTree>
    <p:extLst>
      <p:ext uri="{BB962C8B-B14F-4D97-AF65-F5344CB8AC3E}">
        <p14:creationId xmlns:p14="http://schemas.microsoft.com/office/powerpoint/2010/main" val="2938056401"/>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95536" y="1211848"/>
            <a:ext cx="8352928" cy="1785104"/>
          </a:xfrm>
          <a:prstGeom prst="rect">
            <a:avLst/>
          </a:prstGeom>
          <a:noFill/>
          <a:ln w="3175">
            <a:noFill/>
          </a:ln>
          <a:effectLst/>
        </p:spPr>
        <p:txBody>
          <a:bodyPr wrap="square" rtlCol="0">
            <a:spAutoFit/>
          </a:bodyPr>
          <a:lstStyle/>
          <a:p>
            <a:pPr algn="just">
              <a:buClr>
                <a:schemeClr val="accent2">
                  <a:lumMod val="75000"/>
                </a:schemeClr>
              </a:buClr>
            </a:pPr>
            <a:r>
              <a:rPr lang="en-US" sz="2200" b="1" dirty="0" err="1" smtClean="0">
                <a:solidFill>
                  <a:srgbClr val="820000"/>
                </a:solidFill>
              </a:rPr>
              <a:t>Endogeneity</a:t>
            </a:r>
            <a:r>
              <a:rPr lang="en-US" sz="2200" dirty="0" smtClean="0"/>
              <a:t>: enforcement may be correlated w/ variables that affect electoral outcomes (e.g., institutional capacity)</a:t>
            </a:r>
          </a:p>
          <a:p>
            <a:pPr marL="800100" lvl="1" indent="-342900" algn="just">
              <a:buClr>
                <a:schemeClr val="accent2">
                  <a:lumMod val="75000"/>
                </a:schemeClr>
              </a:buClr>
              <a:buFont typeface="Calibri" panose="020F0502020204030204" pitchFamily="34" charset="0"/>
              <a:buChar char="●"/>
            </a:pPr>
            <a:r>
              <a:rPr lang="en-US" sz="2200" dirty="0"/>
              <a:t>We will not compare </a:t>
            </a:r>
            <a:r>
              <a:rPr lang="en-US" sz="2200" dirty="0" smtClean="0"/>
              <a:t>warned </a:t>
            </a:r>
            <a:r>
              <a:rPr lang="en-US" sz="2200" dirty="0" err="1" smtClean="0"/>
              <a:t>vs</a:t>
            </a:r>
            <a:r>
              <a:rPr lang="en-US" sz="2200" dirty="0" smtClean="0"/>
              <a:t> not warned</a:t>
            </a:r>
            <a:endParaRPr lang="en-US" sz="2200" dirty="0"/>
          </a:p>
          <a:p>
            <a:pPr marL="800100" lvl="1" indent="-342900" algn="just">
              <a:buClr>
                <a:schemeClr val="accent2">
                  <a:lumMod val="75000"/>
                </a:schemeClr>
              </a:buClr>
              <a:buFont typeface="Calibri" panose="020F0502020204030204" pitchFamily="34" charset="0"/>
              <a:buChar char="●"/>
            </a:pPr>
            <a:r>
              <a:rPr lang="en-US" sz="2200" dirty="0"/>
              <a:t>We will compare </a:t>
            </a:r>
            <a:r>
              <a:rPr lang="en-US" sz="2200" dirty="0" smtClean="0"/>
              <a:t>beneficiaries warned </a:t>
            </a:r>
            <a:r>
              <a:rPr lang="en-US" sz="2200" dirty="0">
                <a:solidFill>
                  <a:srgbClr val="820000"/>
                </a:solidFill>
              </a:rPr>
              <a:t>immediately before </a:t>
            </a:r>
            <a:r>
              <a:rPr lang="en-US" sz="2200" dirty="0" smtClean="0">
                <a:solidFill>
                  <a:srgbClr val="820000"/>
                </a:solidFill>
              </a:rPr>
              <a:t>vs. </a:t>
            </a:r>
            <a:r>
              <a:rPr lang="en-US" sz="2200" dirty="0">
                <a:solidFill>
                  <a:srgbClr val="820000"/>
                </a:solidFill>
              </a:rPr>
              <a:t>immediately after </a:t>
            </a:r>
            <a:r>
              <a:rPr lang="en-US" sz="2200" dirty="0" smtClean="0">
                <a:solidFill>
                  <a:srgbClr val="820000"/>
                </a:solidFill>
              </a:rPr>
              <a:t>elections</a:t>
            </a:r>
            <a:endParaRPr lang="en-US" sz="2200" dirty="0">
              <a:solidFill>
                <a:srgbClr val="820000"/>
              </a:solidFill>
            </a:endParaRPr>
          </a:p>
        </p:txBody>
      </p:sp>
      <p:sp>
        <p:nvSpPr>
          <p:cNvPr id="6" name="TextBox 5"/>
          <p:cNvSpPr txBox="1"/>
          <p:nvPr/>
        </p:nvSpPr>
        <p:spPr>
          <a:xfrm>
            <a:off x="467544" y="3091607"/>
            <a:ext cx="4752528" cy="1446550"/>
          </a:xfrm>
          <a:prstGeom prst="rect">
            <a:avLst/>
          </a:prstGeom>
          <a:noFill/>
          <a:ln w="3175">
            <a:noFill/>
          </a:ln>
          <a:effectLst/>
        </p:spPr>
        <p:txBody>
          <a:bodyPr wrap="square" rtlCol="0">
            <a:spAutoFit/>
          </a:bodyPr>
          <a:lstStyle/>
          <a:p>
            <a:pPr algn="just"/>
            <a:r>
              <a:rPr lang="en-US" sz="2200" dirty="0" smtClean="0"/>
              <a:t>Exact date in the month when beneficiaries cash benefit &amp; receive warnings depends on last digit of social identification number (NIS) </a:t>
            </a:r>
          </a:p>
        </p:txBody>
      </p:sp>
      <p:sp>
        <p:nvSpPr>
          <p:cNvPr id="7" name="TextBox 6"/>
          <p:cNvSpPr txBox="1"/>
          <p:nvPr/>
        </p:nvSpPr>
        <p:spPr>
          <a:xfrm>
            <a:off x="-468560" y="4891807"/>
            <a:ext cx="9433048" cy="769441"/>
          </a:xfrm>
          <a:prstGeom prst="rect">
            <a:avLst/>
          </a:prstGeom>
          <a:noFill/>
          <a:ln w="3175">
            <a:noFill/>
          </a:ln>
          <a:effectLst/>
        </p:spPr>
        <p:txBody>
          <a:bodyPr wrap="square" rtlCol="0">
            <a:spAutoFit/>
          </a:bodyPr>
          <a:lstStyle/>
          <a:p>
            <a:pPr marL="1200150" lvl="2" indent="-285750" algn="just">
              <a:buClr>
                <a:schemeClr val="accent2">
                  <a:lumMod val="75000"/>
                </a:schemeClr>
              </a:buClr>
              <a:buFont typeface="Calibri" panose="020F0502020204030204" pitchFamily="34" charset="0"/>
              <a:buChar char="●"/>
            </a:pPr>
            <a:r>
              <a:rPr lang="en-US" sz="2200" dirty="0" smtClean="0"/>
              <a:t>2008 municipal elections, 2</a:t>
            </a:r>
            <a:r>
              <a:rPr lang="en-US" sz="2200" baseline="30000" dirty="0" smtClean="0"/>
              <a:t>nd</a:t>
            </a:r>
            <a:r>
              <a:rPr lang="en-US" sz="2200" dirty="0" smtClean="0"/>
              <a:t> round:  Oct. 26</a:t>
            </a:r>
          </a:p>
          <a:p>
            <a:pPr marL="1200150" lvl="2" indent="-285750" algn="just">
              <a:buClr>
                <a:schemeClr val="accent2">
                  <a:lumMod val="75000"/>
                </a:schemeClr>
              </a:buClr>
              <a:buFont typeface="Calibri" panose="020F0502020204030204" pitchFamily="34" charset="0"/>
              <a:buChar char="●"/>
            </a:pPr>
            <a:r>
              <a:rPr lang="en-US" sz="2200" dirty="0" smtClean="0"/>
              <a:t>last digit 1 – 5: received warnings before election day, the rest after</a:t>
            </a:r>
            <a:endParaRPr lang="it-IT" sz="2200" dirty="0" smtClean="0"/>
          </a:p>
        </p:txBody>
      </p:sp>
      <p:sp>
        <p:nvSpPr>
          <p:cNvPr id="10" name="TextBox 9"/>
          <p:cNvSpPr txBox="1"/>
          <p:nvPr/>
        </p:nvSpPr>
        <p:spPr>
          <a:xfrm>
            <a:off x="539552" y="5601434"/>
            <a:ext cx="7942584" cy="769441"/>
          </a:xfrm>
          <a:prstGeom prst="rect">
            <a:avLst/>
          </a:prstGeom>
          <a:noFill/>
          <a:ln w="3175">
            <a:noFill/>
          </a:ln>
          <a:effectLst/>
        </p:spPr>
        <p:txBody>
          <a:bodyPr wrap="square" rtlCol="0">
            <a:spAutoFit/>
          </a:bodyPr>
          <a:lstStyle/>
          <a:p>
            <a:pPr marL="285750" indent="-285750" algn="just">
              <a:buClr>
                <a:schemeClr val="accent2">
                  <a:lumMod val="75000"/>
                </a:schemeClr>
              </a:buClr>
            </a:pPr>
            <a:r>
              <a:rPr lang="en-US" sz="2000" dirty="0" smtClean="0">
                <a:sym typeface="Wingdings" pitchFamily="2" charset="2"/>
              </a:rPr>
              <a:t> </a:t>
            </a:r>
            <a:r>
              <a:rPr lang="en-US" sz="2200" dirty="0" smtClean="0"/>
              <a:t>Exploit this random assignment by comparing differences across zip codes in % of beneficiaries warned before &amp; after election</a:t>
            </a:r>
            <a:endParaRPr lang="it-IT" sz="2200" dirty="0" smtClean="0"/>
          </a:p>
        </p:txBody>
      </p:sp>
      <p:pic>
        <p:nvPicPr>
          <p:cNvPr id="11" name="Picture 10"/>
          <p:cNvPicPr>
            <a:picLocks noChangeAspect="1"/>
          </p:cNvPicPr>
          <p:nvPr/>
        </p:nvPicPr>
        <p:blipFill>
          <a:blip r:embed="rId2" cstate="print"/>
          <a:stretch>
            <a:fillRect/>
          </a:stretch>
        </p:blipFill>
        <p:spPr>
          <a:xfrm>
            <a:off x="5508104" y="2875583"/>
            <a:ext cx="3096344" cy="1966254"/>
          </a:xfrm>
          <a:prstGeom prst="rect">
            <a:avLst/>
          </a:prstGeom>
        </p:spPr>
      </p:pic>
      <p:cxnSp>
        <p:nvCxnSpPr>
          <p:cNvPr id="14" name="Connettore 2 13"/>
          <p:cNvCxnSpPr/>
          <p:nvPr/>
        </p:nvCxnSpPr>
        <p:spPr>
          <a:xfrm flipH="1" flipV="1">
            <a:off x="6372200" y="4437112"/>
            <a:ext cx="360040" cy="288032"/>
          </a:xfrm>
          <a:prstGeom prst="straightConnector1">
            <a:avLst/>
          </a:prstGeom>
          <a:ln w="15875">
            <a:solidFill>
              <a:srgbClr val="C00000"/>
            </a:solidFill>
            <a:tailEnd type="arrow"/>
          </a:ln>
        </p:spPr>
        <p:style>
          <a:lnRef idx="1">
            <a:schemeClr val="accent1"/>
          </a:lnRef>
          <a:fillRef idx="0">
            <a:schemeClr val="accent1"/>
          </a:fillRef>
          <a:effectRef idx="0">
            <a:schemeClr val="accent1"/>
          </a:effectRef>
          <a:fontRef idx="minor">
            <a:schemeClr val="tx1"/>
          </a:fontRef>
        </p:style>
      </p:cxnSp>
      <p:sp>
        <p:nvSpPr>
          <p:cNvPr id="15" name="TextBox 14"/>
          <p:cNvSpPr txBox="1"/>
          <p:nvPr/>
        </p:nvSpPr>
        <p:spPr>
          <a:xfrm>
            <a:off x="0" y="-3"/>
            <a:ext cx="9144000" cy="936000"/>
          </a:xfrm>
          <a:prstGeom prst="rect">
            <a:avLst/>
          </a:prstGeom>
          <a:solidFill>
            <a:schemeClr val="bg1">
              <a:lumMod val="95000"/>
            </a:schemeClr>
          </a:solidFill>
          <a:ln w="3175">
            <a:noFill/>
          </a:ln>
          <a:effectLst/>
        </p:spPr>
        <p:txBody>
          <a:bodyPr wrap="square" rtlCol="0">
            <a:spAutoFit/>
          </a:bodyPr>
          <a:lstStyle/>
          <a:p>
            <a:r>
              <a:rPr lang="it-IT" sz="3600" b="1" dirty="0" smtClean="0">
                <a:solidFill>
                  <a:srgbClr val="C00000"/>
                </a:solidFill>
              </a:rPr>
              <a:t>     </a:t>
            </a:r>
          </a:p>
        </p:txBody>
      </p:sp>
      <p:sp>
        <p:nvSpPr>
          <p:cNvPr id="16" name="TextBox 15"/>
          <p:cNvSpPr txBox="1"/>
          <p:nvPr/>
        </p:nvSpPr>
        <p:spPr>
          <a:xfrm>
            <a:off x="395536" y="175610"/>
            <a:ext cx="8640960" cy="584775"/>
          </a:xfrm>
          <a:prstGeom prst="rect">
            <a:avLst/>
          </a:prstGeom>
          <a:noFill/>
          <a:ln w="3175">
            <a:noFill/>
          </a:ln>
          <a:effectLst/>
        </p:spPr>
        <p:txBody>
          <a:bodyPr wrap="square" rtlCol="0">
            <a:spAutoFit/>
          </a:bodyPr>
          <a:lstStyle/>
          <a:p>
            <a:r>
              <a:rPr lang="it-IT" sz="3200" b="1" dirty="0" smtClean="0">
                <a:solidFill>
                  <a:schemeClr val="accent2">
                    <a:lumMod val="75000"/>
                  </a:schemeClr>
                </a:solidFill>
              </a:rPr>
              <a:t>B. Causal evidence: empirical strategy</a:t>
            </a:r>
            <a:endParaRPr lang="it-IT" sz="3200" b="1" dirty="0">
              <a:solidFill>
                <a:schemeClr val="accent2">
                  <a:lumMod val="75000"/>
                </a:schemeClr>
              </a:solidFill>
            </a:endParaRPr>
          </a:p>
        </p:txBody>
      </p:sp>
      <p:sp>
        <p:nvSpPr>
          <p:cNvPr id="12" name="TextBox 11"/>
          <p:cNvSpPr txBox="1"/>
          <p:nvPr/>
        </p:nvSpPr>
        <p:spPr>
          <a:xfrm>
            <a:off x="0" y="6597352"/>
            <a:ext cx="9144000" cy="307777"/>
          </a:xfrm>
          <a:prstGeom prst="rect">
            <a:avLst/>
          </a:prstGeom>
          <a:solidFill>
            <a:schemeClr val="accent2">
              <a:lumMod val="75000"/>
            </a:schemeClr>
          </a:solidFill>
          <a:ln w="3175">
            <a:solidFill>
              <a:schemeClr val="tx1"/>
            </a:solidFill>
          </a:ln>
          <a:effectLst>
            <a:outerShdw blurRad="50800" dist="38100" dir="18900000" algn="bl" rotWithShape="0">
              <a:prstClr val="black">
                <a:alpha val="40000"/>
              </a:prstClr>
            </a:outerShdw>
          </a:effectLst>
        </p:spPr>
        <p:txBody>
          <a:bodyPr wrap="square" rtlCol="0">
            <a:spAutoFit/>
          </a:bodyPr>
          <a:lstStyle/>
          <a:p>
            <a:pPr algn="ctr"/>
            <a:r>
              <a:rPr lang="it-IT" sz="1400" b="1" dirty="0" smtClean="0">
                <a:solidFill>
                  <a:schemeClr val="bg1"/>
                </a:solidFill>
              </a:rPr>
              <a:t>Brollo, Kaufmann, La Ferrara (2020)  ‘’The Political Economy of </a:t>
            </a:r>
            <a:r>
              <a:rPr lang="en-US" sz="1400" b="1" dirty="0" smtClean="0">
                <a:solidFill>
                  <a:schemeClr val="bg1"/>
                </a:solidFill>
              </a:rPr>
              <a:t>Program Enforcement’’</a:t>
            </a:r>
            <a:endParaRPr lang="it-IT" sz="1400" b="1" dirty="0" smtClean="0">
              <a:solidFill>
                <a:schemeClr val="bg1"/>
              </a:solidFill>
            </a:endParaRPr>
          </a:p>
        </p:txBody>
      </p:sp>
    </p:spTree>
    <p:extLst>
      <p:ext uri="{BB962C8B-B14F-4D97-AF65-F5344CB8AC3E}">
        <p14:creationId xmlns:p14="http://schemas.microsoft.com/office/powerpoint/2010/main" val="10919121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1"/>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10"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323528" y="2060848"/>
            <a:ext cx="8568952" cy="4816703"/>
          </a:xfrm>
          <a:prstGeom prst="rect">
            <a:avLst/>
          </a:prstGeom>
          <a:noFill/>
          <a:ln w="3175">
            <a:noFill/>
          </a:ln>
          <a:effectLst/>
        </p:spPr>
        <p:txBody>
          <a:bodyPr wrap="square" rtlCol="0">
            <a:spAutoFit/>
          </a:bodyPr>
          <a:lstStyle/>
          <a:p>
            <a:pPr marL="285750" indent="-285750">
              <a:buClr>
                <a:schemeClr val="accent2">
                  <a:lumMod val="75000"/>
                </a:schemeClr>
              </a:buClr>
              <a:buFont typeface="Calibri" panose="020F0502020204030204" pitchFamily="34" charset="0"/>
              <a:buChar char="●"/>
            </a:pPr>
            <a:r>
              <a:rPr lang="it-IT" sz="2000" i="1" dirty="0" err="1" smtClean="0"/>
              <a:t>Y</a:t>
            </a:r>
            <a:r>
              <a:rPr lang="it-IT" sz="1200" i="1" dirty="0" err="1" smtClean="0"/>
              <a:t>Zi</a:t>
            </a:r>
            <a:r>
              <a:rPr lang="it-IT" sz="2000" i="1" dirty="0" smtClean="0"/>
              <a:t>: </a:t>
            </a:r>
            <a:r>
              <a:rPr lang="en-US" dirty="0" smtClean="0"/>
              <a:t>vote share of candidate affiliated with PT, in zip code </a:t>
            </a:r>
            <a:r>
              <a:rPr lang="en-US" i="1" dirty="0" smtClean="0"/>
              <a:t>z, </a:t>
            </a:r>
            <a:r>
              <a:rPr lang="en-US" dirty="0" smtClean="0"/>
              <a:t>municipalit</a:t>
            </a:r>
            <a:r>
              <a:rPr lang="en-US" i="1" dirty="0" smtClean="0"/>
              <a:t>y </a:t>
            </a:r>
            <a:r>
              <a:rPr lang="en-US" i="1" dirty="0" err="1" smtClean="0"/>
              <a:t>i</a:t>
            </a:r>
            <a:endParaRPr lang="en-US" i="1" dirty="0" smtClean="0"/>
          </a:p>
          <a:p>
            <a:pPr>
              <a:buClr>
                <a:schemeClr val="accent2">
                  <a:lumMod val="75000"/>
                </a:schemeClr>
              </a:buClr>
            </a:pPr>
            <a:endParaRPr lang="en-US" sz="800" i="1" dirty="0" smtClean="0"/>
          </a:p>
          <a:p>
            <a:pPr marL="285750" indent="-285750">
              <a:buClr>
                <a:schemeClr val="accent2">
                  <a:lumMod val="75000"/>
                </a:schemeClr>
              </a:buClr>
              <a:buFont typeface="Calibri" panose="020F0502020204030204" pitchFamily="34" charset="0"/>
              <a:buChar char="●"/>
            </a:pPr>
            <a:r>
              <a:rPr lang="en-US" sz="2000" i="1" dirty="0" smtClean="0"/>
              <a:t>Fraction </a:t>
            </a:r>
            <a:r>
              <a:rPr lang="en-US" sz="2000" i="1" dirty="0" err="1" smtClean="0"/>
              <a:t>Warned</a:t>
            </a:r>
            <a:r>
              <a:rPr lang="en-US" sz="1400" i="1" dirty="0" err="1" smtClean="0"/>
              <a:t>zi</a:t>
            </a:r>
            <a:r>
              <a:rPr lang="en-US" sz="2000" i="1" dirty="0" smtClean="0"/>
              <a:t>: #</a:t>
            </a:r>
            <a:r>
              <a:rPr lang="en-US" dirty="0" smtClean="0"/>
              <a:t> families that got warning in Oct 2008 / # beneficiary families</a:t>
            </a:r>
          </a:p>
          <a:p>
            <a:pPr>
              <a:buClr>
                <a:schemeClr val="accent2">
                  <a:lumMod val="75000"/>
                </a:schemeClr>
              </a:buClr>
            </a:pPr>
            <a:endParaRPr lang="en-US" sz="800" dirty="0" smtClean="0"/>
          </a:p>
          <a:p>
            <a:pPr marL="285750" indent="-285750">
              <a:buClr>
                <a:schemeClr val="accent2">
                  <a:lumMod val="75000"/>
                </a:schemeClr>
              </a:buClr>
              <a:buFont typeface="Calibri" panose="020F0502020204030204" pitchFamily="34" charset="0"/>
              <a:buChar char="●"/>
            </a:pPr>
            <a:r>
              <a:rPr lang="en-US" sz="2000" i="1" dirty="0" smtClean="0"/>
              <a:t>Fraction </a:t>
            </a:r>
            <a:r>
              <a:rPr lang="en-US" sz="2000" i="1" dirty="0" err="1"/>
              <a:t>T</a:t>
            </a:r>
            <a:r>
              <a:rPr lang="en-US" sz="2000" i="1" dirty="0" err="1" smtClean="0"/>
              <a:t>reated</a:t>
            </a:r>
            <a:r>
              <a:rPr lang="en-US" sz="1400" i="1" dirty="0" err="1" smtClean="0"/>
              <a:t>zi</a:t>
            </a:r>
            <a:r>
              <a:rPr lang="en-US" sz="2000" i="1" dirty="0" smtClean="0"/>
              <a:t>: #</a:t>
            </a:r>
            <a:r>
              <a:rPr lang="en-US" dirty="0" smtClean="0"/>
              <a:t> families warned </a:t>
            </a:r>
            <a:r>
              <a:rPr lang="en-US" dirty="0" smtClean="0">
                <a:solidFill>
                  <a:srgbClr val="820000"/>
                </a:solidFill>
              </a:rPr>
              <a:t>in the days before election  </a:t>
            </a:r>
            <a:r>
              <a:rPr lang="en-US" dirty="0"/>
              <a:t>/ # beneficiary </a:t>
            </a:r>
            <a:r>
              <a:rPr lang="en-US" dirty="0" smtClean="0"/>
              <a:t>families</a:t>
            </a:r>
          </a:p>
          <a:p>
            <a:pPr marL="285750" indent="-285750">
              <a:buClr>
                <a:schemeClr val="accent2">
                  <a:lumMod val="75000"/>
                </a:schemeClr>
              </a:buClr>
              <a:buFont typeface="Calibri" panose="020F0502020204030204" pitchFamily="34" charset="0"/>
              <a:buChar char="●"/>
            </a:pPr>
            <a:endParaRPr lang="en-US" sz="800" dirty="0" smtClean="0"/>
          </a:p>
          <a:p>
            <a:pPr marL="285750" indent="-285750">
              <a:buClr>
                <a:schemeClr val="accent2">
                  <a:lumMod val="75000"/>
                </a:schemeClr>
              </a:buClr>
              <a:buFont typeface="Calibri" panose="020F0502020204030204" pitchFamily="34" charset="0"/>
              <a:buChar char="●"/>
            </a:pPr>
            <a:endParaRPr lang="en-US" sz="800" dirty="0" smtClean="0"/>
          </a:p>
          <a:p>
            <a:pPr marL="285750" indent="-285750">
              <a:buClr>
                <a:schemeClr val="accent2">
                  <a:lumMod val="75000"/>
                </a:schemeClr>
              </a:buClr>
              <a:buFont typeface="Calibri" panose="020F0502020204030204" pitchFamily="34" charset="0"/>
              <a:buChar char="●"/>
            </a:pPr>
            <a:r>
              <a:rPr lang="en-US" sz="2000" dirty="0" smtClean="0"/>
              <a:t>2 measures of warnings</a:t>
            </a:r>
            <a:endParaRPr lang="en-US" sz="800" dirty="0" smtClean="0"/>
          </a:p>
          <a:p>
            <a:pPr marL="800100" lvl="1" indent="-342900">
              <a:buClr>
                <a:schemeClr val="accent2">
                  <a:lumMod val="75000"/>
                </a:schemeClr>
              </a:buClr>
              <a:buFont typeface="Calibri" panose="020F0502020204030204" pitchFamily="34" charset="0"/>
              <a:buChar char="•"/>
            </a:pPr>
            <a:r>
              <a:rPr lang="en-US" i="1" dirty="0"/>
              <a:t>f</a:t>
            </a:r>
            <a:r>
              <a:rPr lang="en-US" i="1" dirty="0" smtClean="0"/>
              <a:t>raction warned: </a:t>
            </a:r>
            <a:r>
              <a:rPr lang="en-US" dirty="0" smtClean="0"/>
              <a:t>any warning (warning stages 1-5)</a:t>
            </a:r>
          </a:p>
          <a:p>
            <a:pPr lvl="1">
              <a:buClr>
                <a:schemeClr val="accent2">
                  <a:lumMod val="75000"/>
                </a:schemeClr>
              </a:buClr>
            </a:pPr>
            <a:endParaRPr lang="en-US" sz="800" dirty="0" smtClean="0"/>
          </a:p>
          <a:p>
            <a:pPr marL="800100" lvl="1" indent="-342900">
              <a:buClr>
                <a:schemeClr val="accent2">
                  <a:lumMod val="75000"/>
                </a:schemeClr>
              </a:buClr>
              <a:buFont typeface="Calibri" panose="020F0502020204030204" pitchFamily="34" charset="0"/>
              <a:buChar char="•"/>
            </a:pPr>
            <a:r>
              <a:rPr lang="en-US" i="1" dirty="0"/>
              <a:t>f</a:t>
            </a:r>
            <a:r>
              <a:rPr lang="en-US" i="1" dirty="0" smtClean="0"/>
              <a:t>raction warned w/ financial loss:  </a:t>
            </a:r>
            <a:r>
              <a:rPr lang="en-US" dirty="0" smtClean="0"/>
              <a:t>warning stages 2-5</a:t>
            </a:r>
          </a:p>
          <a:p>
            <a:pPr marL="800100" lvl="1" indent="-342900">
              <a:buClr>
                <a:schemeClr val="accent2">
                  <a:lumMod val="75000"/>
                </a:schemeClr>
              </a:buClr>
              <a:buFont typeface="Calibri" panose="020F0502020204030204" pitchFamily="34" charset="0"/>
              <a:buChar char="•"/>
            </a:pPr>
            <a:endParaRPr lang="en-US" dirty="0" smtClean="0"/>
          </a:p>
          <a:p>
            <a:pPr lvl="1">
              <a:buClr>
                <a:schemeClr val="accent2">
                  <a:lumMod val="75000"/>
                </a:schemeClr>
              </a:buClr>
            </a:pPr>
            <a:endParaRPr lang="en-US" sz="800" dirty="0" smtClean="0"/>
          </a:p>
          <a:p>
            <a:pPr marL="342900" indent="-342900">
              <a:buClr>
                <a:schemeClr val="accent2">
                  <a:lumMod val="75000"/>
                </a:schemeClr>
              </a:buClr>
              <a:buFont typeface="Calibri" panose="020F0502020204030204" pitchFamily="34" charset="0"/>
              <a:buChar char="●"/>
            </a:pPr>
            <a:r>
              <a:rPr lang="en-US" sz="2000" i="1" dirty="0" smtClean="0"/>
              <a:t>X</a:t>
            </a:r>
            <a:r>
              <a:rPr lang="it-IT" sz="1400" i="1" baseline="-25000" dirty="0" smtClean="0"/>
              <a:t>Zi</a:t>
            </a:r>
            <a:r>
              <a:rPr lang="it-IT" sz="2000" i="1" dirty="0" smtClean="0"/>
              <a:t>: </a:t>
            </a:r>
            <a:r>
              <a:rPr lang="en-US" dirty="0" smtClean="0"/>
              <a:t>  # families in BFP / electorate;   # BFP failed /# BFP;    # BFP with NIS 1-5 /# BFP</a:t>
            </a:r>
          </a:p>
          <a:p>
            <a:pPr>
              <a:buClr>
                <a:schemeClr val="accent2">
                  <a:lumMod val="75000"/>
                </a:schemeClr>
              </a:buClr>
            </a:pPr>
            <a:endParaRPr lang="en-US" sz="800" dirty="0" smtClean="0"/>
          </a:p>
          <a:p>
            <a:pPr marL="342900" indent="-342900">
              <a:spcAft>
                <a:spcPts val="600"/>
              </a:spcAft>
              <a:buClr>
                <a:schemeClr val="accent2">
                  <a:lumMod val="75000"/>
                </a:schemeClr>
              </a:buClr>
              <a:buFont typeface="Calibri" panose="020F0502020204030204" pitchFamily="34" charset="0"/>
              <a:buChar char="●"/>
            </a:pPr>
            <a:r>
              <a:rPr lang="el-GR" sz="2000" dirty="0" smtClean="0">
                <a:latin typeface="Calibri"/>
              </a:rPr>
              <a:t>θ</a:t>
            </a:r>
            <a:r>
              <a:rPr lang="it-IT" sz="1600" i="1" baseline="-25000" dirty="0" smtClean="0"/>
              <a:t>i</a:t>
            </a:r>
            <a:r>
              <a:rPr lang="it-IT" sz="2000" i="1" dirty="0" smtClean="0"/>
              <a:t>: </a:t>
            </a:r>
            <a:r>
              <a:rPr lang="it-IT" dirty="0" smtClean="0"/>
              <a:t>municipality </a:t>
            </a:r>
            <a:r>
              <a:rPr lang="it-IT" dirty="0" err="1" smtClean="0"/>
              <a:t>fixed</a:t>
            </a:r>
            <a:r>
              <a:rPr lang="it-IT" dirty="0" smtClean="0"/>
              <a:t> </a:t>
            </a:r>
            <a:r>
              <a:rPr lang="it-IT" dirty="0" err="1" smtClean="0"/>
              <a:t>effect</a:t>
            </a:r>
            <a:endParaRPr lang="en-US" sz="2000" i="1" dirty="0" smtClean="0"/>
          </a:p>
          <a:p>
            <a:pPr marL="800100" lvl="1" indent="-342900">
              <a:buClr>
                <a:schemeClr val="accent2">
                  <a:lumMod val="75000"/>
                </a:schemeClr>
              </a:buClr>
              <a:buFont typeface="Calibri" panose="020F0502020204030204" pitchFamily="34" charset="0"/>
              <a:buChar char="•"/>
            </a:pPr>
            <a:endParaRPr lang="en-US" sz="2000" i="1" dirty="0" smtClean="0"/>
          </a:p>
          <a:p>
            <a:pPr marL="285750" indent="-285750">
              <a:buClr>
                <a:schemeClr val="accent2">
                  <a:lumMod val="75000"/>
                </a:schemeClr>
              </a:buClr>
              <a:buFont typeface="Calibri" panose="020F0502020204030204" pitchFamily="34" charset="0"/>
              <a:buChar char="●"/>
            </a:pPr>
            <a:endParaRPr lang="en-US" sz="2000" dirty="0" smtClean="0"/>
          </a:p>
          <a:p>
            <a:pPr marL="285750" indent="-285750">
              <a:buClr>
                <a:schemeClr val="accent2">
                  <a:lumMod val="75000"/>
                </a:schemeClr>
              </a:buClr>
              <a:buFont typeface="Calibri" panose="020F0502020204030204" pitchFamily="34" charset="0"/>
              <a:buChar char="●"/>
            </a:pPr>
            <a:endParaRPr lang="it-IT" sz="1400" dirty="0" smtClean="0"/>
          </a:p>
        </p:txBody>
      </p:sp>
      <p:pic>
        <p:nvPicPr>
          <p:cNvPr id="6" name="Picture 5"/>
          <p:cNvPicPr>
            <a:picLocks noChangeAspect="1"/>
          </p:cNvPicPr>
          <p:nvPr/>
        </p:nvPicPr>
        <p:blipFill>
          <a:blip r:embed="rId2"/>
          <a:stretch>
            <a:fillRect/>
          </a:stretch>
        </p:blipFill>
        <p:spPr>
          <a:xfrm>
            <a:off x="395536" y="1196752"/>
            <a:ext cx="8604448" cy="528529"/>
          </a:xfrm>
          <a:prstGeom prst="rect">
            <a:avLst/>
          </a:prstGeom>
        </p:spPr>
      </p:pic>
      <p:sp>
        <p:nvSpPr>
          <p:cNvPr id="9" name="TextBox 8"/>
          <p:cNvSpPr txBox="1"/>
          <p:nvPr/>
        </p:nvSpPr>
        <p:spPr>
          <a:xfrm>
            <a:off x="0" y="-3"/>
            <a:ext cx="9144000" cy="936000"/>
          </a:xfrm>
          <a:prstGeom prst="rect">
            <a:avLst/>
          </a:prstGeom>
          <a:solidFill>
            <a:schemeClr val="bg1">
              <a:lumMod val="95000"/>
            </a:schemeClr>
          </a:solidFill>
          <a:ln w="3175">
            <a:noFill/>
          </a:ln>
          <a:effectLst/>
        </p:spPr>
        <p:txBody>
          <a:bodyPr wrap="square" rtlCol="0">
            <a:spAutoFit/>
          </a:bodyPr>
          <a:lstStyle/>
          <a:p>
            <a:r>
              <a:rPr lang="it-IT" sz="3600" b="1" dirty="0" smtClean="0">
                <a:solidFill>
                  <a:srgbClr val="C00000"/>
                </a:solidFill>
              </a:rPr>
              <a:t>     </a:t>
            </a:r>
          </a:p>
        </p:txBody>
      </p:sp>
      <p:sp>
        <p:nvSpPr>
          <p:cNvPr id="10" name="TextBox 9"/>
          <p:cNvSpPr txBox="1"/>
          <p:nvPr/>
        </p:nvSpPr>
        <p:spPr>
          <a:xfrm>
            <a:off x="395536" y="175610"/>
            <a:ext cx="8640960" cy="584775"/>
          </a:xfrm>
          <a:prstGeom prst="rect">
            <a:avLst/>
          </a:prstGeom>
          <a:noFill/>
          <a:ln w="3175">
            <a:noFill/>
          </a:ln>
          <a:effectLst/>
        </p:spPr>
        <p:txBody>
          <a:bodyPr wrap="square" rtlCol="0">
            <a:spAutoFit/>
          </a:bodyPr>
          <a:lstStyle/>
          <a:p>
            <a:r>
              <a:rPr lang="it-IT" sz="3200" b="1" dirty="0">
                <a:solidFill>
                  <a:schemeClr val="accent2">
                    <a:lumMod val="75000"/>
                  </a:schemeClr>
                </a:solidFill>
              </a:rPr>
              <a:t>Causal </a:t>
            </a:r>
            <a:r>
              <a:rPr lang="it-IT" sz="3200" b="1" dirty="0" smtClean="0">
                <a:solidFill>
                  <a:schemeClr val="accent2">
                    <a:lumMod val="75000"/>
                  </a:schemeClr>
                </a:solidFill>
              </a:rPr>
              <a:t>evidence: empirical strategy</a:t>
            </a:r>
            <a:endParaRPr lang="it-IT" sz="3200" b="1" dirty="0">
              <a:solidFill>
                <a:schemeClr val="accent2">
                  <a:lumMod val="75000"/>
                </a:schemeClr>
              </a:solidFill>
            </a:endParaRPr>
          </a:p>
        </p:txBody>
      </p:sp>
      <p:sp>
        <p:nvSpPr>
          <p:cNvPr id="8" name="TextBox 7"/>
          <p:cNvSpPr txBox="1"/>
          <p:nvPr/>
        </p:nvSpPr>
        <p:spPr>
          <a:xfrm>
            <a:off x="0" y="6597352"/>
            <a:ext cx="9144000" cy="307777"/>
          </a:xfrm>
          <a:prstGeom prst="rect">
            <a:avLst/>
          </a:prstGeom>
          <a:solidFill>
            <a:schemeClr val="accent2">
              <a:lumMod val="75000"/>
            </a:schemeClr>
          </a:solidFill>
          <a:ln w="3175">
            <a:solidFill>
              <a:schemeClr val="tx1"/>
            </a:solidFill>
          </a:ln>
          <a:effectLst>
            <a:outerShdw blurRad="50800" dist="38100" dir="18900000" algn="bl" rotWithShape="0">
              <a:prstClr val="black">
                <a:alpha val="40000"/>
              </a:prstClr>
            </a:outerShdw>
          </a:effectLst>
        </p:spPr>
        <p:txBody>
          <a:bodyPr wrap="square" rtlCol="0">
            <a:spAutoFit/>
          </a:bodyPr>
          <a:lstStyle/>
          <a:p>
            <a:pPr algn="ctr"/>
            <a:r>
              <a:rPr lang="it-IT" sz="1400" b="1" dirty="0" smtClean="0">
                <a:solidFill>
                  <a:schemeClr val="bg1"/>
                </a:solidFill>
              </a:rPr>
              <a:t>Brollo, Kaufmann, La Ferrara (2020)  ‘’The Political Economy of </a:t>
            </a:r>
            <a:r>
              <a:rPr lang="en-US" sz="1400" b="1" dirty="0" smtClean="0">
                <a:solidFill>
                  <a:schemeClr val="bg1"/>
                </a:solidFill>
              </a:rPr>
              <a:t>Program Enforcement’’</a:t>
            </a:r>
            <a:endParaRPr lang="it-IT" sz="1400" b="1" dirty="0" smtClean="0">
              <a:solidFill>
                <a:schemeClr val="bg1"/>
              </a:solidFill>
            </a:endParaRPr>
          </a:p>
        </p:txBody>
      </p:sp>
    </p:spTree>
    <p:extLst>
      <p:ext uri="{BB962C8B-B14F-4D97-AF65-F5344CB8AC3E}">
        <p14:creationId xmlns:p14="http://schemas.microsoft.com/office/powerpoint/2010/main" val="3055206336"/>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0" y="-63256"/>
            <a:ext cx="9144000" cy="584775"/>
          </a:xfrm>
          <a:prstGeom prst="rect">
            <a:avLst/>
          </a:prstGeom>
          <a:solidFill>
            <a:schemeClr val="bg1">
              <a:lumMod val="95000"/>
            </a:schemeClr>
          </a:solidFill>
          <a:ln w="3175">
            <a:noFill/>
          </a:ln>
          <a:effectLst/>
        </p:spPr>
        <p:txBody>
          <a:bodyPr wrap="square" rtlCol="0">
            <a:spAutoFit/>
          </a:bodyPr>
          <a:lstStyle/>
          <a:p>
            <a:r>
              <a:rPr lang="it-IT" sz="3200" b="1" dirty="0" smtClean="0">
                <a:solidFill>
                  <a:srgbClr val="C00000"/>
                </a:solidFill>
              </a:rPr>
              <a:t>     </a:t>
            </a:r>
          </a:p>
        </p:txBody>
      </p:sp>
      <p:sp>
        <p:nvSpPr>
          <p:cNvPr id="8" name="TextBox 7"/>
          <p:cNvSpPr txBox="1"/>
          <p:nvPr/>
        </p:nvSpPr>
        <p:spPr>
          <a:xfrm>
            <a:off x="0" y="-3"/>
            <a:ext cx="9144000" cy="936000"/>
          </a:xfrm>
          <a:prstGeom prst="rect">
            <a:avLst/>
          </a:prstGeom>
          <a:solidFill>
            <a:schemeClr val="bg1">
              <a:lumMod val="95000"/>
            </a:schemeClr>
          </a:solidFill>
          <a:ln w="3175">
            <a:noFill/>
          </a:ln>
          <a:effectLst/>
        </p:spPr>
        <p:txBody>
          <a:bodyPr wrap="square" rtlCol="0">
            <a:spAutoFit/>
          </a:bodyPr>
          <a:lstStyle/>
          <a:p>
            <a:r>
              <a:rPr lang="it-IT" sz="3600" b="1" dirty="0" smtClean="0">
                <a:solidFill>
                  <a:srgbClr val="C00000"/>
                </a:solidFill>
              </a:rPr>
              <a:t>     </a:t>
            </a:r>
          </a:p>
        </p:txBody>
      </p:sp>
      <p:sp>
        <p:nvSpPr>
          <p:cNvPr id="9" name="TextBox 8"/>
          <p:cNvSpPr txBox="1"/>
          <p:nvPr/>
        </p:nvSpPr>
        <p:spPr>
          <a:xfrm>
            <a:off x="395536" y="175610"/>
            <a:ext cx="8640960" cy="584775"/>
          </a:xfrm>
          <a:prstGeom prst="rect">
            <a:avLst/>
          </a:prstGeom>
          <a:noFill/>
          <a:ln w="3175">
            <a:noFill/>
          </a:ln>
          <a:effectLst/>
        </p:spPr>
        <p:txBody>
          <a:bodyPr wrap="square" rtlCol="0">
            <a:spAutoFit/>
          </a:bodyPr>
          <a:lstStyle/>
          <a:p>
            <a:r>
              <a:rPr lang="it-IT" sz="3200" b="1" dirty="0" smtClean="0">
                <a:solidFill>
                  <a:schemeClr val="accent2">
                    <a:lumMod val="75000"/>
                  </a:schemeClr>
                </a:solidFill>
              </a:rPr>
              <a:t>Summary statistics</a:t>
            </a:r>
            <a:endParaRPr lang="it-IT" sz="3200" b="1" dirty="0">
              <a:solidFill>
                <a:schemeClr val="accent2">
                  <a:lumMod val="75000"/>
                </a:schemeClr>
              </a:solidFill>
            </a:endParaRPr>
          </a:p>
        </p:txBody>
      </p:sp>
      <p:pic>
        <p:nvPicPr>
          <p:cNvPr id="10" name="Picture 9"/>
          <p:cNvPicPr>
            <a:picLocks noChangeAspect="1"/>
          </p:cNvPicPr>
          <p:nvPr/>
        </p:nvPicPr>
        <p:blipFill>
          <a:blip r:embed="rId3"/>
          <a:stretch>
            <a:fillRect/>
          </a:stretch>
        </p:blipFill>
        <p:spPr>
          <a:xfrm>
            <a:off x="371490" y="2256530"/>
            <a:ext cx="8401021" cy="2344940"/>
          </a:xfrm>
          <a:prstGeom prst="rect">
            <a:avLst/>
          </a:prstGeom>
        </p:spPr>
      </p:pic>
      <p:sp>
        <p:nvSpPr>
          <p:cNvPr id="11" name="TextBox 10"/>
          <p:cNvSpPr txBox="1"/>
          <p:nvPr/>
        </p:nvSpPr>
        <p:spPr>
          <a:xfrm>
            <a:off x="0" y="6597352"/>
            <a:ext cx="9144000" cy="307777"/>
          </a:xfrm>
          <a:prstGeom prst="rect">
            <a:avLst/>
          </a:prstGeom>
          <a:solidFill>
            <a:schemeClr val="accent2">
              <a:lumMod val="75000"/>
            </a:schemeClr>
          </a:solidFill>
          <a:ln w="3175">
            <a:solidFill>
              <a:schemeClr val="tx1"/>
            </a:solidFill>
          </a:ln>
          <a:effectLst>
            <a:outerShdw blurRad="50800" dist="38100" dir="18900000" algn="bl" rotWithShape="0">
              <a:prstClr val="black">
                <a:alpha val="40000"/>
              </a:prstClr>
            </a:outerShdw>
          </a:effectLst>
        </p:spPr>
        <p:txBody>
          <a:bodyPr wrap="square" rtlCol="0">
            <a:spAutoFit/>
          </a:bodyPr>
          <a:lstStyle/>
          <a:p>
            <a:pPr algn="ctr"/>
            <a:r>
              <a:rPr lang="it-IT" sz="1400" b="1" dirty="0" smtClean="0">
                <a:solidFill>
                  <a:schemeClr val="bg1"/>
                </a:solidFill>
              </a:rPr>
              <a:t>Brollo, Kaufmann, La Ferrara (2020)  ‘’The Political Economy of </a:t>
            </a:r>
            <a:r>
              <a:rPr lang="en-US" sz="1400" b="1" dirty="0" smtClean="0">
                <a:solidFill>
                  <a:schemeClr val="bg1"/>
                </a:solidFill>
              </a:rPr>
              <a:t>Program Enforcement’’</a:t>
            </a:r>
            <a:endParaRPr lang="it-IT" sz="1400" b="1" dirty="0" smtClean="0">
              <a:solidFill>
                <a:schemeClr val="bg1"/>
              </a:solidFill>
            </a:endParaRPr>
          </a:p>
        </p:txBody>
      </p:sp>
    </p:spTree>
    <p:extLst>
      <p:ext uri="{BB962C8B-B14F-4D97-AF65-F5344CB8AC3E}">
        <p14:creationId xmlns:p14="http://schemas.microsoft.com/office/powerpoint/2010/main" val="1119129312"/>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p:cNvPicPr>
            <a:picLocks noChangeAspect="1"/>
          </p:cNvPicPr>
          <p:nvPr/>
        </p:nvPicPr>
        <p:blipFill>
          <a:blip r:embed="rId3"/>
          <a:stretch>
            <a:fillRect/>
          </a:stretch>
        </p:blipFill>
        <p:spPr>
          <a:xfrm>
            <a:off x="688384" y="1124744"/>
            <a:ext cx="7767232" cy="4404538"/>
          </a:xfrm>
          <a:prstGeom prst="rect">
            <a:avLst/>
          </a:prstGeom>
        </p:spPr>
      </p:pic>
      <p:sp>
        <p:nvSpPr>
          <p:cNvPr id="11" name="TextBox 10"/>
          <p:cNvSpPr txBox="1"/>
          <p:nvPr/>
        </p:nvSpPr>
        <p:spPr>
          <a:xfrm>
            <a:off x="0" y="-27384"/>
            <a:ext cx="9144000" cy="936000"/>
          </a:xfrm>
          <a:prstGeom prst="rect">
            <a:avLst/>
          </a:prstGeom>
          <a:solidFill>
            <a:schemeClr val="bg1">
              <a:lumMod val="95000"/>
            </a:schemeClr>
          </a:solidFill>
          <a:ln w="3175">
            <a:noFill/>
          </a:ln>
          <a:effectLst/>
        </p:spPr>
        <p:txBody>
          <a:bodyPr wrap="square" rtlCol="0">
            <a:spAutoFit/>
          </a:bodyPr>
          <a:lstStyle/>
          <a:p>
            <a:r>
              <a:rPr lang="it-IT" sz="3600" b="1" dirty="0" smtClean="0">
                <a:solidFill>
                  <a:srgbClr val="C00000"/>
                </a:solidFill>
              </a:rPr>
              <a:t>     </a:t>
            </a:r>
          </a:p>
        </p:txBody>
      </p:sp>
      <p:sp>
        <p:nvSpPr>
          <p:cNvPr id="3" name="TextBox 2"/>
          <p:cNvSpPr txBox="1"/>
          <p:nvPr/>
        </p:nvSpPr>
        <p:spPr>
          <a:xfrm>
            <a:off x="274523" y="-99392"/>
            <a:ext cx="8640960" cy="1077218"/>
          </a:xfrm>
          <a:prstGeom prst="rect">
            <a:avLst/>
          </a:prstGeom>
          <a:noFill/>
          <a:ln w="3175">
            <a:noFill/>
          </a:ln>
          <a:effectLst/>
        </p:spPr>
        <p:txBody>
          <a:bodyPr wrap="square" rtlCol="0">
            <a:spAutoFit/>
          </a:bodyPr>
          <a:lstStyle/>
          <a:p>
            <a:r>
              <a:rPr lang="it-IT" sz="3200" b="1" dirty="0" smtClean="0">
                <a:solidFill>
                  <a:schemeClr val="accent2">
                    <a:lumMod val="75000"/>
                  </a:schemeClr>
                </a:solidFill>
              </a:rPr>
              <a:t>Voters punish candidates from president’s party &amp; coalition</a:t>
            </a:r>
          </a:p>
        </p:txBody>
      </p:sp>
      <p:sp>
        <p:nvSpPr>
          <p:cNvPr id="6" name="Rectangle 3"/>
          <p:cNvSpPr/>
          <p:nvPr/>
        </p:nvSpPr>
        <p:spPr>
          <a:xfrm>
            <a:off x="0" y="6022449"/>
            <a:ext cx="8853538" cy="430887"/>
          </a:xfrm>
          <a:prstGeom prst="rect">
            <a:avLst/>
          </a:prstGeom>
        </p:spPr>
        <p:txBody>
          <a:bodyPr wrap="square">
            <a:spAutoFit/>
          </a:bodyPr>
          <a:lstStyle/>
          <a:p>
            <a:pPr lvl="1" algn="just">
              <a:buClr>
                <a:schemeClr val="accent2">
                  <a:lumMod val="75000"/>
                </a:schemeClr>
              </a:buClr>
            </a:pPr>
            <a:r>
              <a:rPr lang="en-US" sz="2200" dirty="0" smtClean="0"/>
              <a:t>+ 1 </a:t>
            </a:r>
            <a:r>
              <a:rPr lang="en-US" sz="2200" dirty="0" err="1" smtClean="0"/>
              <a:t>sd</a:t>
            </a:r>
            <a:r>
              <a:rPr lang="en-US" sz="2200" dirty="0" smtClean="0"/>
              <a:t> share warned before election </a:t>
            </a:r>
            <a:r>
              <a:rPr lang="en-US" sz="2200" dirty="0" smtClean="0">
                <a:sym typeface="Wingdings" panose="05000000000000000000" pitchFamily="2" charset="2"/>
              </a:rPr>
              <a:t> -1 p.p. vote share of coalition</a:t>
            </a:r>
            <a:endParaRPr lang="en-US" sz="2200" dirty="0" smtClean="0"/>
          </a:p>
        </p:txBody>
      </p:sp>
      <p:sp>
        <p:nvSpPr>
          <p:cNvPr id="5" name="Oval 4"/>
          <p:cNvSpPr/>
          <p:nvPr/>
        </p:nvSpPr>
        <p:spPr>
          <a:xfrm>
            <a:off x="4595002" y="3068089"/>
            <a:ext cx="1273141" cy="598118"/>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9" name="Straight Arrow Connector 8"/>
          <p:cNvCxnSpPr>
            <a:stCxn id="5" idx="3"/>
          </p:cNvCxnSpPr>
          <p:nvPr/>
        </p:nvCxnSpPr>
        <p:spPr>
          <a:xfrm flipH="1">
            <a:off x="1835696" y="3578615"/>
            <a:ext cx="2945753" cy="2459183"/>
          </a:xfrm>
          <a:prstGeom prst="straightConnector1">
            <a:avLst/>
          </a:prstGeom>
          <a:ln>
            <a:solidFill>
              <a:srgbClr val="C00000"/>
            </a:solidFill>
            <a:tailEnd type="triangle"/>
          </a:ln>
        </p:spPr>
        <p:style>
          <a:lnRef idx="1">
            <a:schemeClr val="accent1"/>
          </a:lnRef>
          <a:fillRef idx="0">
            <a:schemeClr val="accent1"/>
          </a:fillRef>
          <a:effectRef idx="0">
            <a:schemeClr val="accent1"/>
          </a:effectRef>
          <a:fontRef idx="minor">
            <a:schemeClr val="tx1"/>
          </a:fontRef>
        </p:style>
      </p:cxnSp>
      <p:sp>
        <p:nvSpPr>
          <p:cNvPr id="10" name="TextBox 9"/>
          <p:cNvSpPr txBox="1"/>
          <p:nvPr/>
        </p:nvSpPr>
        <p:spPr>
          <a:xfrm>
            <a:off x="0" y="6597352"/>
            <a:ext cx="9144000" cy="307777"/>
          </a:xfrm>
          <a:prstGeom prst="rect">
            <a:avLst/>
          </a:prstGeom>
          <a:solidFill>
            <a:schemeClr val="accent2">
              <a:lumMod val="75000"/>
            </a:schemeClr>
          </a:solidFill>
          <a:ln w="3175">
            <a:solidFill>
              <a:schemeClr val="tx1"/>
            </a:solidFill>
          </a:ln>
          <a:effectLst>
            <a:outerShdw blurRad="50800" dist="38100" dir="18900000" algn="bl" rotWithShape="0">
              <a:prstClr val="black">
                <a:alpha val="40000"/>
              </a:prstClr>
            </a:outerShdw>
          </a:effectLst>
        </p:spPr>
        <p:txBody>
          <a:bodyPr wrap="square" rtlCol="0">
            <a:spAutoFit/>
          </a:bodyPr>
          <a:lstStyle/>
          <a:p>
            <a:pPr algn="ctr"/>
            <a:r>
              <a:rPr lang="it-IT" sz="1400" b="1" dirty="0" smtClean="0">
                <a:solidFill>
                  <a:schemeClr val="bg1"/>
                </a:solidFill>
              </a:rPr>
              <a:t>Brollo, Kaufmann, La Ferrara (2020)  ‘’The Political Economy of </a:t>
            </a:r>
            <a:r>
              <a:rPr lang="en-US" sz="1400" b="1" dirty="0" smtClean="0">
                <a:solidFill>
                  <a:schemeClr val="bg1"/>
                </a:solidFill>
              </a:rPr>
              <a:t>Program Enforcement’’</a:t>
            </a:r>
            <a:endParaRPr lang="it-IT" sz="1400" b="1" dirty="0" smtClean="0">
              <a:solidFill>
                <a:schemeClr val="bg1"/>
              </a:solidFill>
            </a:endParaRPr>
          </a:p>
        </p:txBody>
      </p:sp>
    </p:spTree>
    <p:extLst>
      <p:ext uri="{BB962C8B-B14F-4D97-AF65-F5344CB8AC3E}">
        <p14:creationId xmlns:p14="http://schemas.microsoft.com/office/powerpoint/2010/main" val="19597461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5"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0" y="-27384"/>
            <a:ext cx="9144000" cy="936000"/>
          </a:xfrm>
          <a:prstGeom prst="rect">
            <a:avLst/>
          </a:prstGeom>
          <a:solidFill>
            <a:schemeClr val="bg1">
              <a:lumMod val="95000"/>
            </a:schemeClr>
          </a:solidFill>
          <a:ln w="3175">
            <a:noFill/>
          </a:ln>
          <a:effectLst/>
        </p:spPr>
        <p:txBody>
          <a:bodyPr wrap="square" rtlCol="0">
            <a:spAutoFit/>
          </a:bodyPr>
          <a:lstStyle/>
          <a:p>
            <a:r>
              <a:rPr lang="it-IT" sz="3600" b="1" dirty="0" smtClean="0">
                <a:solidFill>
                  <a:srgbClr val="C00000"/>
                </a:solidFill>
              </a:rPr>
              <a:t>     </a:t>
            </a:r>
          </a:p>
        </p:txBody>
      </p:sp>
      <p:sp>
        <p:nvSpPr>
          <p:cNvPr id="3" name="TextBox 2"/>
          <p:cNvSpPr txBox="1"/>
          <p:nvPr/>
        </p:nvSpPr>
        <p:spPr>
          <a:xfrm>
            <a:off x="274523" y="148229"/>
            <a:ext cx="8640960" cy="584775"/>
          </a:xfrm>
          <a:prstGeom prst="rect">
            <a:avLst/>
          </a:prstGeom>
          <a:noFill/>
          <a:ln w="3175">
            <a:noFill/>
          </a:ln>
          <a:effectLst/>
        </p:spPr>
        <p:txBody>
          <a:bodyPr wrap="square" rtlCol="0">
            <a:spAutoFit/>
          </a:bodyPr>
          <a:lstStyle/>
          <a:p>
            <a:r>
              <a:rPr lang="it-IT" sz="3200" b="1" dirty="0" smtClean="0">
                <a:solidFill>
                  <a:schemeClr val="accent2">
                    <a:lumMod val="75000"/>
                  </a:schemeClr>
                </a:solidFill>
              </a:rPr>
              <a:t>Placebo: </a:t>
            </a:r>
            <a:r>
              <a:rPr lang="it-IT" sz="3200" b="1" dirty="0" err="1" smtClean="0">
                <a:solidFill>
                  <a:schemeClr val="accent2">
                    <a:lumMod val="75000"/>
                  </a:schemeClr>
                </a:solidFill>
              </a:rPr>
              <a:t>warnings</a:t>
            </a:r>
            <a:r>
              <a:rPr lang="it-IT" sz="3200" b="1" dirty="0" smtClean="0">
                <a:solidFill>
                  <a:schemeClr val="accent2">
                    <a:lumMod val="75000"/>
                  </a:schemeClr>
                </a:solidFill>
              </a:rPr>
              <a:t> </a:t>
            </a:r>
            <a:r>
              <a:rPr lang="it-IT" sz="3200" b="1" dirty="0" err="1" smtClean="0">
                <a:solidFill>
                  <a:schemeClr val="accent2">
                    <a:lumMod val="75000"/>
                  </a:schemeClr>
                </a:solidFill>
              </a:rPr>
              <a:t>received</a:t>
            </a:r>
            <a:r>
              <a:rPr lang="it-IT" sz="3200" b="1" dirty="0" smtClean="0">
                <a:solidFill>
                  <a:schemeClr val="accent2">
                    <a:lumMod val="75000"/>
                  </a:schemeClr>
                </a:solidFill>
              </a:rPr>
              <a:t> </a:t>
            </a:r>
            <a:r>
              <a:rPr lang="it-IT" sz="3200" b="1" i="1" dirty="0" err="1" smtClean="0">
                <a:solidFill>
                  <a:schemeClr val="accent2">
                    <a:lumMod val="75000"/>
                  </a:schemeClr>
                </a:solidFill>
              </a:rPr>
              <a:t>after</a:t>
            </a:r>
            <a:r>
              <a:rPr lang="it-IT" sz="3200" b="1" dirty="0" smtClean="0">
                <a:solidFill>
                  <a:schemeClr val="accent2">
                    <a:lumMod val="75000"/>
                  </a:schemeClr>
                </a:solidFill>
              </a:rPr>
              <a:t> </a:t>
            </a:r>
            <a:r>
              <a:rPr lang="it-IT" sz="3200" b="1" dirty="0" err="1" smtClean="0">
                <a:solidFill>
                  <a:schemeClr val="accent2">
                    <a:lumMod val="75000"/>
                  </a:schemeClr>
                </a:solidFill>
              </a:rPr>
              <a:t>election</a:t>
            </a:r>
            <a:endParaRPr lang="it-IT" sz="3200" b="1" dirty="0" smtClean="0">
              <a:solidFill>
                <a:schemeClr val="accent2">
                  <a:lumMod val="75000"/>
                </a:schemeClr>
              </a:solidFill>
            </a:endParaRPr>
          </a:p>
        </p:txBody>
      </p:sp>
      <p:pic>
        <p:nvPicPr>
          <p:cNvPr id="10" name="Picture 9"/>
          <p:cNvPicPr>
            <a:picLocks noChangeAspect="1"/>
          </p:cNvPicPr>
          <p:nvPr/>
        </p:nvPicPr>
        <p:blipFill>
          <a:blip r:embed="rId2"/>
          <a:stretch>
            <a:fillRect/>
          </a:stretch>
        </p:blipFill>
        <p:spPr>
          <a:xfrm>
            <a:off x="688384" y="1124744"/>
            <a:ext cx="7767232" cy="4404538"/>
          </a:xfrm>
          <a:prstGeom prst="rect">
            <a:avLst/>
          </a:prstGeom>
        </p:spPr>
      </p:pic>
      <p:sp>
        <p:nvSpPr>
          <p:cNvPr id="8" name="TextBox 7"/>
          <p:cNvSpPr txBox="1"/>
          <p:nvPr/>
        </p:nvSpPr>
        <p:spPr>
          <a:xfrm>
            <a:off x="0" y="6597352"/>
            <a:ext cx="9144000" cy="307777"/>
          </a:xfrm>
          <a:prstGeom prst="rect">
            <a:avLst/>
          </a:prstGeom>
          <a:solidFill>
            <a:schemeClr val="accent2">
              <a:lumMod val="75000"/>
            </a:schemeClr>
          </a:solidFill>
          <a:ln w="3175">
            <a:solidFill>
              <a:schemeClr val="tx1"/>
            </a:solidFill>
          </a:ln>
          <a:effectLst>
            <a:outerShdw blurRad="50800" dist="38100" dir="18900000" algn="bl" rotWithShape="0">
              <a:prstClr val="black">
                <a:alpha val="40000"/>
              </a:prstClr>
            </a:outerShdw>
          </a:effectLst>
        </p:spPr>
        <p:txBody>
          <a:bodyPr wrap="square" rtlCol="0">
            <a:spAutoFit/>
          </a:bodyPr>
          <a:lstStyle/>
          <a:p>
            <a:pPr algn="ctr"/>
            <a:r>
              <a:rPr lang="it-IT" sz="1400" b="1" dirty="0" smtClean="0">
                <a:solidFill>
                  <a:schemeClr val="bg1"/>
                </a:solidFill>
              </a:rPr>
              <a:t>Brollo, Kaufmann, La Ferrara (2020)  ‘’The Political Economy of </a:t>
            </a:r>
            <a:r>
              <a:rPr lang="en-US" sz="1400" b="1" dirty="0" smtClean="0">
                <a:solidFill>
                  <a:schemeClr val="bg1"/>
                </a:solidFill>
              </a:rPr>
              <a:t>Program Enforcement’’</a:t>
            </a:r>
            <a:endParaRPr lang="it-IT" sz="1400" b="1" dirty="0" smtClean="0">
              <a:solidFill>
                <a:schemeClr val="bg1"/>
              </a:solidFill>
            </a:endParaRPr>
          </a:p>
        </p:txBody>
      </p:sp>
    </p:spTree>
    <p:extLst>
      <p:ext uri="{BB962C8B-B14F-4D97-AF65-F5344CB8AC3E}">
        <p14:creationId xmlns:p14="http://schemas.microsoft.com/office/powerpoint/2010/main" val="596569713"/>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0"/>
            <a:ext cx="9144000" cy="523220"/>
          </a:xfrm>
          <a:prstGeom prst="rect">
            <a:avLst/>
          </a:prstGeom>
          <a:noFill/>
          <a:ln w="3175">
            <a:noFill/>
          </a:ln>
          <a:effectLst/>
        </p:spPr>
        <p:txBody>
          <a:bodyPr wrap="square" rtlCol="0">
            <a:spAutoFit/>
          </a:bodyPr>
          <a:lstStyle>
            <a:defPPr>
              <a:defRPr lang="it-IT"/>
            </a:defPPr>
            <a:lvl1pPr algn="ctr">
              <a:defRPr sz="2800" b="1" i="1"/>
            </a:lvl1pPr>
          </a:lstStyle>
          <a:p>
            <a:r>
              <a:rPr lang="it-IT" dirty="0"/>
              <a:t>     </a:t>
            </a:r>
          </a:p>
        </p:txBody>
      </p:sp>
      <p:sp>
        <p:nvSpPr>
          <p:cNvPr id="3" name="TextBox 2"/>
          <p:cNvSpPr txBox="1"/>
          <p:nvPr/>
        </p:nvSpPr>
        <p:spPr>
          <a:xfrm>
            <a:off x="359532" y="2890391"/>
            <a:ext cx="8424936" cy="584775"/>
          </a:xfrm>
          <a:prstGeom prst="rect">
            <a:avLst/>
          </a:prstGeom>
          <a:noFill/>
          <a:ln w="3175">
            <a:noFill/>
          </a:ln>
          <a:effectLst/>
        </p:spPr>
        <p:txBody>
          <a:bodyPr wrap="square" rtlCol="0">
            <a:spAutoFit/>
          </a:bodyPr>
          <a:lstStyle>
            <a:defPPr>
              <a:defRPr lang="it-IT"/>
            </a:defPPr>
            <a:lvl1pPr algn="ctr">
              <a:defRPr sz="2800" b="1" i="1"/>
            </a:lvl1pPr>
          </a:lstStyle>
          <a:p>
            <a:r>
              <a:rPr lang="it-IT" sz="3200" b="0" dirty="0" smtClean="0"/>
              <a:t>3. Do </a:t>
            </a:r>
            <a:r>
              <a:rPr lang="it-IT" sz="3200" b="0" dirty="0"/>
              <a:t>politicians manipulate </a:t>
            </a:r>
            <a:r>
              <a:rPr lang="it-IT" sz="3200" b="0" dirty="0" smtClean="0"/>
              <a:t>enforcement?</a:t>
            </a:r>
            <a:endParaRPr lang="it-IT" sz="3200" b="0" dirty="0"/>
          </a:p>
        </p:txBody>
      </p:sp>
      <p:sp>
        <p:nvSpPr>
          <p:cNvPr id="6" name="TextBox 5"/>
          <p:cNvSpPr txBox="1"/>
          <p:nvPr/>
        </p:nvSpPr>
        <p:spPr>
          <a:xfrm>
            <a:off x="0" y="-27384"/>
            <a:ext cx="9144000" cy="936000"/>
          </a:xfrm>
          <a:prstGeom prst="rect">
            <a:avLst/>
          </a:prstGeom>
          <a:solidFill>
            <a:schemeClr val="bg1">
              <a:lumMod val="95000"/>
            </a:schemeClr>
          </a:solidFill>
          <a:ln w="3175">
            <a:noFill/>
          </a:ln>
          <a:effectLst/>
        </p:spPr>
        <p:txBody>
          <a:bodyPr wrap="square" rtlCol="0">
            <a:spAutoFit/>
          </a:bodyPr>
          <a:lstStyle/>
          <a:p>
            <a:r>
              <a:rPr lang="it-IT" sz="3600" b="1" dirty="0" smtClean="0">
                <a:solidFill>
                  <a:srgbClr val="C00000"/>
                </a:solidFill>
              </a:rPr>
              <a:t>     </a:t>
            </a:r>
          </a:p>
        </p:txBody>
      </p:sp>
      <p:sp>
        <p:nvSpPr>
          <p:cNvPr id="7" name="TextBox 6"/>
          <p:cNvSpPr txBox="1"/>
          <p:nvPr/>
        </p:nvSpPr>
        <p:spPr>
          <a:xfrm>
            <a:off x="0" y="6597352"/>
            <a:ext cx="9144000" cy="307777"/>
          </a:xfrm>
          <a:prstGeom prst="rect">
            <a:avLst/>
          </a:prstGeom>
          <a:solidFill>
            <a:schemeClr val="accent2">
              <a:lumMod val="75000"/>
            </a:schemeClr>
          </a:solidFill>
          <a:ln w="3175">
            <a:solidFill>
              <a:schemeClr val="tx1"/>
            </a:solidFill>
          </a:ln>
          <a:effectLst>
            <a:outerShdw blurRad="50800" dist="38100" dir="18900000" algn="bl" rotWithShape="0">
              <a:prstClr val="black">
                <a:alpha val="40000"/>
              </a:prstClr>
            </a:outerShdw>
          </a:effectLst>
        </p:spPr>
        <p:txBody>
          <a:bodyPr wrap="square" rtlCol="0">
            <a:spAutoFit/>
          </a:bodyPr>
          <a:lstStyle/>
          <a:p>
            <a:pPr algn="ctr"/>
            <a:r>
              <a:rPr lang="it-IT" sz="1400" b="1" dirty="0" smtClean="0">
                <a:solidFill>
                  <a:schemeClr val="bg1"/>
                </a:solidFill>
              </a:rPr>
              <a:t>Brollo, Kaufmann, La Ferrara (2020)  ‘’The Political Economy of </a:t>
            </a:r>
            <a:r>
              <a:rPr lang="en-US" sz="1400" b="1" dirty="0" smtClean="0">
                <a:solidFill>
                  <a:schemeClr val="bg1"/>
                </a:solidFill>
              </a:rPr>
              <a:t>Program Enforcement’’</a:t>
            </a:r>
            <a:endParaRPr lang="it-IT" sz="1400" b="1" dirty="0" smtClean="0">
              <a:solidFill>
                <a:schemeClr val="bg1"/>
              </a:solidFill>
            </a:endParaRPr>
          </a:p>
        </p:txBody>
      </p:sp>
    </p:spTree>
    <p:extLst>
      <p:ext uri="{BB962C8B-B14F-4D97-AF65-F5344CB8AC3E}">
        <p14:creationId xmlns:p14="http://schemas.microsoft.com/office/powerpoint/2010/main" val="2364692677"/>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Box 14"/>
          <p:cNvSpPr txBox="1"/>
          <p:nvPr/>
        </p:nvSpPr>
        <p:spPr>
          <a:xfrm>
            <a:off x="0" y="-27384"/>
            <a:ext cx="9144000" cy="936000"/>
          </a:xfrm>
          <a:prstGeom prst="rect">
            <a:avLst/>
          </a:prstGeom>
          <a:solidFill>
            <a:schemeClr val="bg1">
              <a:lumMod val="95000"/>
            </a:schemeClr>
          </a:solidFill>
          <a:ln w="3175">
            <a:noFill/>
          </a:ln>
          <a:effectLst/>
        </p:spPr>
        <p:txBody>
          <a:bodyPr wrap="square" rtlCol="0">
            <a:spAutoFit/>
          </a:bodyPr>
          <a:lstStyle/>
          <a:p>
            <a:r>
              <a:rPr lang="it-IT" sz="3600" b="1" dirty="0" smtClean="0">
                <a:solidFill>
                  <a:srgbClr val="C00000"/>
                </a:solidFill>
              </a:rPr>
              <a:t>     </a:t>
            </a:r>
          </a:p>
        </p:txBody>
      </p:sp>
      <p:sp>
        <p:nvSpPr>
          <p:cNvPr id="3" name="TextBox 2"/>
          <p:cNvSpPr txBox="1"/>
          <p:nvPr/>
        </p:nvSpPr>
        <p:spPr>
          <a:xfrm>
            <a:off x="282576" y="148229"/>
            <a:ext cx="8640960" cy="584775"/>
          </a:xfrm>
          <a:prstGeom prst="rect">
            <a:avLst/>
          </a:prstGeom>
          <a:noFill/>
          <a:ln w="3175">
            <a:noFill/>
          </a:ln>
          <a:effectLst/>
        </p:spPr>
        <p:txBody>
          <a:bodyPr wrap="square" rtlCol="0">
            <a:spAutoFit/>
          </a:bodyPr>
          <a:lstStyle/>
          <a:p>
            <a:r>
              <a:rPr lang="en-US" sz="3200" b="1" dirty="0" smtClean="0">
                <a:solidFill>
                  <a:schemeClr val="accent2">
                    <a:lumMod val="75000"/>
                  </a:schemeClr>
                </a:solidFill>
              </a:rPr>
              <a:t>Incentives for manipulation - hypothesis</a:t>
            </a:r>
            <a:endParaRPr lang="it-IT" sz="3200" b="1" dirty="0" smtClean="0">
              <a:solidFill>
                <a:schemeClr val="accent2">
                  <a:lumMod val="75000"/>
                </a:schemeClr>
              </a:solidFill>
            </a:endParaRPr>
          </a:p>
        </p:txBody>
      </p:sp>
      <p:sp>
        <p:nvSpPr>
          <p:cNvPr id="4" name="TextBox 3"/>
          <p:cNvSpPr txBox="1"/>
          <p:nvPr/>
        </p:nvSpPr>
        <p:spPr>
          <a:xfrm>
            <a:off x="476717" y="3718193"/>
            <a:ext cx="8208912" cy="430887"/>
          </a:xfrm>
          <a:prstGeom prst="rect">
            <a:avLst/>
          </a:prstGeom>
          <a:noFill/>
          <a:ln w="3175">
            <a:noFill/>
          </a:ln>
          <a:effectLst/>
        </p:spPr>
        <p:txBody>
          <a:bodyPr wrap="square" rtlCol="0">
            <a:spAutoFit/>
          </a:bodyPr>
          <a:lstStyle/>
          <a:p>
            <a:pPr marL="285750" indent="-285750" algn="just">
              <a:buClr>
                <a:schemeClr val="accent2">
                  <a:lumMod val="75000"/>
                </a:schemeClr>
              </a:buClr>
              <a:buFont typeface="Calibri" panose="020F0502020204030204" pitchFamily="34" charset="0"/>
              <a:buChar char="●"/>
            </a:pPr>
            <a:r>
              <a:rPr lang="en-US" sz="2200" dirty="0"/>
              <a:t>We exploit differences </a:t>
            </a:r>
            <a:r>
              <a:rPr lang="en-US" sz="2200" dirty="0" smtClean="0"/>
              <a:t>in </a:t>
            </a:r>
            <a:r>
              <a:rPr lang="en-US" sz="2200" b="1" dirty="0" smtClean="0"/>
              <a:t>electoral incentives </a:t>
            </a:r>
            <a:r>
              <a:rPr lang="en-US" sz="2200" dirty="0" smtClean="0"/>
              <a:t>of mayors  </a:t>
            </a:r>
            <a:endParaRPr lang="it-IT" sz="2200" dirty="0" smtClean="0"/>
          </a:p>
        </p:txBody>
      </p:sp>
      <p:cxnSp>
        <p:nvCxnSpPr>
          <p:cNvPr id="7" name="Straight Arrow Connector 6"/>
          <p:cNvCxnSpPr/>
          <p:nvPr/>
        </p:nvCxnSpPr>
        <p:spPr>
          <a:xfrm>
            <a:off x="851069" y="4365104"/>
            <a:ext cx="432048" cy="0"/>
          </a:xfrm>
          <a:prstGeom prst="straightConnector1">
            <a:avLst/>
          </a:prstGeom>
          <a:ln w="19050">
            <a:solidFill>
              <a:schemeClr val="accent2">
                <a:lumMod val="75000"/>
              </a:schemeClr>
            </a:solidFill>
            <a:tailEnd type="arrow"/>
          </a:ln>
        </p:spPr>
        <p:style>
          <a:lnRef idx="1">
            <a:schemeClr val="accent1"/>
          </a:lnRef>
          <a:fillRef idx="0">
            <a:schemeClr val="accent1"/>
          </a:fillRef>
          <a:effectRef idx="0">
            <a:schemeClr val="accent1"/>
          </a:effectRef>
          <a:fontRef idx="minor">
            <a:schemeClr val="tx1"/>
          </a:fontRef>
        </p:style>
      </p:cxnSp>
      <p:sp>
        <p:nvSpPr>
          <p:cNvPr id="9" name="TextBox 8"/>
          <p:cNvSpPr txBox="1"/>
          <p:nvPr/>
        </p:nvSpPr>
        <p:spPr>
          <a:xfrm>
            <a:off x="1356920" y="2350041"/>
            <a:ext cx="184731" cy="707886"/>
          </a:xfrm>
          <a:prstGeom prst="rect">
            <a:avLst/>
          </a:prstGeom>
          <a:noFill/>
          <a:ln w="3175">
            <a:noFill/>
          </a:ln>
          <a:effectLst/>
        </p:spPr>
        <p:txBody>
          <a:bodyPr wrap="none" rtlCol="0">
            <a:spAutoFit/>
          </a:bodyPr>
          <a:lstStyle/>
          <a:p>
            <a:endParaRPr lang="en-US" sz="2000" dirty="0"/>
          </a:p>
          <a:p>
            <a:endParaRPr lang="it-IT" sz="2000" dirty="0" smtClean="0"/>
          </a:p>
        </p:txBody>
      </p:sp>
      <p:sp>
        <p:nvSpPr>
          <p:cNvPr id="10" name="TextBox 9"/>
          <p:cNvSpPr txBox="1"/>
          <p:nvPr/>
        </p:nvSpPr>
        <p:spPr>
          <a:xfrm>
            <a:off x="985709" y="4173776"/>
            <a:ext cx="7632848" cy="2092881"/>
          </a:xfrm>
          <a:prstGeom prst="rect">
            <a:avLst/>
          </a:prstGeom>
          <a:noFill/>
          <a:ln w="3175">
            <a:noFill/>
          </a:ln>
          <a:effectLst/>
        </p:spPr>
        <p:txBody>
          <a:bodyPr wrap="square" rtlCol="0">
            <a:spAutoFit/>
          </a:bodyPr>
          <a:lstStyle/>
          <a:p>
            <a:pPr marL="457200" lvl="2" algn="just">
              <a:buClr>
                <a:schemeClr val="accent2">
                  <a:lumMod val="75000"/>
                </a:schemeClr>
              </a:buClr>
            </a:pPr>
            <a:r>
              <a:rPr lang="en-US" sz="2200" dirty="0" smtClean="0"/>
              <a:t>Mayors w/ stronger </a:t>
            </a:r>
            <a:r>
              <a:rPr lang="en-US" sz="2200" dirty="0"/>
              <a:t>electoral incentives should be more likely to engage in </a:t>
            </a:r>
            <a:r>
              <a:rPr lang="en-US" sz="2200" dirty="0" smtClean="0"/>
              <a:t>manipulation.</a:t>
            </a:r>
          </a:p>
          <a:p>
            <a:pPr marL="800100" lvl="2" indent="-342900" algn="just">
              <a:buClr>
                <a:schemeClr val="accent2">
                  <a:lumMod val="75000"/>
                </a:schemeClr>
              </a:buClr>
              <a:buFont typeface="Arial"/>
              <a:buChar char="•"/>
            </a:pPr>
            <a:r>
              <a:rPr lang="it-IT" sz="2200" dirty="0" smtClean="0"/>
              <a:t>Electoral rules limit re-election to only one consecutive term </a:t>
            </a:r>
            <a:r>
              <a:rPr lang="it-IT" sz="2200" dirty="0" smtClean="0">
                <a:sym typeface="Wingdings" panose="05000000000000000000" pitchFamily="2" charset="2"/>
              </a:rPr>
              <a:t> </a:t>
            </a:r>
            <a:r>
              <a:rPr lang="it-IT" sz="2200" dirty="0" smtClean="0"/>
              <a:t>mayors eligible to run for re-elections have stronger incentives</a:t>
            </a:r>
            <a:endParaRPr lang="it-IT" sz="2000" dirty="0" smtClean="0"/>
          </a:p>
          <a:p>
            <a:pPr lvl="1" algn="just">
              <a:buClr>
                <a:schemeClr val="accent2">
                  <a:lumMod val="75000"/>
                </a:schemeClr>
              </a:buClr>
            </a:pPr>
            <a:endParaRPr lang="it-IT" sz="2000" dirty="0" smtClean="0"/>
          </a:p>
        </p:txBody>
      </p:sp>
      <p:sp>
        <p:nvSpPr>
          <p:cNvPr id="11" name="TextBox 10"/>
          <p:cNvSpPr txBox="1"/>
          <p:nvPr/>
        </p:nvSpPr>
        <p:spPr>
          <a:xfrm>
            <a:off x="337637" y="931367"/>
            <a:ext cx="8208912" cy="769441"/>
          </a:xfrm>
          <a:prstGeom prst="rect">
            <a:avLst/>
          </a:prstGeom>
          <a:noFill/>
          <a:ln w="3175">
            <a:noFill/>
          </a:ln>
          <a:effectLst/>
        </p:spPr>
        <p:txBody>
          <a:bodyPr wrap="square" rtlCol="0">
            <a:spAutoFit/>
          </a:bodyPr>
          <a:lstStyle/>
          <a:p>
            <a:pPr marL="285750" indent="-285750" algn="just">
              <a:buClr>
                <a:schemeClr val="accent2">
                  <a:lumMod val="75000"/>
                </a:schemeClr>
              </a:buClr>
              <a:buFont typeface="Calibri" panose="020F0502020204030204" pitchFamily="34" charset="0"/>
              <a:buChar char="●"/>
            </a:pPr>
            <a:r>
              <a:rPr lang="en-US" sz="2200" dirty="0" smtClean="0"/>
              <a:t>Despite the potential electoral returns, not obvious that mayors would manipulate enforcement</a:t>
            </a:r>
          </a:p>
        </p:txBody>
      </p:sp>
      <p:cxnSp>
        <p:nvCxnSpPr>
          <p:cNvPr id="12" name="Straight Arrow Connector 11"/>
          <p:cNvCxnSpPr/>
          <p:nvPr/>
        </p:nvCxnSpPr>
        <p:spPr>
          <a:xfrm>
            <a:off x="769685" y="1988840"/>
            <a:ext cx="432048" cy="0"/>
          </a:xfrm>
          <a:prstGeom prst="straightConnector1">
            <a:avLst/>
          </a:prstGeom>
          <a:ln w="19050">
            <a:solidFill>
              <a:schemeClr val="accent2">
                <a:lumMod val="75000"/>
              </a:schemeClr>
            </a:solidFill>
            <a:tailEnd type="arrow"/>
          </a:ln>
        </p:spPr>
        <p:style>
          <a:lnRef idx="1">
            <a:schemeClr val="accent1"/>
          </a:lnRef>
          <a:fillRef idx="0">
            <a:schemeClr val="accent1"/>
          </a:fillRef>
          <a:effectRef idx="0">
            <a:schemeClr val="accent1"/>
          </a:effectRef>
          <a:fontRef idx="minor">
            <a:schemeClr val="tx1"/>
          </a:fontRef>
        </p:style>
      </p:cxnSp>
      <p:sp>
        <p:nvSpPr>
          <p:cNvPr id="13" name="TextBox 12"/>
          <p:cNvSpPr txBox="1"/>
          <p:nvPr/>
        </p:nvSpPr>
        <p:spPr>
          <a:xfrm>
            <a:off x="1273741" y="1787912"/>
            <a:ext cx="7632848" cy="1785104"/>
          </a:xfrm>
          <a:prstGeom prst="rect">
            <a:avLst/>
          </a:prstGeom>
          <a:noFill/>
          <a:ln w="3175">
            <a:noFill/>
          </a:ln>
          <a:effectLst/>
        </p:spPr>
        <p:txBody>
          <a:bodyPr wrap="square" rtlCol="0">
            <a:spAutoFit/>
          </a:bodyPr>
          <a:lstStyle/>
          <a:p>
            <a:pPr algn="just"/>
            <a:r>
              <a:rPr lang="en-US" sz="2200" dirty="0" smtClean="0"/>
              <a:t>Manipulation can be </a:t>
            </a:r>
            <a:r>
              <a:rPr lang="en-US" sz="2200" b="1" dirty="0" smtClean="0">
                <a:solidFill>
                  <a:srgbClr val="820000"/>
                </a:solidFill>
              </a:rPr>
              <a:t>costly</a:t>
            </a:r>
          </a:p>
          <a:p>
            <a:pPr marL="442913" lvl="2" indent="-269875" algn="just">
              <a:buClr>
                <a:schemeClr val="accent2">
                  <a:lumMod val="75000"/>
                </a:schemeClr>
              </a:buClr>
              <a:buFont typeface="Arial"/>
              <a:buChar char="•"/>
            </a:pPr>
            <a:r>
              <a:rPr lang="it-IT" sz="2200" dirty="0" err="1" smtClean="0"/>
              <a:t>Effort</a:t>
            </a:r>
            <a:endParaRPr lang="it-IT" sz="2200" dirty="0" smtClean="0"/>
          </a:p>
          <a:p>
            <a:pPr marL="442913" lvl="2" indent="-269875" algn="just">
              <a:buClr>
                <a:schemeClr val="accent2">
                  <a:lumMod val="75000"/>
                </a:schemeClr>
              </a:buClr>
              <a:buFont typeface="Arial"/>
              <a:buChar char="•"/>
            </a:pPr>
            <a:r>
              <a:rPr lang="it-IT" sz="2200" dirty="0" err="1" smtClean="0"/>
              <a:t>Reputational</a:t>
            </a:r>
            <a:r>
              <a:rPr lang="it-IT" sz="2200" dirty="0" smtClean="0"/>
              <a:t> </a:t>
            </a:r>
            <a:r>
              <a:rPr lang="it-IT" sz="2200" dirty="0" err="1" smtClean="0"/>
              <a:t>cost</a:t>
            </a:r>
            <a:endParaRPr lang="it-IT" sz="2200" dirty="0" smtClean="0"/>
          </a:p>
          <a:p>
            <a:pPr marL="442913" lvl="2" indent="-269875" algn="just">
              <a:buClr>
                <a:schemeClr val="accent2">
                  <a:lumMod val="75000"/>
                </a:schemeClr>
              </a:buClr>
              <a:buFont typeface="Arial"/>
              <a:buChar char="•"/>
            </a:pPr>
            <a:r>
              <a:rPr lang="it-IT" sz="2200" dirty="0" smtClean="0"/>
              <a:t>Financial cost (Fundo Municipal de Asistencia Social allocated by central govt based on quality of BFP implementation)</a:t>
            </a:r>
            <a:endParaRPr lang="it-IT" sz="2000" dirty="0"/>
          </a:p>
        </p:txBody>
      </p:sp>
      <p:sp>
        <p:nvSpPr>
          <p:cNvPr id="14" name="TextBox 13"/>
          <p:cNvSpPr txBox="1"/>
          <p:nvPr/>
        </p:nvSpPr>
        <p:spPr>
          <a:xfrm>
            <a:off x="0" y="6597352"/>
            <a:ext cx="9144000" cy="307777"/>
          </a:xfrm>
          <a:prstGeom prst="rect">
            <a:avLst/>
          </a:prstGeom>
          <a:solidFill>
            <a:schemeClr val="accent2">
              <a:lumMod val="75000"/>
            </a:schemeClr>
          </a:solidFill>
          <a:ln w="3175">
            <a:solidFill>
              <a:schemeClr val="tx1"/>
            </a:solidFill>
          </a:ln>
          <a:effectLst>
            <a:outerShdw blurRad="50800" dist="38100" dir="18900000" algn="bl" rotWithShape="0">
              <a:prstClr val="black">
                <a:alpha val="40000"/>
              </a:prstClr>
            </a:outerShdw>
          </a:effectLst>
        </p:spPr>
        <p:txBody>
          <a:bodyPr wrap="square" rtlCol="0">
            <a:spAutoFit/>
          </a:bodyPr>
          <a:lstStyle/>
          <a:p>
            <a:pPr algn="ctr"/>
            <a:r>
              <a:rPr lang="it-IT" sz="1400" b="1" dirty="0" smtClean="0">
                <a:solidFill>
                  <a:schemeClr val="bg1"/>
                </a:solidFill>
              </a:rPr>
              <a:t>Brollo, Kaufmann, La Ferrara (2020)  ‘’The Political Economy of </a:t>
            </a:r>
            <a:r>
              <a:rPr lang="en-US" sz="1400" b="1" dirty="0" smtClean="0">
                <a:solidFill>
                  <a:schemeClr val="bg1"/>
                </a:solidFill>
              </a:rPr>
              <a:t>Program Enforcement’’</a:t>
            </a:r>
            <a:endParaRPr lang="it-IT" sz="1400" b="1" dirty="0" smtClean="0">
              <a:solidFill>
                <a:schemeClr val="bg1"/>
              </a:solidFill>
            </a:endParaRPr>
          </a:p>
        </p:txBody>
      </p:sp>
    </p:spTree>
    <p:extLst>
      <p:ext uri="{BB962C8B-B14F-4D97-AF65-F5344CB8AC3E}">
        <p14:creationId xmlns:p14="http://schemas.microsoft.com/office/powerpoint/2010/main" val="41871401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7"/>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0"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539552" y="3811687"/>
            <a:ext cx="8130670" cy="769441"/>
          </a:xfrm>
          <a:prstGeom prst="rect">
            <a:avLst/>
          </a:prstGeom>
          <a:noFill/>
          <a:ln w="3175">
            <a:noFill/>
          </a:ln>
          <a:effectLst/>
        </p:spPr>
        <p:txBody>
          <a:bodyPr wrap="square" rtlCol="0">
            <a:spAutoFit/>
          </a:bodyPr>
          <a:lstStyle/>
          <a:p>
            <a:r>
              <a:rPr lang="en-US" sz="2200" dirty="0" smtClean="0"/>
              <a:t>Literature shows effectiveness of conditions (nominally) attached to programs, but little attention to </a:t>
            </a:r>
            <a:r>
              <a:rPr lang="en-US" sz="2200" b="1" dirty="0" smtClean="0"/>
              <a:t>enforcement</a:t>
            </a:r>
            <a:r>
              <a:rPr lang="en-US" sz="2200" dirty="0" smtClean="0"/>
              <a:t> of those conditions. </a:t>
            </a:r>
            <a:endParaRPr lang="en-US" sz="2200" dirty="0"/>
          </a:p>
        </p:txBody>
      </p:sp>
      <p:sp>
        <p:nvSpPr>
          <p:cNvPr id="10" name="TextBox 9"/>
          <p:cNvSpPr txBox="1"/>
          <p:nvPr/>
        </p:nvSpPr>
        <p:spPr>
          <a:xfrm>
            <a:off x="0" y="-3"/>
            <a:ext cx="9144000" cy="936000"/>
          </a:xfrm>
          <a:prstGeom prst="rect">
            <a:avLst/>
          </a:prstGeom>
          <a:solidFill>
            <a:schemeClr val="bg1">
              <a:lumMod val="95000"/>
            </a:schemeClr>
          </a:solidFill>
          <a:ln w="3175">
            <a:noFill/>
          </a:ln>
          <a:effectLst/>
        </p:spPr>
        <p:txBody>
          <a:bodyPr wrap="square" rtlCol="0">
            <a:spAutoFit/>
          </a:bodyPr>
          <a:lstStyle/>
          <a:p>
            <a:r>
              <a:rPr lang="it-IT" sz="3600" b="1" dirty="0" smtClean="0">
                <a:solidFill>
                  <a:srgbClr val="C00000"/>
                </a:solidFill>
              </a:rPr>
              <a:t>     </a:t>
            </a:r>
          </a:p>
        </p:txBody>
      </p:sp>
      <p:sp>
        <p:nvSpPr>
          <p:cNvPr id="11" name="TextBox 10"/>
          <p:cNvSpPr txBox="1"/>
          <p:nvPr/>
        </p:nvSpPr>
        <p:spPr>
          <a:xfrm>
            <a:off x="467544" y="188640"/>
            <a:ext cx="8064896" cy="584775"/>
          </a:xfrm>
          <a:prstGeom prst="rect">
            <a:avLst/>
          </a:prstGeom>
          <a:noFill/>
          <a:ln w="3175">
            <a:noFill/>
          </a:ln>
          <a:effectLst/>
        </p:spPr>
        <p:txBody>
          <a:bodyPr wrap="square" rtlCol="0">
            <a:spAutoFit/>
          </a:bodyPr>
          <a:lstStyle/>
          <a:p>
            <a:r>
              <a:rPr lang="it-IT" sz="3200" b="1" dirty="0" smtClean="0">
                <a:solidFill>
                  <a:schemeClr val="accent2">
                    <a:lumMod val="75000"/>
                  </a:schemeClr>
                </a:solidFill>
              </a:rPr>
              <a:t>Why focus on enforcement?</a:t>
            </a:r>
          </a:p>
        </p:txBody>
      </p:sp>
      <p:sp>
        <p:nvSpPr>
          <p:cNvPr id="9" name="TextBox 8"/>
          <p:cNvSpPr txBox="1"/>
          <p:nvPr/>
        </p:nvSpPr>
        <p:spPr>
          <a:xfrm>
            <a:off x="545786" y="4913292"/>
            <a:ext cx="8130670" cy="769441"/>
          </a:xfrm>
          <a:prstGeom prst="rect">
            <a:avLst/>
          </a:prstGeom>
          <a:noFill/>
          <a:ln w="3175">
            <a:noFill/>
          </a:ln>
          <a:effectLst/>
        </p:spPr>
        <p:txBody>
          <a:bodyPr wrap="square" rtlCol="0">
            <a:spAutoFit/>
          </a:bodyPr>
          <a:lstStyle/>
          <a:p>
            <a:r>
              <a:rPr lang="en-US" sz="2200" dirty="0" smtClean="0"/>
              <a:t>Conditional programs </a:t>
            </a:r>
            <a:r>
              <a:rPr lang="en-US" sz="2200" b="1" dirty="0" smtClean="0"/>
              <a:t>may not differ from unconditional </a:t>
            </a:r>
            <a:r>
              <a:rPr lang="en-US" sz="2200" dirty="0" smtClean="0"/>
              <a:t>ones if beneficiaries attach low probability to enforcement of conditionality!</a:t>
            </a:r>
          </a:p>
        </p:txBody>
      </p:sp>
      <p:sp>
        <p:nvSpPr>
          <p:cNvPr id="7" name="TextBox 8"/>
          <p:cNvSpPr txBox="1"/>
          <p:nvPr/>
        </p:nvSpPr>
        <p:spPr>
          <a:xfrm>
            <a:off x="545786" y="1737390"/>
            <a:ext cx="8130670" cy="2123658"/>
          </a:xfrm>
          <a:prstGeom prst="rect">
            <a:avLst/>
          </a:prstGeom>
          <a:noFill/>
          <a:ln w="3175">
            <a:noFill/>
          </a:ln>
          <a:effectLst/>
        </p:spPr>
        <p:txBody>
          <a:bodyPr wrap="square" rtlCol="0">
            <a:spAutoFit/>
          </a:bodyPr>
          <a:lstStyle/>
          <a:p>
            <a:r>
              <a:rPr lang="en-US" sz="2200" b="1" dirty="0" smtClean="0"/>
              <a:t>Welfare programs </a:t>
            </a:r>
            <a:r>
              <a:rPr lang="en-US" sz="2200" dirty="0" smtClean="0"/>
              <a:t>increasingly rely on conditionality for disbursement of benefits </a:t>
            </a:r>
          </a:p>
          <a:p>
            <a:pPr marL="361950" indent="-361950">
              <a:buFont typeface="Arial" pitchFamily="34" charset="0"/>
              <a:buChar char="•"/>
            </a:pPr>
            <a:r>
              <a:rPr lang="en-US" sz="2200" dirty="0" smtClean="0"/>
              <a:t>Different types of programs (unemployment &amp; social assistance, maternity &amp; child support, CCTs) </a:t>
            </a:r>
          </a:p>
          <a:p>
            <a:pPr marL="361950" indent="-361950">
              <a:buFont typeface="Arial" pitchFamily="34" charset="0"/>
              <a:buChar char="•"/>
            </a:pPr>
            <a:r>
              <a:rPr lang="en-US" sz="2200" dirty="0" smtClean="0"/>
              <a:t>Several regions (US, Europe, lower-income countries)</a:t>
            </a:r>
            <a:endParaRPr lang="en-US" sz="2200" i="1" dirty="0" smtClean="0"/>
          </a:p>
          <a:p>
            <a:endParaRPr lang="en-US" sz="2200" dirty="0" smtClean="0"/>
          </a:p>
        </p:txBody>
      </p:sp>
      <p:sp>
        <p:nvSpPr>
          <p:cNvPr id="12" name="TextBox 11"/>
          <p:cNvSpPr txBox="1"/>
          <p:nvPr/>
        </p:nvSpPr>
        <p:spPr>
          <a:xfrm>
            <a:off x="539552" y="1044025"/>
            <a:ext cx="8130670" cy="523220"/>
          </a:xfrm>
          <a:prstGeom prst="rect">
            <a:avLst/>
          </a:prstGeom>
          <a:noFill/>
          <a:ln w="3175">
            <a:noFill/>
          </a:ln>
          <a:effectLst/>
        </p:spPr>
        <p:txBody>
          <a:bodyPr wrap="square" rtlCol="0">
            <a:spAutoFit/>
          </a:bodyPr>
          <a:lstStyle/>
          <a:p>
            <a:r>
              <a:rPr lang="en-US" sz="2800" b="1" dirty="0" smtClean="0">
                <a:solidFill>
                  <a:srgbClr val="820000"/>
                </a:solidFill>
              </a:rPr>
              <a:t>1. Massive use of conditionality</a:t>
            </a:r>
            <a:endParaRPr lang="en-US" sz="2800" dirty="0"/>
          </a:p>
        </p:txBody>
      </p:sp>
      <p:sp>
        <p:nvSpPr>
          <p:cNvPr id="13" name="TextBox 12"/>
          <p:cNvSpPr txBox="1"/>
          <p:nvPr/>
        </p:nvSpPr>
        <p:spPr>
          <a:xfrm>
            <a:off x="0" y="6597352"/>
            <a:ext cx="9144000" cy="307777"/>
          </a:xfrm>
          <a:prstGeom prst="rect">
            <a:avLst/>
          </a:prstGeom>
          <a:solidFill>
            <a:schemeClr val="accent2">
              <a:lumMod val="75000"/>
            </a:schemeClr>
          </a:solidFill>
          <a:ln w="3175">
            <a:solidFill>
              <a:schemeClr val="tx1"/>
            </a:solidFill>
          </a:ln>
          <a:effectLst>
            <a:outerShdw blurRad="50800" dist="38100" dir="18900000" algn="bl" rotWithShape="0">
              <a:prstClr val="black">
                <a:alpha val="40000"/>
              </a:prstClr>
            </a:outerShdw>
          </a:effectLst>
        </p:spPr>
        <p:txBody>
          <a:bodyPr wrap="square" rtlCol="0">
            <a:spAutoFit/>
          </a:bodyPr>
          <a:lstStyle/>
          <a:p>
            <a:pPr algn="ctr"/>
            <a:r>
              <a:rPr lang="it-IT" sz="1400" b="1" dirty="0" smtClean="0">
                <a:solidFill>
                  <a:schemeClr val="bg1"/>
                </a:solidFill>
              </a:rPr>
              <a:t>Brollo, Kaufmann, La Ferrara (2020)  ‘’The Political Economy of </a:t>
            </a:r>
            <a:r>
              <a:rPr lang="en-US" sz="1400" b="1" dirty="0" smtClean="0">
                <a:solidFill>
                  <a:schemeClr val="bg1"/>
                </a:solidFill>
              </a:rPr>
              <a:t>Program Enforcement’’</a:t>
            </a:r>
            <a:endParaRPr lang="it-IT" sz="1400" b="1" dirty="0" smtClean="0">
              <a:solidFill>
                <a:schemeClr val="bg1"/>
              </a:solidFill>
            </a:endParaRPr>
          </a:p>
        </p:txBody>
      </p:sp>
    </p:spTree>
    <p:extLst>
      <p:ext uri="{BB962C8B-B14F-4D97-AF65-F5344CB8AC3E}">
        <p14:creationId xmlns:p14="http://schemas.microsoft.com/office/powerpoint/2010/main" val="1943801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9"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0" y="-27384"/>
            <a:ext cx="9144000" cy="936000"/>
          </a:xfrm>
          <a:prstGeom prst="rect">
            <a:avLst/>
          </a:prstGeom>
          <a:solidFill>
            <a:schemeClr val="bg1">
              <a:lumMod val="95000"/>
            </a:schemeClr>
          </a:solidFill>
          <a:ln w="3175">
            <a:noFill/>
          </a:ln>
          <a:effectLst/>
        </p:spPr>
        <p:txBody>
          <a:bodyPr wrap="square" rtlCol="0">
            <a:spAutoFit/>
          </a:bodyPr>
          <a:lstStyle/>
          <a:p>
            <a:r>
              <a:rPr lang="it-IT" sz="3600" b="1" dirty="0" smtClean="0">
                <a:solidFill>
                  <a:srgbClr val="C00000"/>
                </a:solidFill>
              </a:rPr>
              <a:t>     </a:t>
            </a:r>
          </a:p>
        </p:txBody>
      </p:sp>
      <p:sp>
        <p:nvSpPr>
          <p:cNvPr id="14" name="TextBox 13"/>
          <p:cNvSpPr txBox="1"/>
          <p:nvPr/>
        </p:nvSpPr>
        <p:spPr>
          <a:xfrm>
            <a:off x="251520" y="1052736"/>
            <a:ext cx="8529051" cy="1862048"/>
          </a:xfrm>
          <a:prstGeom prst="rect">
            <a:avLst/>
          </a:prstGeom>
          <a:noFill/>
          <a:ln w="3175">
            <a:noFill/>
          </a:ln>
          <a:effectLst/>
        </p:spPr>
        <p:txBody>
          <a:bodyPr wrap="square" rtlCol="0">
            <a:spAutoFit/>
          </a:bodyPr>
          <a:lstStyle/>
          <a:p>
            <a:r>
              <a:rPr lang="en-US" sz="2200" dirty="0"/>
              <a:t>To control for municipality observable </a:t>
            </a:r>
            <a:r>
              <a:rPr lang="en-US" sz="2200" dirty="0" smtClean="0"/>
              <a:t>&amp; unobservable characteristics</a:t>
            </a:r>
          </a:p>
          <a:p>
            <a:pPr>
              <a:spcAft>
                <a:spcPts val="600"/>
              </a:spcAft>
            </a:pPr>
            <a:r>
              <a:rPr lang="en-US" sz="2200" dirty="0" smtClean="0"/>
              <a:t> </a:t>
            </a:r>
            <a:r>
              <a:rPr lang="en-US" sz="2200" dirty="0"/>
              <a:t>we exploit a </a:t>
            </a:r>
            <a:r>
              <a:rPr lang="en-US" sz="2200" b="1" dirty="0">
                <a:solidFill>
                  <a:srgbClr val="800000"/>
                </a:solidFill>
              </a:rPr>
              <a:t>RDD in close </a:t>
            </a:r>
            <a:r>
              <a:rPr lang="en-US" sz="2200" b="1" dirty="0" smtClean="0">
                <a:solidFill>
                  <a:srgbClr val="800000"/>
                </a:solidFill>
              </a:rPr>
              <a:t>races </a:t>
            </a:r>
            <a:endParaRPr lang="en-US" sz="2200" dirty="0"/>
          </a:p>
          <a:p>
            <a:pPr marL="342900" indent="-342900">
              <a:buFont typeface="Arial" panose="020B0604020202020204" pitchFamily="34" charset="0"/>
              <a:buChar char="•"/>
            </a:pPr>
            <a:r>
              <a:rPr lang="en-US" sz="2200" dirty="0" smtClean="0"/>
              <a:t>Outcomes of 2008 &amp; 2012 elections</a:t>
            </a:r>
          </a:p>
          <a:p>
            <a:pPr marL="342900" indent="-342900">
              <a:buFont typeface="Arial" panose="020B0604020202020204" pitchFamily="34" charset="0"/>
              <a:buChar char="•"/>
            </a:pPr>
            <a:r>
              <a:rPr lang="en-US" sz="2200" dirty="0" smtClean="0"/>
              <a:t>We analyze municipalities where </a:t>
            </a:r>
            <a:r>
              <a:rPr lang="en-US" sz="2200" i="1" dirty="0" smtClean="0"/>
              <a:t>incumbent ran for re-election </a:t>
            </a:r>
            <a:r>
              <a:rPr lang="en-US" sz="2200" dirty="0" smtClean="0"/>
              <a:t>in the previous election</a:t>
            </a:r>
            <a:endParaRPr lang="en-US" sz="2000" dirty="0"/>
          </a:p>
        </p:txBody>
      </p:sp>
      <p:sp>
        <p:nvSpPr>
          <p:cNvPr id="3" name="TextBox 2"/>
          <p:cNvSpPr txBox="1"/>
          <p:nvPr/>
        </p:nvSpPr>
        <p:spPr>
          <a:xfrm>
            <a:off x="282576" y="148229"/>
            <a:ext cx="8640960" cy="584775"/>
          </a:xfrm>
          <a:prstGeom prst="rect">
            <a:avLst/>
          </a:prstGeom>
          <a:noFill/>
          <a:ln w="3175">
            <a:noFill/>
          </a:ln>
          <a:effectLst/>
        </p:spPr>
        <p:txBody>
          <a:bodyPr wrap="square" rtlCol="0">
            <a:spAutoFit/>
          </a:bodyPr>
          <a:lstStyle/>
          <a:p>
            <a:r>
              <a:rPr lang="en-US" sz="3200" b="1" dirty="0">
                <a:solidFill>
                  <a:schemeClr val="accent2">
                    <a:lumMod val="75000"/>
                  </a:schemeClr>
                </a:solidFill>
              </a:rPr>
              <a:t>Empirical </a:t>
            </a:r>
            <a:r>
              <a:rPr lang="en-US" sz="3200" b="1" dirty="0" smtClean="0">
                <a:solidFill>
                  <a:schemeClr val="accent2">
                    <a:lumMod val="75000"/>
                  </a:schemeClr>
                </a:solidFill>
              </a:rPr>
              <a:t>strategy</a:t>
            </a:r>
            <a:endParaRPr lang="it-IT" sz="3200" b="1" dirty="0" smtClean="0">
              <a:solidFill>
                <a:schemeClr val="accent2">
                  <a:lumMod val="75000"/>
                </a:schemeClr>
              </a:solidFill>
            </a:endParaRPr>
          </a:p>
        </p:txBody>
      </p:sp>
      <p:sp>
        <p:nvSpPr>
          <p:cNvPr id="9" name="TextBox 8"/>
          <p:cNvSpPr txBox="1"/>
          <p:nvPr/>
        </p:nvSpPr>
        <p:spPr>
          <a:xfrm>
            <a:off x="251520" y="2996952"/>
            <a:ext cx="8529051" cy="1107996"/>
          </a:xfrm>
          <a:prstGeom prst="rect">
            <a:avLst/>
          </a:prstGeom>
          <a:noFill/>
          <a:ln w="3175">
            <a:noFill/>
          </a:ln>
          <a:effectLst/>
        </p:spPr>
        <p:txBody>
          <a:bodyPr wrap="square" rtlCol="0">
            <a:spAutoFit/>
          </a:bodyPr>
          <a:lstStyle/>
          <a:p>
            <a:r>
              <a:rPr lang="en-US" sz="2200" dirty="0" smtClean="0"/>
              <a:t>This strategy:</a:t>
            </a:r>
          </a:p>
          <a:p>
            <a:pPr marL="342900" indent="-342900">
              <a:buClr>
                <a:schemeClr val="accent2">
                  <a:lumMod val="75000"/>
                </a:schemeClr>
              </a:buClr>
              <a:buFont typeface="Calibri" panose="020F0502020204030204" pitchFamily="34" charset="0"/>
              <a:buChar char="•"/>
            </a:pPr>
            <a:r>
              <a:rPr lang="en-US" sz="2200" dirty="0" smtClean="0"/>
              <a:t>Compares </a:t>
            </a:r>
            <a:r>
              <a:rPr lang="en-US" sz="2200" dirty="0"/>
              <a:t>municipalities where </a:t>
            </a:r>
            <a:r>
              <a:rPr lang="en-US" sz="2200" dirty="0" smtClean="0"/>
              <a:t>incumbent </a:t>
            </a:r>
            <a:r>
              <a:rPr lang="en-US" sz="2200" dirty="0"/>
              <a:t>barely won </a:t>
            </a:r>
            <a:r>
              <a:rPr lang="en-US" sz="2200" b="1" dirty="0">
                <a:solidFill>
                  <a:srgbClr val="800000"/>
                </a:solidFill>
              </a:rPr>
              <a:t>past elections (2004/2008)</a:t>
            </a:r>
            <a:r>
              <a:rPr lang="en-US" sz="2200" dirty="0"/>
              <a:t>, w/ municipalities where he/she barely </a:t>
            </a:r>
            <a:r>
              <a:rPr lang="en-US" sz="2200" dirty="0" smtClean="0"/>
              <a:t>lost</a:t>
            </a:r>
            <a:endParaRPr lang="en-US" sz="2200" dirty="0"/>
          </a:p>
        </p:txBody>
      </p:sp>
      <p:sp>
        <p:nvSpPr>
          <p:cNvPr id="10" name="TextBox 9"/>
          <p:cNvSpPr txBox="1"/>
          <p:nvPr/>
        </p:nvSpPr>
        <p:spPr>
          <a:xfrm>
            <a:off x="323528" y="4360455"/>
            <a:ext cx="8102483" cy="2092881"/>
          </a:xfrm>
          <a:prstGeom prst="rect">
            <a:avLst/>
          </a:prstGeom>
          <a:noFill/>
          <a:ln w="3175">
            <a:noFill/>
          </a:ln>
          <a:effectLst/>
        </p:spPr>
        <p:txBody>
          <a:bodyPr wrap="square" rtlCol="0">
            <a:spAutoFit/>
          </a:bodyPr>
          <a:lstStyle/>
          <a:p>
            <a:r>
              <a:rPr lang="en-US" sz="2200" dirty="0"/>
              <a:t>W</a:t>
            </a:r>
            <a:r>
              <a:rPr lang="en-US" sz="2200" dirty="0" smtClean="0"/>
              <a:t>e show results for: </a:t>
            </a:r>
          </a:p>
          <a:p>
            <a:pPr marL="342900" indent="-342900">
              <a:buClr>
                <a:srgbClr val="820000"/>
              </a:buClr>
              <a:buFont typeface="Arial"/>
              <a:buChar char="•"/>
            </a:pPr>
            <a:r>
              <a:rPr lang="en-US" sz="2200" dirty="0" smtClean="0"/>
              <a:t>2</a:t>
            </a:r>
            <a:r>
              <a:rPr lang="en-US" sz="2200" baseline="30000" dirty="0" smtClean="0"/>
              <a:t>nd</a:t>
            </a:r>
            <a:r>
              <a:rPr lang="en-US" sz="2200" dirty="0" smtClean="0"/>
              <a:t> Order polynomial </a:t>
            </a:r>
            <a:endParaRPr lang="en-US" sz="2200" dirty="0"/>
          </a:p>
          <a:p>
            <a:pPr marL="342900" indent="-342900">
              <a:buClr>
                <a:srgbClr val="820000"/>
              </a:buClr>
              <a:buFont typeface="Arial"/>
              <a:buChar char="•"/>
            </a:pPr>
            <a:r>
              <a:rPr lang="en-US" sz="2200" dirty="0" smtClean="0"/>
              <a:t>Local linear regressions, w/ optimal </a:t>
            </a:r>
            <a:r>
              <a:rPr lang="en-US" sz="2200" dirty="0" err="1" smtClean="0"/>
              <a:t>bandwith</a:t>
            </a:r>
            <a:r>
              <a:rPr lang="en-US" sz="2200" dirty="0" smtClean="0"/>
              <a:t> </a:t>
            </a:r>
            <a:r>
              <a:rPr lang="en-US" sz="2200" dirty="0" err="1" smtClean="0"/>
              <a:t>acording</a:t>
            </a:r>
            <a:r>
              <a:rPr lang="en-US" sz="2200" dirty="0" smtClean="0"/>
              <a:t> to </a:t>
            </a:r>
            <a:r>
              <a:rPr lang="en-US" sz="2200" dirty="0" err="1" smtClean="0"/>
              <a:t>Callonio</a:t>
            </a:r>
            <a:r>
              <a:rPr lang="en-US" sz="2200" dirty="0" smtClean="0"/>
              <a:t> </a:t>
            </a:r>
            <a:r>
              <a:rPr lang="en-US" sz="2200" dirty="0" err="1" smtClean="0"/>
              <a:t>Cattaneo</a:t>
            </a:r>
            <a:r>
              <a:rPr lang="en-US" sz="2200" dirty="0" smtClean="0"/>
              <a:t> and </a:t>
            </a:r>
            <a:r>
              <a:rPr lang="en-US" sz="2200" dirty="0" err="1" smtClean="0"/>
              <a:t>Titiunik</a:t>
            </a:r>
            <a:r>
              <a:rPr lang="en-US" sz="2200" dirty="0" smtClean="0"/>
              <a:t>, 2014 (CCT)</a:t>
            </a:r>
          </a:p>
          <a:p>
            <a:pPr marL="342900" indent="-342900">
              <a:buClr>
                <a:srgbClr val="820000"/>
              </a:buClr>
              <a:buFont typeface="Arial"/>
              <a:buChar char="•"/>
            </a:pPr>
            <a:r>
              <a:rPr lang="en-US" sz="2200" dirty="0" smtClean="0"/>
              <a:t>[ OLS not </a:t>
            </a:r>
            <a:r>
              <a:rPr lang="en-US" sz="2200" dirty="0" err="1" smtClean="0"/>
              <a:t>controling</a:t>
            </a:r>
            <a:r>
              <a:rPr lang="en-US" sz="2200" dirty="0" smtClean="0"/>
              <a:t> </a:t>
            </a:r>
            <a:r>
              <a:rPr lang="en-US" sz="2200" dirty="0"/>
              <a:t>for margin of victory on either side of </a:t>
            </a:r>
            <a:r>
              <a:rPr lang="en-US" sz="2200" dirty="0" smtClean="0"/>
              <a:t>cutoff]</a:t>
            </a:r>
          </a:p>
          <a:p>
            <a:r>
              <a:rPr lang="en-US" sz="2000" dirty="0"/>
              <a:t>	 </a:t>
            </a:r>
            <a:endParaRPr lang="it-IT" sz="2000" dirty="0" smtClean="0"/>
          </a:p>
        </p:txBody>
      </p:sp>
      <p:sp>
        <p:nvSpPr>
          <p:cNvPr id="11" name="TextBox 10"/>
          <p:cNvSpPr txBox="1"/>
          <p:nvPr/>
        </p:nvSpPr>
        <p:spPr>
          <a:xfrm>
            <a:off x="0" y="6597352"/>
            <a:ext cx="9144000" cy="307777"/>
          </a:xfrm>
          <a:prstGeom prst="rect">
            <a:avLst/>
          </a:prstGeom>
          <a:solidFill>
            <a:schemeClr val="accent2">
              <a:lumMod val="75000"/>
            </a:schemeClr>
          </a:solidFill>
          <a:ln w="3175">
            <a:solidFill>
              <a:schemeClr val="tx1"/>
            </a:solidFill>
          </a:ln>
          <a:effectLst>
            <a:outerShdw blurRad="50800" dist="38100" dir="18900000" algn="bl" rotWithShape="0">
              <a:prstClr val="black">
                <a:alpha val="40000"/>
              </a:prstClr>
            </a:outerShdw>
          </a:effectLst>
        </p:spPr>
        <p:txBody>
          <a:bodyPr wrap="square" rtlCol="0">
            <a:spAutoFit/>
          </a:bodyPr>
          <a:lstStyle/>
          <a:p>
            <a:pPr algn="ctr"/>
            <a:r>
              <a:rPr lang="it-IT" sz="1400" b="1" dirty="0" smtClean="0">
                <a:solidFill>
                  <a:schemeClr val="bg1"/>
                </a:solidFill>
              </a:rPr>
              <a:t>Brollo, Kaufmann, La Ferrara (2020)  ‘’The Political Economy of </a:t>
            </a:r>
            <a:r>
              <a:rPr lang="en-US" sz="1400" b="1" dirty="0" smtClean="0">
                <a:solidFill>
                  <a:schemeClr val="bg1"/>
                </a:solidFill>
              </a:rPr>
              <a:t>Program Enforcement’’</a:t>
            </a:r>
            <a:endParaRPr lang="it-IT" sz="1400" b="1" dirty="0" smtClean="0">
              <a:solidFill>
                <a:schemeClr val="bg1"/>
              </a:solidFill>
            </a:endParaRPr>
          </a:p>
        </p:txBody>
      </p:sp>
    </p:spTree>
    <p:extLst>
      <p:ext uri="{BB962C8B-B14F-4D97-AF65-F5344CB8AC3E}">
        <p14:creationId xmlns:p14="http://schemas.microsoft.com/office/powerpoint/2010/main" val="41871401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Picture 23"/>
          <p:cNvPicPr>
            <a:picLocks noChangeAspect="1"/>
          </p:cNvPicPr>
          <p:nvPr/>
        </p:nvPicPr>
        <p:blipFill>
          <a:blip r:embed="rId3"/>
          <a:stretch>
            <a:fillRect/>
          </a:stretch>
        </p:blipFill>
        <p:spPr>
          <a:xfrm>
            <a:off x="539552" y="2420888"/>
            <a:ext cx="8184055" cy="3256170"/>
          </a:xfrm>
          <a:prstGeom prst="rect">
            <a:avLst/>
          </a:prstGeom>
        </p:spPr>
      </p:pic>
      <p:sp>
        <p:nvSpPr>
          <p:cNvPr id="11" name="TextBox 10"/>
          <p:cNvSpPr txBox="1"/>
          <p:nvPr/>
        </p:nvSpPr>
        <p:spPr>
          <a:xfrm>
            <a:off x="0" y="-27384"/>
            <a:ext cx="9144000" cy="936000"/>
          </a:xfrm>
          <a:prstGeom prst="rect">
            <a:avLst/>
          </a:prstGeom>
          <a:solidFill>
            <a:schemeClr val="bg1">
              <a:lumMod val="95000"/>
            </a:schemeClr>
          </a:solidFill>
          <a:ln w="3175">
            <a:noFill/>
          </a:ln>
          <a:effectLst/>
        </p:spPr>
        <p:txBody>
          <a:bodyPr wrap="square" rtlCol="0">
            <a:spAutoFit/>
          </a:bodyPr>
          <a:lstStyle/>
          <a:p>
            <a:r>
              <a:rPr lang="it-IT" sz="3600" b="1" dirty="0" smtClean="0">
                <a:solidFill>
                  <a:srgbClr val="C00000"/>
                </a:solidFill>
              </a:rPr>
              <a:t>     </a:t>
            </a:r>
          </a:p>
        </p:txBody>
      </p:sp>
      <p:sp>
        <p:nvSpPr>
          <p:cNvPr id="14" name="TextBox 13"/>
          <p:cNvSpPr txBox="1"/>
          <p:nvPr/>
        </p:nvSpPr>
        <p:spPr>
          <a:xfrm>
            <a:off x="282576" y="148229"/>
            <a:ext cx="8640960" cy="584775"/>
          </a:xfrm>
          <a:prstGeom prst="rect">
            <a:avLst/>
          </a:prstGeom>
          <a:noFill/>
          <a:ln w="3175">
            <a:noFill/>
          </a:ln>
          <a:effectLst/>
        </p:spPr>
        <p:txBody>
          <a:bodyPr wrap="square" rtlCol="0">
            <a:spAutoFit/>
          </a:bodyPr>
          <a:lstStyle/>
          <a:p>
            <a:r>
              <a:rPr lang="en-US" sz="3200" b="1" dirty="0">
                <a:solidFill>
                  <a:schemeClr val="accent2">
                    <a:lumMod val="75000"/>
                  </a:schemeClr>
                </a:solidFill>
              </a:rPr>
              <a:t>RDD Estimates: </a:t>
            </a:r>
            <a:r>
              <a:rPr lang="en-US" sz="3200" b="1" dirty="0" smtClean="0">
                <a:solidFill>
                  <a:schemeClr val="accent2">
                    <a:lumMod val="75000"/>
                  </a:schemeClr>
                </a:solidFill>
              </a:rPr>
              <a:t>1</a:t>
            </a:r>
            <a:r>
              <a:rPr lang="en-US" sz="3200" b="1" baseline="30000" dirty="0" smtClean="0">
                <a:solidFill>
                  <a:schemeClr val="accent2">
                    <a:lumMod val="75000"/>
                  </a:schemeClr>
                </a:solidFill>
              </a:rPr>
              <a:t>st</a:t>
            </a:r>
            <a:r>
              <a:rPr lang="en-US" sz="3200" b="1" dirty="0" smtClean="0">
                <a:solidFill>
                  <a:schemeClr val="accent2">
                    <a:lumMod val="75000"/>
                  </a:schemeClr>
                </a:solidFill>
              </a:rPr>
              <a:t> vs 2</a:t>
            </a:r>
            <a:r>
              <a:rPr lang="en-US" sz="3200" b="1" baseline="30000" dirty="0" smtClean="0">
                <a:solidFill>
                  <a:schemeClr val="accent2">
                    <a:lumMod val="75000"/>
                  </a:schemeClr>
                </a:solidFill>
              </a:rPr>
              <a:t>nd</a:t>
            </a:r>
            <a:r>
              <a:rPr lang="en-US" sz="3200" b="1" dirty="0" smtClean="0">
                <a:solidFill>
                  <a:schemeClr val="accent2">
                    <a:lumMod val="75000"/>
                  </a:schemeClr>
                </a:solidFill>
              </a:rPr>
              <a:t>  term </a:t>
            </a:r>
            <a:r>
              <a:rPr lang="en-US" sz="3200" b="1" dirty="0">
                <a:solidFill>
                  <a:schemeClr val="accent2">
                    <a:lumMod val="75000"/>
                  </a:schemeClr>
                </a:solidFill>
              </a:rPr>
              <a:t>m</a:t>
            </a:r>
            <a:r>
              <a:rPr lang="en-US" sz="3200" b="1" dirty="0" smtClean="0">
                <a:solidFill>
                  <a:schemeClr val="accent2">
                    <a:lumMod val="75000"/>
                  </a:schemeClr>
                </a:solidFill>
              </a:rPr>
              <a:t>ayors</a:t>
            </a:r>
            <a:r>
              <a:rPr lang="it-IT" sz="3200" b="1" dirty="0" smtClean="0">
                <a:solidFill>
                  <a:schemeClr val="accent2">
                    <a:lumMod val="75000"/>
                  </a:schemeClr>
                </a:solidFill>
              </a:rPr>
              <a:t> </a:t>
            </a:r>
            <a:endParaRPr lang="it-IT" sz="3200" b="1" dirty="0">
              <a:solidFill>
                <a:schemeClr val="accent2">
                  <a:lumMod val="75000"/>
                </a:schemeClr>
              </a:solidFill>
            </a:endParaRPr>
          </a:p>
        </p:txBody>
      </p:sp>
      <p:sp>
        <p:nvSpPr>
          <p:cNvPr id="9" name="TextBox 8"/>
          <p:cNvSpPr txBox="1"/>
          <p:nvPr/>
        </p:nvSpPr>
        <p:spPr>
          <a:xfrm>
            <a:off x="611560" y="5981218"/>
            <a:ext cx="7488832" cy="369332"/>
          </a:xfrm>
          <a:prstGeom prst="rect">
            <a:avLst/>
          </a:prstGeom>
          <a:noFill/>
          <a:ln w="3175">
            <a:noFill/>
          </a:ln>
          <a:effectLst/>
        </p:spPr>
        <p:txBody>
          <a:bodyPr wrap="square" rtlCol="0">
            <a:spAutoFit/>
          </a:bodyPr>
          <a:lstStyle/>
          <a:p>
            <a:r>
              <a:rPr lang="it-IT" dirty="0" smtClean="0"/>
              <a:t>2008 &amp; 2012 elections</a:t>
            </a:r>
          </a:p>
        </p:txBody>
      </p:sp>
      <p:sp>
        <p:nvSpPr>
          <p:cNvPr id="10" name="TextBox 9"/>
          <p:cNvSpPr txBox="1"/>
          <p:nvPr/>
        </p:nvSpPr>
        <p:spPr>
          <a:xfrm>
            <a:off x="3923928" y="1496978"/>
            <a:ext cx="5040560" cy="707886"/>
          </a:xfrm>
          <a:prstGeom prst="rect">
            <a:avLst/>
          </a:prstGeom>
          <a:noFill/>
          <a:ln w="3175">
            <a:noFill/>
          </a:ln>
          <a:effectLst/>
        </p:spPr>
        <p:txBody>
          <a:bodyPr wrap="square" rtlCol="0">
            <a:spAutoFit/>
          </a:bodyPr>
          <a:lstStyle/>
          <a:p>
            <a:r>
              <a:rPr lang="it-IT" sz="2000" dirty="0" smtClean="0"/>
              <a:t>1st term mayors affiliated w/ coalition reduce fraction warned by 0.7 p.p. = 20% of the mean</a:t>
            </a:r>
          </a:p>
        </p:txBody>
      </p:sp>
      <p:sp>
        <p:nvSpPr>
          <p:cNvPr id="12" name="Oval 11"/>
          <p:cNvSpPr/>
          <p:nvPr/>
        </p:nvSpPr>
        <p:spPr>
          <a:xfrm>
            <a:off x="4283968" y="4036756"/>
            <a:ext cx="1296144" cy="832404"/>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5" name="Straight Arrow Connector 4"/>
          <p:cNvCxnSpPr>
            <a:stCxn id="12" idx="0"/>
          </p:cNvCxnSpPr>
          <p:nvPr/>
        </p:nvCxnSpPr>
        <p:spPr>
          <a:xfrm flipV="1">
            <a:off x="4932040" y="2192672"/>
            <a:ext cx="864096" cy="1844084"/>
          </a:xfrm>
          <a:prstGeom prst="straightConnector1">
            <a:avLst/>
          </a:prstGeom>
          <a:ln>
            <a:solidFill>
              <a:srgbClr val="C00000"/>
            </a:solidFill>
            <a:tailEnd type="triangle"/>
          </a:ln>
        </p:spPr>
        <p:style>
          <a:lnRef idx="1">
            <a:schemeClr val="accent1"/>
          </a:lnRef>
          <a:fillRef idx="0">
            <a:schemeClr val="accent1"/>
          </a:fillRef>
          <a:effectRef idx="0">
            <a:schemeClr val="accent1"/>
          </a:effectRef>
          <a:fontRef idx="minor">
            <a:schemeClr val="tx1"/>
          </a:fontRef>
        </p:style>
      </p:cxnSp>
      <p:sp>
        <p:nvSpPr>
          <p:cNvPr id="4" name="Rectangle 3"/>
          <p:cNvSpPr/>
          <p:nvPr/>
        </p:nvSpPr>
        <p:spPr>
          <a:xfrm>
            <a:off x="395536" y="988579"/>
            <a:ext cx="5474256" cy="461665"/>
          </a:xfrm>
          <a:prstGeom prst="rect">
            <a:avLst/>
          </a:prstGeom>
        </p:spPr>
        <p:txBody>
          <a:bodyPr wrap="none">
            <a:spAutoFit/>
          </a:bodyPr>
          <a:lstStyle/>
          <a:p>
            <a:r>
              <a:rPr lang="it-IT" sz="2400" dirty="0"/>
              <a:t>Mayors </a:t>
            </a:r>
            <a:r>
              <a:rPr lang="it-IT" sz="2400" b="1" dirty="0" smtClean="0">
                <a:solidFill>
                  <a:srgbClr val="820000"/>
                </a:solidFill>
              </a:rPr>
              <a:t>affiliated</a:t>
            </a:r>
            <a:r>
              <a:rPr lang="it-IT" sz="2400" dirty="0" smtClean="0">
                <a:solidFill>
                  <a:srgbClr val="820000"/>
                </a:solidFill>
              </a:rPr>
              <a:t> </a:t>
            </a:r>
            <a:r>
              <a:rPr lang="it-IT" sz="2400" dirty="0" smtClean="0"/>
              <a:t>w/ </a:t>
            </a:r>
            <a:r>
              <a:rPr lang="it-IT" sz="2400" dirty="0"/>
              <a:t>presidential coalition</a:t>
            </a:r>
          </a:p>
        </p:txBody>
      </p:sp>
      <p:sp>
        <p:nvSpPr>
          <p:cNvPr id="13" name="TextBox 12"/>
          <p:cNvSpPr txBox="1"/>
          <p:nvPr/>
        </p:nvSpPr>
        <p:spPr>
          <a:xfrm>
            <a:off x="0" y="6597352"/>
            <a:ext cx="9144000" cy="307777"/>
          </a:xfrm>
          <a:prstGeom prst="rect">
            <a:avLst/>
          </a:prstGeom>
          <a:solidFill>
            <a:schemeClr val="accent2">
              <a:lumMod val="75000"/>
            </a:schemeClr>
          </a:solidFill>
          <a:ln w="3175">
            <a:solidFill>
              <a:schemeClr val="tx1"/>
            </a:solidFill>
          </a:ln>
          <a:effectLst>
            <a:outerShdw blurRad="50800" dist="38100" dir="18900000" algn="bl" rotWithShape="0">
              <a:prstClr val="black">
                <a:alpha val="40000"/>
              </a:prstClr>
            </a:outerShdw>
          </a:effectLst>
        </p:spPr>
        <p:txBody>
          <a:bodyPr wrap="square" rtlCol="0">
            <a:spAutoFit/>
          </a:bodyPr>
          <a:lstStyle/>
          <a:p>
            <a:pPr algn="ctr"/>
            <a:r>
              <a:rPr lang="it-IT" sz="1400" b="1" dirty="0" smtClean="0">
                <a:solidFill>
                  <a:schemeClr val="bg1"/>
                </a:solidFill>
              </a:rPr>
              <a:t>Brollo, Kaufmann, La Ferrara (2020)  ‘’The Political Economy of </a:t>
            </a:r>
            <a:r>
              <a:rPr lang="en-US" sz="1400" b="1" dirty="0" smtClean="0">
                <a:solidFill>
                  <a:schemeClr val="bg1"/>
                </a:solidFill>
              </a:rPr>
              <a:t>Program Enforcement’’</a:t>
            </a:r>
            <a:endParaRPr lang="it-IT" sz="1400" b="1" dirty="0" smtClean="0">
              <a:solidFill>
                <a:schemeClr val="bg1"/>
              </a:solidFill>
            </a:endParaRPr>
          </a:p>
        </p:txBody>
      </p:sp>
    </p:spTree>
    <p:extLst>
      <p:ext uri="{BB962C8B-B14F-4D97-AF65-F5344CB8AC3E}">
        <p14:creationId xmlns:p14="http://schemas.microsoft.com/office/powerpoint/2010/main" val="24444613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2"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0"/>
          <p:cNvSpPr txBox="1"/>
          <p:nvPr/>
        </p:nvSpPr>
        <p:spPr>
          <a:xfrm>
            <a:off x="0" y="-27384"/>
            <a:ext cx="9144000" cy="936000"/>
          </a:xfrm>
          <a:prstGeom prst="rect">
            <a:avLst/>
          </a:prstGeom>
          <a:solidFill>
            <a:schemeClr val="bg1">
              <a:lumMod val="95000"/>
            </a:schemeClr>
          </a:solidFill>
          <a:ln w="3175">
            <a:noFill/>
          </a:ln>
          <a:effectLst/>
        </p:spPr>
        <p:txBody>
          <a:bodyPr wrap="square" rtlCol="0">
            <a:spAutoFit/>
          </a:bodyPr>
          <a:lstStyle/>
          <a:p>
            <a:r>
              <a:rPr lang="it-IT" sz="3600" b="1" dirty="0" smtClean="0">
                <a:solidFill>
                  <a:srgbClr val="C00000"/>
                </a:solidFill>
              </a:rPr>
              <a:t>     </a:t>
            </a:r>
          </a:p>
        </p:txBody>
      </p:sp>
      <p:sp>
        <p:nvSpPr>
          <p:cNvPr id="14" name="TextBox 13"/>
          <p:cNvSpPr txBox="1"/>
          <p:nvPr/>
        </p:nvSpPr>
        <p:spPr>
          <a:xfrm>
            <a:off x="282576" y="148229"/>
            <a:ext cx="8640960" cy="584775"/>
          </a:xfrm>
          <a:prstGeom prst="rect">
            <a:avLst/>
          </a:prstGeom>
          <a:noFill/>
          <a:ln w="3175">
            <a:noFill/>
          </a:ln>
          <a:effectLst/>
        </p:spPr>
        <p:txBody>
          <a:bodyPr wrap="square" rtlCol="0">
            <a:spAutoFit/>
          </a:bodyPr>
          <a:lstStyle/>
          <a:p>
            <a:r>
              <a:rPr lang="en-US" sz="3200" b="1" dirty="0">
                <a:solidFill>
                  <a:schemeClr val="accent2">
                    <a:lumMod val="75000"/>
                  </a:schemeClr>
                </a:solidFill>
              </a:rPr>
              <a:t>RDD Estimates: </a:t>
            </a:r>
            <a:r>
              <a:rPr lang="en-US" sz="3200" b="1" dirty="0" smtClean="0">
                <a:solidFill>
                  <a:schemeClr val="accent2">
                    <a:lumMod val="75000"/>
                  </a:schemeClr>
                </a:solidFill>
              </a:rPr>
              <a:t>1</a:t>
            </a:r>
            <a:r>
              <a:rPr lang="en-US" sz="3200" b="1" baseline="30000" dirty="0" smtClean="0">
                <a:solidFill>
                  <a:schemeClr val="accent2">
                    <a:lumMod val="75000"/>
                  </a:schemeClr>
                </a:solidFill>
              </a:rPr>
              <a:t>st</a:t>
            </a:r>
            <a:r>
              <a:rPr lang="en-US" sz="3200" b="1" dirty="0" smtClean="0">
                <a:solidFill>
                  <a:schemeClr val="accent2">
                    <a:lumMod val="75000"/>
                  </a:schemeClr>
                </a:solidFill>
              </a:rPr>
              <a:t> vs 2</a:t>
            </a:r>
            <a:r>
              <a:rPr lang="en-US" sz="3200" b="1" baseline="30000" dirty="0" smtClean="0">
                <a:solidFill>
                  <a:schemeClr val="accent2">
                    <a:lumMod val="75000"/>
                  </a:schemeClr>
                </a:solidFill>
              </a:rPr>
              <a:t>nd</a:t>
            </a:r>
            <a:r>
              <a:rPr lang="en-US" sz="3200" b="1" dirty="0" smtClean="0">
                <a:solidFill>
                  <a:schemeClr val="accent2">
                    <a:lumMod val="75000"/>
                  </a:schemeClr>
                </a:solidFill>
              </a:rPr>
              <a:t> term </a:t>
            </a:r>
            <a:r>
              <a:rPr lang="en-US" sz="3200" b="1" dirty="0">
                <a:solidFill>
                  <a:schemeClr val="accent2">
                    <a:lumMod val="75000"/>
                  </a:schemeClr>
                </a:solidFill>
              </a:rPr>
              <a:t>m</a:t>
            </a:r>
            <a:r>
              <a:rPr lang="en-US" sz="3200" b="1" dirty="0" smtClean="0">
                <a:solidFill>
                  <a:schemeClr val="accent2">
                    <a:lumMod val="75000"/>
                  </a:schemeClr>
                </a:solidFill>
              </a:rPr>
              <a:t>ayors</a:t>
            </a:r>
            <a:r>
              <a:rPr lang="it-IT" sz="3200" b="1" dirty="0" smtClean="0">
                <a:solidFill>
                  <a:schemeClr val="accent2">
                    <a:lumMod val="75000"/>
                  </a:schemeClr>
                </a:solidFill>
              </a:rPr>
              <a:t> </a:t>
            </a:r>
            <a:endParaRPr lang="it-IT" sz="3200" b="1" dirty="0">
              <a:solidFill>
                <a:schemeClr val="accent2">
                  <a:lumMod val="75000"/>
                </a:schemeClr>
              </a:solidFill>
            </a:endParaRPr>
          </a:p>
        </p:txBody>
      </p:sp>
      <p:sp>
        <p:nvSpPr>
          <p:cNvPr id="4" name="Rectangle 3"/>
          <p:cNvSpPr/>
          <p:nvPr/>
        </p:nvSpPr>
        <p:spPr>
          <a:xfrm>
            <a:off x="395536" y="988579"/>
            <a:ext cx="5980804" cy="461665"/>
          </a:xfrm>
          <a:prstGeom prst="rect">
            <a:avLst/>
          </a:prstGeom>
        </p:spPr>
        <p:txBody>
          <a:bodyPr wrap="none">
            <a:spAutoFit/>
          </a:bodyPr>
          <a:lstStyle/>
          <a:p>
            <a:r>
              <a:rPr lang="it-IT" sz="2400" dirty="0"/>
              <a:t>Mayors </a:t>
            </a:r>
            <a:r>
              <a:rPr lang="it-IT" sz="2400" b="1" dirty="0" smtClean="0">
                <a:solidFill>
                  <a:srgbClr val="820000"/>
                </a:solidFill>
              </a:rPr>
              <a:t>not</a:t>
            </a:r>
            <a:r>
              <a:rPr lang="it-IT" sz="2400" dirty="0" smtClean="0">
                <a:solidFill>
                  <a:srgbClr val="820000"/>
                </a:solidFill>
              </a:rPr>
              <a:t> </a:t>
            </a:r>
            <a:r>
              <a:rPr lang="it-IT" sz="2400" b="1" dirty="0" smtClean="0">
                <a:solidFill>
                  <a:srgbClr val="820000"/>
                </a:solidFill>
              </a:rPr>
              <a:t>affiliated</a:t>
            </a:r>
            <a:r>
              <a:rPr lang="it-IT" sz="2400" dirty="0" smtClean="0">
                <a:solidFill>
                  <a:srgbClr val="820000"/>
                </a:solidFill>
              </a:rPr>
              <a:t> </a:t>
            </a:r>
            <a:r>
              <a:rPr lang="it-IT" sz="2400" dirty="0" smtClean="0"/>
              <a:t>w/ </a:t>
            </a:r>
            <a:r>
              <a:rPr lang="it-IT" sz="2400" dirty="0"/>
              <a:t>presidential coalition</a:t>
            </a:r>
          </a:p>
        </p:txBody>
      </p:sp>
      <p:sp>
        <p:nvSpPr>
          <p:cNvPr id="17" name="TextBox 16"/>
          <p:cNvSpPr txBox="1"/>
          <p:nvPr/>
        </p:nvSpPr>
        <p:spPr>
          <a:xfrm>
            <a:off x="611560" y="5981218"/>
            <a:ext cx="7488832" cy="369332"/>
          </a:xfrm>
          <a:prstGeom prst="rect">
            <a:avLst/>
          </a:prstGeom>
          <a:noFill/>
          <a:ln w="3175">
            <a:noFill/>
          </a:ln>
          <a:effectLst/>
        </p:spPr>
        <p:txBody>
          <a:bodyPr wrap="square" rtlCol="0">
            <a:spAutoFit/>
          </a:bodyPr>
          <a:lstStyle/>
          <a:p>
            <a:r>
              <a:rPr lang="it-IT" dirty="0" smtClean="0"/>
              <a:t>2008 &amp; 2012 elections</a:t>
            </a:r>
          </a:p>
        </p:txBody>
      </p:sp>
      <p:pic>
        <p:nvPicPr>
          <p:cNvPr id="2" name="Picture 1"/>
          <p:cNvPicPr>
            <a:picLocks noChangeAspect="1"/>
          </p:cNvPicPr>
          <p:nvPr/>
        </p:nvPicPr>
        <p:blipFill>
          <a:blip r:embed="rId3"/>
          <a:stretch>
            <a:fillRect/>
          </a:stretch>
        </p:blipFill>
        <p:spPr>
          <a:xfrm>
            <a:off x="539552" y="2420888"/>
            <a:ext cx="8184055" cy="3256170"/>
          </a:xfrm>
          <a:prstGeom prst="rect">
            <a:avLst/>
          </a:prstGeom>
        </p:spPr>
      </p:pic>
      <p:sp>
        <p:nvSpPr>
          <p:cNvPr id="9" name="TextBox 8"/>
          <p:cNvSpPr txBox="1"/>
          <p:nvPr/>
        </p:nvSpPr>
        <p:spPr>
          <a:xfrm>
            <a:off x="0" y="6597352"/>
            <a:ext cx="9144000" cy="307777"/>
          </a:xfrm>
          <a:prstGeom prst="rect">
            <a:avLst/>
          </a:prstGeom>
          <a:solidFill>
            <a:schemeClr val="accent2">
              <a:lumMod val="75000"/>
            </a:schemeClr>
          </a:solidFill>
          <a:ln w="3175">
            <a:solidFill>
              <a:schemeClr val="tx1"/>
            </a:solidFill>
          </a:ln>
          <a:effectLst>
            <a:outerShdw blurRad="50800" dist="38100" dir="18900000" algn="bl" rotWithShape="0">
              <a:prstClr val="black">
                <a:alpha val="40000"/>
              </a:prstClr>
            </a:outerShdw>
          </a:effectLst>
        </p:spPr>
        <p:txBody>
          <a:bodyPr wrap="square" rtlCol="0">
            <a:spAutoFit/>
          </a:bodyPr>
          <a:lstStyle/>
          <a:p>
            <a:pPr algn="ctr"/>
            <a:r>
              <a:rPr lang="it-IT" sz="1400" b="1" dirty="0" smtClean="0">
                <a:solidFill>
                  <a:schemeClr val="bg1"/>
                </a:solidFill>
              </a:rPr>
              <a:t>Brollo, Kaufmann, La Ferrara (2020)  ‘’The Political Economy of </a:t>
            </a:r>
            <a:r>
              <a:rPr lang="en-US" sz="1400" b="1" dirty="0" smtClean="0">
                <a:solidFill>
                  <a:schemeClr val="bg1"/>
                </a:solidFill>
              </a:rPr>
              <a:t>Program Enforcement’’</a:t>
            </a:r>
            <a:endParaRPr lang="it-IT" sz="1400" b="1" dirty="0" smtClean="0">
              <a:solidFill>
                <a:schemeClr val="bg1"/>
              </a:solidFill>
            </a:endParaRPr>
          </a:p>
        </p:txBody>
      </p:sp>
    </p:spTree>
    <p:extLst>
      <p:ext uri="{BB962C8B-B14F-4D97-AF65-F5344CB8AC3E}">
        <p14:creationId xmlns:p14="http://schemas.microsoft.com/office/powerpoint/2010/main" val="1364003300"/>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p:nvPr/>
        </p:nvSpPr>
        <p:spPr>
          <a:xfrm>
            <a:off x="0" y="-27384"/>
            <a:ext cx="9144000" cy="936000"/>
          </a:xfrm>
          <a:prstGeom prst="rect">
            <a:avLst/>
          </a:prstGeom>
          <a:solidFill>
            <a:schemeClr val="bg1">
              <a:lumMod val="95000"/>
            </a:schemeClr>
          </a:solidFill>
          <a:ln w="3175">
            <a:noFill/>
          </a:ln>
          <a:effectLst/>
        </p:spPr>
        <p:txBody>
          <a:bodyPr wrap="square" rtlCol="0">
            <a:spAutoFit/>
          </a:bodyPr>
          <a:lstStyle/>
          <a:p>
            <a:r>
              <a:rPr lang="it-IT" sz="3600" b="1" dirty="0" smtClean="0">
                <a:solidFill>
                  <a:srgbClr val="C00000"/>
                </a:solidFill>
              </a:rPr>
              <a:t>     </a:t>
            </a:r>
          </a:p>
        </p:txBody>
      </p:sp>
      <p:sp>
        <p:nvSpPr>
          <p:cNvPr id="3" name="TextBox 2"/>
          <p:cNvSpPr txBox="1"/>
          <p:nvPr/>
        </p:nvSpPr>
        <p:spPr>
          <a:xfrm>
            <a:off x="27691" y="148229"/>
            <a:ext cx="9185968" cy="584775"/>
          </a:xfrm>
          <a:prstGeom prst="rect">
            <a:avLst/>
          </a:prstGeom>
          <a:noFill/>
          <a:ln w="3175">
            <a:noFill/>
          </a:ln>
          <a:effectLst/>
        </p:spPr>
        <p:txBody>
          <a:bodyPr wrap="square" rtlCol="0">
            <a:spAutoFit/>
          </a:bodyPr>
          <a:lstStyle/>
          <a:p>
            <a:r>
              <a:rPr lang="en-US" sz="3200" b="1" dirty="0">
                <a:solidFill>
                  <a:schemeClr val="accent2">
                    <a:lumMod val="75000"/>
                  </a:schemeClr>
                </a:solidFill>
              </a:rPr>
              <a:t>G</a:t>
            </a:r>
            <a:r>
              <a:rPr lang="en-US" sz="3200" b="1" dirty="0" smtClean="0">
                <a:solidFill>
                  <a:schemeClr val="accent2">
                    <a:lumMod val="75000"/>
                  </a:schemeClr>
                </a:solidFill>
              </a:rPr>
              <a:t>raphical evidence</a:t>
            </a:r>
            <a:endParaRPr lang="it-IT" sz="3200" b="1" dirty="0" smtClean="0">
              <a:solidFill>
                <a:schemeClr val="accent2">
                  <a:lumMod val="75000"/>
                </a:schemeClr>
              </a:solidFill>
            </a:endParaRPr>
          </a:p>
        </p:txBody>
      </p:sp>
      <p:pic>
        <p:nvPicPr>
          <p:cNvPr id="13" name="Picture 12"/>
          <p:cNvPicPr>
            <a:picLocks noChangeAspect="1"/>
          </p:cNvPicPr>
          <p:nvPr/>
        </p:nvPicPr>
        <p:blipFill>
          <a:blip r:embed="rId3"/>
          <a:stretch>
            <a:fillRect/>
          </a:stretch>
        </p:blipFill>
        <p:spPr>
          <a:xfrm>
            <a:off x="827584" y="2060848"/>
            <a:ext cx="3195836" cy="2959107"/>
          </a:xfrm>
          <a:prstGeom prst="rect">
            <a:avLst/>
          </a:prstGeom>
        </p:spPr>
      </p:pic>
      <p:pic>
        <p:nvPicPr>
          <p:cNvPr id="15" name="Picture 14"/>
          <p:cNvPicPr>
            <a:picLocks noChangeAspect="1"/>
          </p:cNvPicPr>
          <p:nvPr/>
        </p:nvPicPr>
        <p:blipFill>
          <a:blip r:embed="rId4"/>
          <a:stretch>
            <a:fillRect/>
          </a:stretch>
        </p:blipFill>
        <p:spPr>
          <a:xfrm>
            <a:off x="4644008" y="2060848"/>
            <a:ext cx="3456384" cy="2941842"/>
          </a:xfrm>
          <a:prstGeom prst="rect">
            <a:avLst/>
          </a:prstGeom>
        </p:spPr>
      </p:pic>
      <p:pic>
        <p:nvPicPr>
          <p:cNvPr id="17" name="Picture 16"/>
          <p:cNvPicPr>
            <a:picLocks noChangeAspect="1"/>
          </p:cNvPicPr>
          <p:nvPr/>
        </p:nvPicPr>
        <p:blipFill>
          <a:blip r:embed="rId5"/>
          <a:stretch>
            <a:fillRect/>
          </a:stretch>
        </p:blipFill>
        <p:spPr>
          <a:xfrm>
            <a:off x="1835696" y="1413730"/>
            <a:ext cx="1431247" cy="354645"/>
          </a:xfrm>
          <a:prstGeom prst="rect">
            <a:avLst/>
          </a:prstGeom>
        </p:spPr>
      </p:pic>
      <p:pic>
        <p:nvPicPr>
          <p:cNvPr id="18" name="Picture 17"/>
          <p:cNvPicPr>
            <a:picLocks noChangeAspect="1"/>
          </p:cNvPicPr>
          <p:nvPr/>
        </p:nvPicPr>
        <p:blipFill>
          <a:blip r:embed="rId6"/>
          <a:stretch>
            <a:fillRect/>
          </a:stretch>
        </p:blipFill>
        <p:spPr>
          <a:xfrm>
            <a:off x="4932040" y="1381815"/>
            <a:ext cx="3528392" cy="402260"/>
          </a:xfrm>
          <a:prstGeom prst="rect">
            <a:avLst/>
          </a:prstGeom>
        </p:spPr>
      </p:pic>
      <p:sp>
        <p:nvSpPr>
          <p:cNvPr id="2" name="Rectangle 1"/>
          <p:cNvSpPr/>
          <p:nvPr/>
        </p:nvSpPr>
        <p:spPr>
          <a:xfrm>
            <a:off x="1835696" y="1381815"/>
            <a:ext cx="1512168" cy="386560"/>
          </a:xfrm>
          <a:prstGeom prst="rect">
            <a:avLst/>
          </a:prstGeom>
          <a:noFill/>
          <a:ln>
            <a:solidFill>
              <a:srgbClr val="82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p:nvSpPr>
        <p:spPr>
          <a:xfrm>
            <a:off x="6876256" y="1381815"/>
            <a:ext cx="1656184" cy="417521"/>
          </a:xfrm>
          <a:prstGeom prst="rect">
            <a:avLst/>
          </a:prstGeom>
          <a:noFill/>
          <a:ln>
            <a:solidFill>
              <a:srgbClr val="82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p:cNvSpPr txBox="1"/>
          <p:nvPr/>
        </p:nvSpPr>
        <p:spPr>
          <a:xfrm>
            <a:off x="0" y="6597352"/>
            <a:ext cx="9144000" cy="307777"/>
          </a:xfrm>
          <a:prstGeom prst="rect">
            <a:avLst/>
          </a:prstGeom>
          <a:solidFill>
            <a:schemeClr val="accent2">
              <a:lumMod val="75000"/>
            </a:schemeClr>
          </a:solidFill>
          <a:ln w="3175">
            <a:solidFill>
              <a:schemeClr val="tx1"/>
            </a:solidFill>
          </a:ln>
          <a:effectLst>
            <a:outerShdw blurRad="50800" dist="38100" dir="18900000" algn="bl" rotWithShape="0">
              <a:prstClr val="black">
                <a:alpha val="40000"/>
              </a:prstClr>
            </a:outerShdw>
          </a:effectLst>
        </p:spPr>
        <p:txBody>
          <a:bodyPr wrap="square" rtlCol="0">
            <a:spAutoFit/>
          </a:bodyPr>
          <a:lstStyle/>
          <a:p>
            <a:pPr algn="ctr"/>
            <a:r>
              <a:rPr lang="it-IT" sz="1400" b="1" dirty="0" smtClean="0">
                <a:solidFill>
                  <a:schemeClr val="bg1"/>
                </a:solidFill>
              </a:rPr>
              <a:t>Brollo, Kaufmann, La Ferrara (2020)  ‘’The Political Economy of </a:t>
            </a:r>
            <a:r>
              <a:rPr lang="en-US" sz="1400" b="1" dirty="0" smtClean="0">
                <a:solidFill>
                  <a:schemeClr val="bg1"/>
                </a:solidFill>
              </a:rPr>
              <a:t>Program Enforcement’’</a:t>
            </a:r>
            <a:endParaRPr lang="it-IT" sz="1400" b="1" dirty="0" smtClean="0">
              <a:solidFill>
                <a:schemeClr val="bg1"/>
              </a:solidFill>
            </a:endParaRPr>
          </a:p>
        </p:txBody>
      </p:sp>
    </p:spTree>
    <p:extLst>
      <p:ext uri="{BB962C8B-B14F-4D97-AF65-F5344CB8AC3E}">
        <p14:creationId xmlns:p14="http://schemas.microsoft.com/office/powerpoint/2010/main" val="3417461653"/>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0" y="-27384"/>
            <a:ext cx="9144000" cy="936000"/>
          </a:xfrm>
          <a:prstGeom prst="rect">
            <a:avLst/>
          </a:prstGeom>
          <a:solidFill>
            <a:schemeClr val="bg1">
              <a:lumMod val="95000"/>
            </a:schemeClr>
          </a:solidFill>
          <a:ln w="3175">
            <a:noFill/>
          </a:ln>
          <a:effectLst/>
        </p:spPr>
        <p:txBody>
          <a:bodyPr wrap="square" rtlCol="0">
            <a:spAutoFit/>
          </a:bodyPr>
          <a:lstStyle/>
          <a:p>
            <a:r>
              <a:rPr lang="it-IT" sz="3600" b="1" dirty="0" smtClean="0">
                <a:solidFill>
                  <a:srgbClr val="C00000"/>
                </a:solidFill>
              </a:rPr>
              <a:t>     </a:t>
            </a:r>
          </a:p>
        </p:txBody>
      </p:sp>
      <p:sp>
        <p:nvSpPr>
          <p:cNvPr id="3" name="TextBox 2"/>
          <p:cNvSpPr txBox="1"/>
          <p:nvPr/>
        </p:nvSpPr>
        <p:spPr>
          <a:xfrm>
            <a:off x="179512" y="-99392"/>
            <a:ext cx="8640960" cy="1077218"/>
          </a:xfrm>
          <a:prstGeom prst="rect">
            <a:avLst/>
          </a:prstGeom>
          <a:noFill/>
          <a:ln w="3175">
            <a:noFill/>
          </a:ln>
          <a:effectLst/>
        </p:spPr>
        <p:txBody>
          <a:bodyPr wrap="square" rtlCol="0">
            <a:spAutoFit/>
          </a:bodyPr>
          <a:lstStyle/>
          <a:p>
            <a:r>
              <a:rPr lang="en-US" sz="3200" b="1" dirty="0" smtClean="0">
                <a:solidFill>
                  <a:schemeClr val="accent2">
                    <a:lumMod val="75000"/>
                  </a:schemeClr>
                </a:solidFill>
              </a:rPr>
              <a:t>Manipulation is confined only to electoral year &amp;  only to enforcement</a:t>
            </a:r>
            <a:endParaRPr lang="it-IT" sz="3200" b="1" dirty="0" smtClean="0">
              <a:solidFill>
                <a:schemeClr val="accent2">
                  <a:lumMod val="75000"/>
                </a:schemeClr>
              </a:solidFill>
            </a:endParaRPr>
          </a:p>
        </p:txBody>
      </p:sp>
      <p:sp>
        <p:nvSpPr>
          <p:cNvPr id="4" name="Rectangle 3"/>
          <p:cNvSpPr/>
          <p:nvPr/>
        </p:nvSpPr>
        <p:spPr>
          <a:xfrm>
            <a:off x="395536" y="1688028"/>
            <a:ext cx="8568952" cy="3231654"/>
          </a:xfrm>
          <a:prstGeom prst="rect">
            <a:avLst/>
          </a:prstGeom>
        </p:spPr>
        <p:txBody>
          <a:bodyPr wrap="square">
            <a:spAutoFit/>
          </a:bodyPr>
          <a:lstStyle/>
          <a:p>
            <a:pPr marL="342900" indent="-342900">
              <a:buClr>
                <a:schemeClr val="accent2">
                  <a:lumMod val="75000"/>
                </a:schemeClr>
              </a:buClr>
              <a:buFont typeface="Calibri" panose="020F0502020204030204" pitchFamily="34" charset="0"/>
              <a:buChar char="•"/>
            </a:pPr>
            <a:r>
              <a:rPr lang="en-US" sz="2400" dirty="0"/>
              <a:t>We find no significant difference between first and second term mayors of the presidential coalition in the </a:t>
            </a:r>
            <a:r>
              <a:rPr lang="en-US" sz="2400" b="1" dirty="0"/>
              <a:t>year before the election</a:t>
            </a:r>
          </a:p>
          <a:p>
            <a:pPr indent="-342900">
              <a:buClr>
                <a:schemeClr val="accent2">
                  <a:lumMod val="75000"/>
                </a:schemeClr>
              </a:buClr>
              <a:buFont typeface="Calibri" panose="020F0502020204030204" pitchFamily="34" charset="0"/>
              <a:buChar char="•"/>
            </a:pPr>
            <a:endParaRPr lang="en-US" sz="2200" dirty="0"/>
          </a:p>
          <a:p>
            <a:pPr marL="342900" indent="-342900">
              <a:buClr>
                <a:schemeClr val="accent2">
                  <a:lumMod val="75000"/>
                </a:schemeClr>
              </a:buClr>
              <a:buFont typeface="Calibri" panose="020F0502020204030204" pitchFamily="34" charset="0"/>
              <a:buChar char="•"/>
            </a:pPr>
            <a:r>
              <a:rPr lang="en-US" sz="2200" dirty="0" smtClean="0"/>
              <a:t>We </a:t>
            </a:r>
            <a:r>
              <a:rPr lang="en-US" sz="2200" dirty="0"/>
              <a:t>find no effects when we estimate our RDD specification for election years, </a:t>
            </a:r>
            <a:r>
              <a:rPr lang="en-US" sz="2200" dirty="0" smtClean="0"/>
              <a:t>using </a:t>
            </a:r>
            <a:r>
              <a:rPr lang="en-US" sz="2200" dirty="0"/>
              <a:t>as dependent variable the </a:t>
            </a:r>
            <a:r>
              <a:rPr lang="en-US" sz="2200" b="1" dirty="0" smtClean="0"/>
              <a:t>ratio of </a:t>
            </a:r>
            <a:r>
              <a:rPr lang="en-US" sz="2200" b="1" dirty="0"/>
              <a:t>BFP beneficiaries</a:t>
            </a:r>
            <a:r>
              <a:rPr lang="en-US" sz="2200" dirty="0"/>
              <a:t> to the electorate in a given </a:t>
            </a:r>
            <a:r>
              <a:rPr lang="en-US" sz="2200" dirty="0" smtClean="0"/>
              <a:t>municipality</a:t>
            </a:r>
          </a:p>
          <a:p>
            <a:pPr marL="346075">
              <a:buClr>
                <a:schemeClr val="accent2">
                  <a:lumMod val="75000"/>
                </a:schemeClr>
              </a:buClr>
            </a:pPr>
            <a:r>
              <a:rPr lang="en-US" sz="2200" dirty="0" smtClean="0">
                <a:sym typeface="Wingdings" panose="05000000000000000000" pitchFamily="2" charset="2"/>
              </a:rPr>
              <a:t> No manipulation </a:t>
            </a:r>
            <a:r>
              <a:rPr lang="en-US" sz="2200" smtClean="0">
                <a:sym typeface="Wingdings" panose="05000000000000000000" pitchFamily="2" charset="2"/>
              </a:rPr>
              <a:t>of </a:t>
            </a:r>
            <a:r>
              <a:rPr lang="en-US" sz="2200" i="1" smtClean="0">
                <a:sym typeface="Wingdings" panose="05000000000000000000" pitchFamily="2" charset="2"/>
              </a:rPr>
              <a:t>allocation/targeting</a:t>
            </a:r>
            <a:r>
              <a:rPr lang="en-US" sz="2200" smtClean="0">
                <a:sym typeface="Wingdings" panose="05000000000000000000" pitchFamily="2" charset="2"/>
              </a:rPr>
              <a:t> </a:t>
            </a:r>
            <a:r>
              <a:rPr lang="en-US" sz="2200" dirty="0" smtClean="0">
                <a:sym typeface="Wingdings" panose="05000000000000000000" pitchFamily="2" charset="2"/>
              </a:rPr>
              <a:t>of benefits</a:t>
            </a:r>
            <a:endParaRPr lang="en-US" sz="2200" dirty="0"/>
          </a:p>
          <a:p>
            <a:pPr>
              <a:buClr>
                <a:schemeClr val="accent2">
                  <a:lumMod val="75000"/>
                </a:schemeClr>
              </a:buClr>
            </a:pPr>
            <a:r>
              <a:rPr lang="en-US" sz="2200" dirty="0" smtClean="0"/>
              <a:t> </a:t>
            </a:r>
          </a:p>
        </p:txBody>
      </p:sp>
      <p:sp>
        <p:nvSpPr>
          <p:cNvPr id="7" name="TextBox 6"/>
          <p:cNvSpPr txBox="1"/>
          <p:nvPr/>
        </p:nvSpPr>
        <p:spPr>
          <a:xfrm>
            <a:off x="0" y="6597352"/>
            <a:ext cx="9144000" cy="307777"/>
          </a:xfrm>
          <a:prstGeom prst="rect">
            <a:avLst/>
          </a:prstGeom>
          <a:solidFill>
            <a:schemeClr val="accent2">
              <a:lumMod val="75000"/>
            </a:schemeClr>
          </a:solidFill>
          <a:ln w="3175">
            <a:solidFill>
              <a:schemeClr val="tx1"/>
            </a:solidFill>
          </a:ln>
          <a:effectLst>
            <a:outerShdw blurRad="50800" dist="38100" dir="18900000" algn="bl" rotWithShape="0">
              <a:prstClr val="black">
                <a:alpha val="40000"/>
              </a:prstClr>
            </a:outerShdw>
          </a:effectLst>
        </p:spPr>
        <p:txBody>
          <a:bodyPr wrap="square" rtlCol="0">
            <a:spAutoFit/>
          </a:bodyPr>
          <a:lstStyle/>
          <a:p>
            <a:pPr algn="ctr"/>
            <a:r>
              <a:rPr lang="it-IT" sz="1400" b="1" dirty="0" smtClean="0">
                <a:solidFill>
                  <a:schemeClr val="bg1"/>
                </a:solidFill>
              </a:rPr>
              <a:t>Brollo, Kaufmann, La Ferrara (2020)  ‘’The Political Economy of </a:t>
            </a:r>
            <a:r>
              <a:rPr lang="en-US" sz="1400" b="1" dirty="0" smtClean="0">
                <a:solidFill>
                  <a:schemeClr val="bg1"/>
                </a:solidFill>
              </a:rPr>
              <a:t>Program Enforcement’’</a:t>
            </a:r>
            <a:endParaRPr lang="it-IT" sz="1400" b="1" dirty="0" smtClean="0">
              <a:solidFill>
                <a:schemeClr val="bg1"/>
              </a:solidFill>
            </a:endParaRPr>
          </a:p>
        </p:txBody>
      </p:sp>
    </p:spTree>
    <p:extLst>
      <p:ext uri="{BB962C8B-B14F-4D97-AF65-F5344CB8AC3E}">
        <p14:creationId xmlns:p14="http://schemas.microsoft.com/office/powerpoint/2010/main" val="2672614758"/>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323528" y="1124744"/>
            <a:ext cx="8568952" cy="5062924"/>
          </a:xfrm>
          <a:prstGeom prst="rect">
            <a:avLst/>
          </a:prstGeom>
        </p:spPr>
        <p:txBody>
          <a:bodyPr wrap="square">
            <a:spAutoFit/>
          </a:bodyPr>
          <a:lstStyle/>
          <a:p>
            <a:pPr marL="285750" indent="-285750">
              <a:buClr>
                <a:schemeClr val="accent2">
                  <a:lumMod val="75000"/>
                </a:schemeClr>
              </a:buClr>
              <a:buFont typeface="Arial"/>
              <a:buChar char="•"/>
            </a:pPr>
            <a:r>
              <a:rPr lang="en-US" sz="2200" b="1" i="1" dirty="0" smtClean="0"/>
              <a:t>McCrary test</a:t>
            </a:r>
            <a:endParaRPr lang="en-US" sz="2200" b="1" i="1" dirty="0"/>
          </a:p>
          <a:p>
            <a:pPr marL="800100" lvl="1" indent="-342900">
              <a:spcAft>
                <a:spcPts val="1800"/>
              </a:spcAft>
              <a:buClr>
                <a:schemeClr val="accent2">
                  <a:lumMod val="75000"/>
                </a:schemeClr>
              </a:buClr>
              <a:buFont typeface="Calibri" panose="020F0502020204030204" pitchFamily="34" charset="0"/>
              <a:buChar char="•"/>
            </a:pPr>
            <a:r>
              <a:rPr lang="en-US" sz="2200" dirty="0" smtClean="0"/>
              <a:t>No discontinuity in density of MV </a:t>
            </a:r>
          </a:p>
          <a:p>
            <a:pPr marL="342900" indent="-342900">
              <a:buClr>
                <a:schemeClr val="accent2">
                  <a:lumMod val="75000"/>
                </a:schemeClr>
              </a:buClr>
              <a:buFont typeface="Calibri" panose="020F0502020204030204" pitchFamily="34" charset="0"/>
              <a:buChar char="•"/>
            </a:pPr>
            <a:r>
              <a:rPr lang="en-US" sz="2200" b="1" i="1" dirty="0" smtClean="0"/>
              <a:t>RDD controls for pre-treatment municipal characteristics</a:t>
            </a:r>
          </a:p>
          <a:p>
            <a:pPr marL="800100" lvl="1" indent="-342900">
              <a:buClr>
                <a:schemeClr val="accent2">
                  <a:lumMod val="75000"/>
                </a:schemeClr>
              </a:buClr>
              <a:buFont typeface="Calibri" panose="020F0502020204030204" pitchFamily="34" charset="0"/>
              <a:buChar char="•"/>
            </a:pPr>
            <a:r>
              <a:rPr lang="en-US" sz="2200" dirty="0" smtClean="0"/>
              <a:t>No diff. in pre-treatment municipal characteristics around cutoff MV=0 (e.g., population, per capita income, % linked to water, sewage, electricity, etc.)</a:t>
            </a:r>
          </a:p>
          <a:p>
            <a:pPr>
              <a:buClr>
                <a:schemeClr val="accent2">
                  <a:lumMod val="75000"/>
                </a:schemeClr>
              </a:buClr>
            </a:pPr>
            <a:r>
              <a:rPr lang="en-US" sz="2200" dirty="0" smtClean="0"/>
              <a:t> </a:t>
            </a:r>
          </a:p>
          <a:p>
            <a:pPr marL="342900" indent="-342900">
              <a:buClr>
                <a:schemeClr val="accent2">
                  <a:lumMod val="75000"/>
                </a:schemeClr>
              </a:buClr>
              <a:buFont typeface="Calibri" panose="020F0502020204030204" pitchFamily="34" charset="0"/>
              <a:buChar char="•"/>
            </a:pPr>
            <a:r>
              <a:rPr lang="en-US" sz="2200" b="1" i="1" dirty="0" smtClean="0"/>
              <a:t>RDD does not control </a:t>
            </a:r>
            <a:r>
              <a:rPr lang="en-US" sz="2200" b="1" i="1" dirty="0"/>
              <a:t>for </a:t>
            </a:r>
            <a:r>
              <a:rPr lang="en-US" sz="2200" b="1" i="1" dirty="0" smtClean="0">
                <a:solidFill>
                  <a:srgbClr val="820000"/>
                </a:solidFill>
              </a:rPr>
              <a:t>mayor’s</a:t>
            </a:r>
            <a:r>
              <a:rPr lang="en-US" sz="2200" b="1" i="1" dirty="0" smtClean="0"/>
              <a:t> characteristics</a:t>
            </a:r>
          </a:p>
          <a:p>
            <a:pPr marL="800100" lvl="1" indent="-342900">
              <a:buClr>
                <a:schemeClr val="accent2">
                  <a:lumMod val="75000"/>
                </a:schemeClr>
              </a:buClr>
              <a:buFont typeface="Calibri" panose="020F0502020204030204" pitchFamily="34" charset="0"/>
              <a:buChar char="•"/>
            </a:pPr>
            <a:r>
              <a:rPr lang="en-US" sz="2200" dirty="0" smtClean="0"/>
              <a:t>No diff. in mayors’ education, marital status, political experience</a:t>
            </a:r>
          </a:p>
          <a:p>
            <a:pPr marL="342900" indent="-342900">
              <a:buClr>
                <a:schemeClr val="accent2">
                  <a:lumMod val="75000"/>
                </a:schemeClr>
              </a:buClr>
              <a:buFont typeface="Calibri" panose="020F0502020204030204" pitchFamily="34" charset="0"/>
              <a:buChar char="•"/>
            </a:pPr>
            <a:endParaRPr lang="en-US" sz="2200" b="1" i="1" dirty="0" smtClean="0"/>
          </a:p>
          <a:p>
            <a:pPr marL="342900" indent="-342900">
              <a:buClr>
                <a:schemeClr val="accent2">
                  <a:lumMod val="75000"/>
                </a:schemeClr>
              </a:buClr>
              <a:buFont typeface="Calibri" panose="020F0502020204030204" pitchFamily="34" charset="0"/>
              <a:buChar char="•"/>
            </a:pPr>
            <a:r>
              <a:rPr lang="en-US" sz="2200" b="1" i="1" dirty="0"/>
              <a:t>RDD does not control for </a:t>
            </a:r>
            <a:r>
              <a:rPr lang="en-US" sz="2200" b="1" i="1" dirty="0" smtClean="0">
                <a:solidFill>
                  <a:srgbClr val="820000"/>
                </a:solidFill>
              </a:rPr>
              <a:t>policies</a:t>
            </a:r>
            <a:r>
              <a:rPr lang="en-US" sz="2200" b="1" i="1" dirty="0" smtClean="0"/>
              <a:t> implemented after the elections</a:t>
            </a:r>
            <a:endParaRPr lang="en-US" sz="2200" b="1" i="1" dirty="0"/>
          </a:p>
          <a:p>
            <a:pPr marL="800100" lvl="1" indent="-342900">
              <a:buClr>
                <a:schemeClr val="accent2">
                  <a:lumMod val="75000"/>
                </a:schemeClr>
              </a:buClr>
              <a:buFont typeface="Calibri" panose="020F0502020204030204" pitchFamily="34" charset="0"/>
              <a:buChar char="•"/>
            </a:pPr>
            <a:r>
              <a:rPr lang="en-US" sz="2200" dirty="0" smtClean="0"/>
              <a:t>No diff. in school-related policy outcomes - e.g., teacher/pupil ratio, class size, dropout rates, % schools w/ computer </a:t>
            </a:r>
            <a:r>
              <a:rPr lang="en-US" sz="2200" dirty="0" err="1" smtClean="0"/>
              <a:t>ot</a:t>
            </a:r>
            <a:r>
              <a:rPr lang="en-US" sz="2200" dirty="0" smtClean="0"/>
              <a:t> access to internet, % schools linked to water, sewerage, electricity </a:t>
            </a:r>
            <a:endParaRPr lang="en-US" sz="2200" dirty="0"/>
          </a:p>
        </p:txBody>
      </p:sp>
      <p:sp>
        <p:nvSpPr>
          <p:cNvPr id="6" name="TextBox 5"/>
          <p:cNvSpPr txBox="1"/>
          <p:nvPr/>
        </p:nvSpPr>
        <p:spPr>
          <a:xfrm>
            <a:off x="0" y="-27384"/>
            <a:ext cx="9144000" cy="936000"/>
          </a:xfrm>
          <a:prstGeom prst="rect">
            <a:avLst/>
          </a:prstGeom>
          <a:solidFill>
            <a:schemeClr val="bg1">
              <a:lumMod val="95000"/>
            </a:schemeClr>
          </a:solidFill>
          <a:ln w="3175">
            <a:noFill/>
          </a:ln>
          <a:effectLst/>
        </p:spPr>
        <p:txBody>
          <a:bodyPr wrap="square" rtlCol="0">
            <a:spAutoFit/>
          </a:bodyPr>
          <a:lstStyle/>
          <a:p>
            <a:r>
              <a:rPr lang="it-IT" sz="3600" b="1" dirty="0" smtClean="0">
                <a:solidFill>
                  <a:srgbClr val="C00000"/>
                </a:solidFill>
              </a:rPr>
              <a:t>     </a:t>
            </a:r>
          </a:p>
        </p:txBody>
      </p:sp>
      <p:sp>
        <p:nvSpPr>
          <p:cNvPr id="7" name="TextBox 6"/>
          <p:cNvSpPr txBox="1"/>
          <p:nvPr/>
        </p:nvSpPr>
        <p:spPr>
          <a:xfrm>
            <a:off x="282576" y="148229"/>
            <a:ext cx="8640960" cy="584775"/>
          </a:xfrm>
          <a:prstGeom prst="rect">
            <a:avLst/>
          </a:prstGeom>
          <a:noFill/>
          <a:ln w="3175">
            <a:noFill/>
          </a:ln>
          <a:effectLst/>
        </p:spPr>
        <p:txBody>
          <a:bodyPr wrap="square" rtlCol="0">
            <a:spAutoFit/>
          </a:bodyPr>
          <a:lstStyle/>
          <a:p>
            <a:r>
              <a:rPr lang="en-US" sz="3200" b="1" dirty="0" smtClean="0">
                <a:solidFill>
                  <a:schemeClr val="accent2">
                    <a:lumMod val="75000"/>
                  </a:schemeClr>
                </a:solidFill>
              </a:rPr>
              <a:t>Validity checks</a:t>
            </a:r>
            <a:endParaRPr lang="it-IT" sz="3200" b="1" dirty="0" smtClean="0">
              <a:solidFill>
                <a:schemeClr val="accent2">
                  <a:lumMod val="75000"/>
                </a:schemeClr>
              </a:solidFill>
            </a:endParaRPr>
          </a:p>
        </p:txBody>
      </p:sp>
      <p:sp>
        <p:nvSpPr>
          <p:cNvPr id="8" name="TextBox 7"/>
          <p:cNvSpPr txBox="1"/>
          <p:nvPr/>
        </p:nvSpPr>
        <p:spPr>
          <a:xfrm>
            <a:off x="0" y="6597352"/>
            <a:ext cx="9144000" cy="307777"/>
          </a:xfrm>
          <a:prstGeom prst="rect">
            <a:avLst/>
          </a:prstGeom>
          <a:solidFill>
            <a:schemeClr val="accent2">
              <a:lumMod val="75000"/>
            </a:schemeClr>
          </a:solidFill>
          <a:ln w="3175">
            <a:solidFill>
              <a:schemeClr val="tx1"/>
            </a:solidFill>
          </a:ln>
          <a:effectLst>
            <a:outerShdw blurRad="50800" dist="38100" dir="18900000" algn="bl" rotWithShape="0">
              <a:prstClr val="black">
                <a:alpha val="40000"/>
              </a:prstClr>
            </a:outerShdw>
          </a:effectLst>
        </p:spPr>
        <p:txBody>
          <a:bodyPr wrap="square" rtlCol="0">
            <a:spAutoFit/>
          </a:bodyPr>
          <a:lstStyle/>
          <a:p>
            <a:pPr algn="ctr"/>
            <a:r>
              <a:rPr lang="it-IT" sz="1400" b="1" dirty="0" smtClean="0">
                <a:solidFill>
                  <a:schemeClr val="bg1"/>
                </a:solidFill>
              </a:rPr>
              <a:t>Brollo, Kaufmann, La Ferrara (2020)  ‘’The Political Economy of </a:t>
            </a:r>
            <a:r>
              <a:rPr lang="en-US" sz="1400" b="1" dirty="0" smtClean="0">
                <a:solidFill>
                  <a:schemeClr val="bg1"/>
                </a:solidFill>
              </a:rPr>
              <a:t>Program Enforcement’’</a:t>
            </a:r>
            <a:endParaRPr lang="it-IT" sz="1400" b="1" dirty="0" smtClean="0">
              <a:solidFill>
                <a:schemeClr val="bg1"/>
              </a:solidFill>
            </a:endParaRPr>
          </a:p>
        </p:txBody>
      </p:sp>
    </p:spTree>
    <p:extLst>
      <p:ext uri="{BB962C8B-B14F-4D97-AF65-F5344CB8AC3E}">
        <p14:creationId xmlns:p14="http://schemas.microsoft.com/office/powerpoint/2010/main" val="2498765284"/>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0"/>
            <a:ext cx="9144000" cy="523220"/>
          </a:xfrm>
          <a:prstGeom prst="rect">
            <a:avLst/>
          </a:prstGeom>
          <a:noFill/>
          <a:ln w="3175">
            <a:noFill/>
          </a:ln>
          <a:effectLst/>
        </p:spPr>
        <p:txBody>
          <a:bodyPr wrap="square" rtlCol="0">
            <a:spAutoFit/>
          </a:bodyPr>
          <a:lstStyle>
            <a:defPPr>
              <a:defRPr lang="it-IT"/>
            </a:defPPr>
            <a:lvl1pPr algn="ctr">
              <a:defRPr sz="2800" b="1" i="1"/>
            </a:lvl1pPr>
          </a:lstStyle>
          <a:p>
            <a:r>
              <a:rPr lang="it-IT" dirty="0"/>
              <a:t>     </a:t>
            </a:r>
          </a:p>
        </p:txBody>
      </p:sp>
      <p:sp>
        <p:nvSpPr>
          <p:cNvPr id="3" name="TextBox 2"/>
          <p:cNvSpPr txBox="1"/>
          <p:nvPr/>
        </p:nvSpPr>
        <p:spPr>
          <a:xfrm>
            <a:off x="359532" y="2890391"/>
            <a:ext cx="8424936" cy="1077218"/>
          </a:xfrm>
          <a:prstGeom prst="rect">
            <a:avLst/>
          </a:prstGeom>
          <a:noFill/>
          <a:ln w="3175">
            <a:noFill/>
          </a:ln>
          <a:effectLst/>
        </p:spPr>
        <p:txBody>
          <a:bodyPr wrap="square" rtlCol="0">
            <a:spAutoFit/>
          </a:bodyPr>
          <a:lstStyle>
            <a:defPPr>
              <a:defRPr lang="it-IT"/>
            </a:defPPr>
            <a:lvl1pPr algn="ctr">
              <a:defRPr sz="2800" b="1" i="1"/>
            </a:lvl1pPr>
          </a:lstStyle>
          <a:p>
            <a:r>
              <a:rPr lang="en-US" sz="3200" b="0" dirty="0" smtClean="0"/>
              <a:t>4. How </a:t>
            </a:r>
            <a:r>
              <a:rPr lang="en-US" sz="3200" b="0" dirty="0"/>
              <a:t>does manipulation occur?</a:t>
            </a:r>
          </a:p>
          <a:p>
            <a:endParaRPr lang="it-IT" sz="3200" b="0" dirty="0"/>
          </a:p>
        </p:txBody>
      </p:sp>
      <p:sp>
        <p:nvSpPr>
          <p:cNvPr id="6" name="TextBox 5"/>
          <p:cNvSpPr txBox="1"/>
          <p:nvPr/>
        </p:nvSpPr>
        <p:spPr>
          <a:xfrm>
            <a:off x="0" y="-27384"/>
            <a:ext cx="9144000" cy="936000"/>
          </a:xfrm>
          <a:prstGeom prst="rect">
            <a:avLst/>
          </a:prstGeom>
          <a:solidFill>
            <a:schemeClr val="bg1">
              <a:lumMod val="95000"/>
            </a:schemeClr>
          </a:solidFill>
          <a:ln w="3175">
            <a:noFill/>
          </a:ln>
          <a:effectLst/>
        </p:spPr>
        <p:txBody>
          <a:bodyPr wrap="square" rtlCol="0">
            <a:spAutoFit/>
          </a:bodyPr>
          <a:lstStyle/>
          <a:p>
            <a:r>
              <a:rPr lang="it-IT" sz="3600" b="1" dirty="0" smtClean="0">
                <a:solidFill>
                  <a:srgbClr val="C00000"/>
                </a:solidFill>
              </a:rPr>
              <a:t>     </a:t>
            </a:r>
          </a:p>
        </p:txBody>
      </p:sp>
      <p:sp>
        <p:nvSpPr>
          <p:cNvPr id="7" name="TextBox 6"/>
          <p:cNvSpPr txBox="1"/>
          <p:nvPr/>
        </p:nvSpPr>
        <p:spPr>
          <a:xfrm>
            <a:off x="0" y="6597352"/>
            <a:ext cx="9144000" cy="307777"/>
          </a:xfrm>
          <a:prstGeom prst="rect">
            <a:avLst/>
          </a:prstGeom>
          <a:solidFill>
            <a:schemeClr val="accent2">
              <a:lumMod val="75000"/>
            </a:schemeClr>
          </a:solidFill>
          <a:ln w="3175">
            <a:solidFill>
              <a:schemeClr val="tx1"/>
            </a:solidFill>
          </a:ln>
          <a:effectLst>
            <a:outerShdw blurRad="50800" dist="38100" dir="18900000" algn="bl" rotWithShape="0">
              <a:prstClr val="black">
                <a:alpha val="40000"/>
              </a:prstClr>
            </a:outerShdw>
          </a:effectLst>
        </p:spPr>
        <p:txBody>
          <a:bodyPr wrap="square" rtlCol="0">
            <a:spAutoFit/>
          </a:bodyPr>
          <a:lstStyle/>
          <a:p>
            <a:pPr algn="ctr"/>
            <a:r>
              <a:rPr lang="it-IT" sz="1400" b="1" dirty="0" smtClean="0">
                <a:solidFill>
                  <a:schemeClr val="bg1"/>
                </a:solidFill>
              </a:rPr>
              <a:t>Brollo, Kaufmann, La Ferrara (2020)  ‘’The Political Economy of </a:t>
            </a:r>
            <a:r>
              <a:rPr lang="en-US" sz="1400" b="1" dirty="0" smtClean="0">
                <a:solidFill>
                  <a:schemeClr val="bg1"/>
                </a:solidFill>
              </a:rPr>
              <a:t>Program Enforcement’’</a:t>
            </a:r>
            <a:endParaRPr lang="it-IT" sz="1400" b="1" dirty="0" smtClean="0">
              <a:solidFill>
                <a:schemeClr val="bg1"/>
              </a:solidFill>
            </a:endParaRPr>
          </a:p>
        </p:txBody>
      </p:sp>
    </p:spTree>
    <p:extLst>
      <p:ext uri="{BB962C8B-B14F-4D97-AF65-F5344CB8AC3E}">
        <p14:creationId xmlns:p14="http://schemas.microsoft.com/office/powerpoint/2010/main" val="343173387"/>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63256"/>
            <a:ext cx="9144000" cy="936000"/>
          </a:xfrm>
          <a:prstGeom prst="rect">
            <a:avLst/>
          </a:prstGeom>
          <a:solidFill>
            <a:schemeClr val="bg1">
              <a:lumMod val="95000"/>
            </a:schemeClr>
          </a:solidFill>
          <a:ln w="3175">
            <a:noFill/>
          </a:ln>
          <a:effectLst/>
        </p:spPr>
        <p:txBody>
          <a:bodyPr wrap="square" rtlCol="0">
            <a:spAutoFit/>
          </a:bodyPr>
          <a:lstStyle/>
          <a:p>
            <a:r>
              <a:rPr lang="it-IT" sz="3600" b="1" dirty="0" smtClean="0">
                <a:solidFill>
                  <a:srgbClr val="C00000"/>
                </a:solidFill>
              </a:rPr>
              <a:t>     </a:t>
            </a:r>
          </a:p>
        </p:txBody>
      </p:sp>
      <p:sp>
        <p:nvSpPr>
          <p:cNvPr id="3" name="TextBox 2"/>
          <p:cNvSpPr txBox="1"/>
          <p:nvPr/>
        </p:nvSpPr>
        <p:spPr>
          <a:xfrm>
            <a:off x="107504" y="81578"/>
            <a:ext cx="9252520" cy="584775"/>
          </a:xfrm>
          <a:prstGeom prst="rect">
            <a:avLst/>
          </a:prstGeom>
          <a:noFill/>
          <a:ln w="3175">
            <a:noFill/>
          </a:ln>
          <a:effectLst/>
        </p:spPr>
        <p:txBody>
          <a:bodyPr wrap="square" rtlCol="0">
            <a:spAutoFit/>
          </a:bodyPr>
          <a:lstStyle/>
          <a:p>
            <a:r>
              <a:rPr lang="en-US" sz="3200" b="1" dirty="0" smtClean="0">
                <a:solidFill>
                  <a:schemeClr val="accent2">
                    <a:lumMod val="75000"/>
                  </a:schemeClr>
                </a:solidFill>
              </a:rPr>
              <a:t>How does manipulation occur?</a:t>
            </a:r>
            <a:endParaRPr lang="it-IT" sz="3200" b="1" dirty="0" smtClean="0">
              <a:solidFill>
                <a:srgbClr val="00B050"/>
              </a:solidFill>
            </a:endParaRPr>
          </a:p>
        </p:txBody>
      </p:sp>
      <p:sp>
        <p:nvSpPr>
          <p:cNvPr id="8" name="Rectangle 7"/>
          <p:cNvSpPr/>
          <p:nvPr/>
        </p:nvSpPr>
        <p:spPr>
          <a:xfrm>
            <a:off x="107504" y="1916832"/>
            <a:ext cx="8424936" cy="3477875"/>
          </a:xfrm>
          <a:prstGeom prst="rect">
            <a:avLst/>
          </a:prstGeom>
        </p:spPr>
        <p:txBody>
          <a:bodyPr wrap="square">
            <a:spAutoFit/>
          </a:bodyPr>
          <a:lstStyle/>
          <a:p>
            <a:pPr marL="800100" lvl="1" indent="-342900">
              <a:buClr>
                <a:schemeClr val="accent2">
                  <a:lumMod val="75000"/>
                </a:schemeClr>
              </a:buClr>
              <a:buFont typeface="Calibri" panose="020F0502020204030204" pitchFamily="34" charset="0"/>
              <a:buChar char="•"/>
            </a:pPr>
            <a:r>
              <a:rPr lang="en-US" sz="2200" dirty="0" smtClean="0"/>
              <a:t>School </a:t>
            </a:r>
            <a:r>
              <a:rPr lang="en-US" sz="2200" dirty="0"/>
              <a:t>principals and/or municipal authorities could </a:t>
            </a:r>
            <a:r>
              <a:rPr lang="en-US" sz="2200" dirty="0">
                <a:solidFill>
                  <a:srgbClr val="820000"/>
                </a:solidFill>
              </a:rPr>
              <a:t>misreport attendance </a:t>
            </a:r>
            <a:r>
              <a:rPr lang="en-US" sz="2200" dirty="0"/>
              <a:t>to </a:t>
            </a:r>
            <a:r>
              <a:rPr lang="en-US" sz="2200" dirty="0" smtClean="0"/>
              <a:t>national gov’t</a:t>
            </a:r>
          </a:p>
          <a:p>
            <a:pPr marL="800100" lvl="1" indent="-342900">
              <a:buClr>
                <a:schemeClr val="accent2">
                  <a:lumMod val="75000"/>
                </a:schemeClr>
              </a:buClr>
              <a:buFont typeface="Calibri" panose="020F0502020204030204" pitchFamily="34" charset="0"/>
              <a:buChar char="•"/>
            </a:pPr>
            <a:endParaRPr lang="en-US" sz="2200" dirty="0"/>
          </a:p>
          <a:p>
            <a:pPr marL="800100" lvl="1" indent="-342900">
              <a:buClr>
                <a:schemeClr val="accent2">
                  <a:lumMod val="75000"/>
                </a:schemeClr>
              </a:buClr>
              <a:buFont typeface="Calibri" panose="020F0502020204030204" pitchFamily="34" charset="0"/>
              <a:buChar char="•"/>
            </a:pPr>
            <a:r>
              <a:rPr lang="en-US" sz="2200" dirty="0"/>
              <a:t>School principals and/or municipal </a:t>
            </a:r>
            <a:r>
              <a:rPr lang="en-US" sz="2200" dirty="0" smtClean="0"/>
              <a:t>authorities </a:t>
            </a:r>
            <a:r>
              <a:rPr lang="en-US" sz="2200" dirty="0"/>
              <a:t>could increase the level of </a:t>
            </a:r>
            <a:r>
              <a:rPr lang="en-US" sz="2200" dirty="0" smtClean="0"/>
              <a:t>“</a:t>
            </a:r>
            <a:r>
              <a:rPr lang="en-US" sz="2200" dirty="0" smtClean="0">
                <a:solidFill>
                  <a:srgbClr val="820000"/>
                </a:solidFill>
              </a:rPr>
              <a:t>excused</a:t>
            </a:r>
            <a:r>
              <a:rPr lang="en-US" sz="2200" dirty="0" smtClean="0"/>
              <a:t>” absences</a:t>
            </a:r>
            <a:endParaRPr lang="en-US" sz="2200" dirty="0"/>
          </a:p>
          <a:p>
            <a:pPr marL="1257300" lvl="2" indent="-342900">
              <a:buClr>
                <a:schemeClr val="accent2">
                  <a:lumMod val="75000"/>
                </a:schemeClr>
              </a:buClr>
              <a:buFont typeface="Courier New"/>
              <a:buChar char="o"/>
            </a:pPr>
            <a:r>
              <a:rPr lang="en-US" sz="2200" dirty="0"/>
              <a:t>Absence due to health reasons can be excused and does not count towards </a:t>
            </a:r>
            <a:r>
              <a:rPr lang="en-US" sz="2200" dirty="0" smtClean="0"/>
              <a:t># of </a:t>
            </a:r>
            <a:r>
              <a:rPr lang="en-US" sz="2200" dirty="0"/>
              <a:t>absent </a:t>
            </a:r>
            <a:r>
              <a:rPr lang="en-US" sz="2200" dirty="0" smtClean="0"/>
              <a:t>days</a:t>
            </a:r>
          </a:p>
          <a:p>
            <a:pPr marL="1257300" lvl="2" indent="-342900">
              <a:buClr>
                <a:schemeClr val="accent2">
                  <a:lumMod val="75000"/>
                </a:schemeClr>
              </a:buClr>
              <a:buFont typeface="Courier New"/>
              <a:buChar char="o"/>
            </a:pPr>
            <a:endParaRPr lang="en-US" sz="2200" dirty="0"/>
          </a:p>
          <a:p>
            <a:pPr marL="800100" lvl="1" indent="-342900">
              <a:buClr>
                <a:schemeClr val="accent2">
                  <a:lumMod val="75000"/>
                </a:schemeClr>
              </a:buClr>
              <a:buFont typeface="Calibri" panose="020F0502020204030204" pitchFamily="34" charset="0"/>
              <a:buChar char="•"/>
            </a:pPr>
            <a:r>
              <a:rPr lang="en-US" sz="2200" dirty="0" smtClean="0"/>
              <a:t>Ministry could directly </a:t>
            </a:r>
            <a:r>
              <a:rPr lang="en-US" sz="2200" dirty="0" smtClean="0">
                <a:solidFill>
                  <a:srgbClr val="820000"/>
                </a:solidFill>
              </a:rPr>
              <a:t>reduce warnings </a:t>
            </a:r>
            <a:r>
              <a:rPr lang="en-US" sz="2200" dirty="0" smtClean="0"/>
              <a:t>of those who were absent &amp; not justified</a:t>
            </a:r>
            <a:endParaRPr lang="en-US" sz="2200" dirty="0"/>
          </a:p>
        </p:txBody>
      </p:sp>
      <p:sp>
        <p:nvSpPr>
          <p:cNvPr id="13" name="TextBox 12"/>
          <p:cNvSpPr txBox="1"/>
          <p:nvPr/>
        </p:nvSpPr>
        <p:spPr>
          <a:xfrm>
            <a:off x="323528" y="1196752"/>
            <a:ext cx="8064896" cy="430887"/>
          </a:xfrm>
          <a:prstGeom prst="rect">
            <a:avLst/>
          </a:prstGeom>
          <a:noFill/>
          <a:ln w="3175">
            <a:noFill/>
          </a:ln>
          <a:effectLst/>
        </p:spPr>
        <p:txBody>
          <a:bodyPr wrap="square" rtlCol="0">
            <a:spAutoFit/>
          </a:bodyPr>
          <a:lstStyle/>
          <a:p>
            <a:pPr marL="285750" indent="-285750">
              <a:buClr>
                <a:schemeClr val="accent2">
                  <a:lumMod val="75000"/>
                </a:schemeClr>
              </a:buClr>
            </a:pPr>
            <a:r>
              <a:rPr lang="en-US" sz="2200" dirty="0" smtClean="0"/>
              <a:t>Authorities </a:t>
            </a:r>
            <a:r>
              <a:rPr lang="en-US" sz="2200" dirty="0"/>
              <a:t>could reduce the level of enforcement </a:t>
            </a:r>
            <a:r>
              <a:rPr lang="en-US" sz="2200" dirty="0" smtClean="0"/>
              <a:t>in 3 ways:</a:t>
            </a:r>
          </a:p>
        </p:txBody>
      </p:sp>
      <p:sp>
        <p:nvSpPr>
          <p:cNvPr id="7" name="TextBox 6"/>
          <p:cNvSpPr txBox="1"/>
          <p:nvPr/>
        </p:nvSpPr>
        <p:spPr>
          <a:xfrm>
            <a:off x="0" y="6597352"/>
            <a:ext cx="9144000" cy="307777"/>
          </a:xfrm>
          <a:prstGeom prst="rect">
            <a:avLst/>
          </a:prstGeom>
          <a:solidFill>
            <a:schemeClr val="accent2">
              <a:lumMod val="75000"/>
            </a:schemeClr>
          </a:solidFill>
          <a:ln w="3175">
            <a:solidFill>
              <a:schemeClr val="tx1"/>
            </a:solidFill>
          </a:ln>
          <a:effectLst>
            <a:outerShdw blurRad="50800" dist="38100" dir="18900000" algn="bl" rotWithShape="0">
              <a:prstClr val="black">
                <a:alpha val="40000"/>
              </a:prstClr>
            </a:outerShdw>
          </a:effectLst>
        </p:spPr>
        <p:txBody>
          <a:bodyPr wrap="square" rtlCol="0">
            <a:spAutoFit/>
          </a:bodyPr>
          <a:lstStyle/>
          <a:p>
            <a:pPr algn="ctr"/>
            <a:r>
              <a:rPr lang="it-IT" sz="1400" b="1" dirty="0" smtClean="0">
                <a:solidFill>
                  <a:schemeClr val="bg1"/>
                </a:solidFill>
              </a:rPr>
              <a:t>Brollo, Kaufmann, La Ferrara (2020)  ‘’The Political Economy of </a:t>
            </a:r>
            <a:r>
              <a:rPr lang="en-US" sz="1400" b="1" dirty="0" smtClean="0">
                <a:solidFill>
                  <a:schemeClr val="bg1"/>
                </a:solidFill>
              </a:rPr>
              <a:t>Program Enforcement’’</a:t>
            </a:r>
            <a:endParaRPr lang="it-IT" sz="1400" b="1" dirty="0" smtClean="0">
              <a:solidFill>
                <a:schemeClr val="bg1"/>
              </a:solidFill>
            </a:endParaRPr>
          </a:p>
        </p:txBody>
      </p:sp>
    </p:spTree>
    <p:extLst>
      <p:ext uri="{BB962C8B-B14F-4D97-AF65-F5344CB8AC3E}">
        <p14:creationId xmlns:p14="http://schemas.microsoft.com/office/powerpoint/2010/main" val="246764406"/>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stretch>
            <a:fillRect/>
          </a:stretch>
        </p:blipFill>
        <p:spPr>
          <a:xfrm>
            <a:off x="683568" y="2276872"/>
            <a:ext cx="7596148" cy="3321480"/>
          </a:xfrm>
          <a:prstGeom prst="rect">
            <a:avLst/>
          </a:prstGeom>
        </p:spPr>
      </p:pic>
      <p:sp>
        <p:nvSpPr>
          <p:cNvPr id="15" name="TextBox 14"/>
          <p:cNvSpPr txBox="1"/>
          <p:nvPr/>
        </p:nvSpPr>
        <p:spPr>
          <a:xfrm>
            <a:off x="0" y="-63256"/>
            <a:ext cx="9144000" cy="936000"/>
          </a:xfrm>
          <a:prstGeom prst="rect">
            <a:avLst/>
          </a:prstGeom>
          <a:solidFill>
            <a:schemeClr val="bg1">
              <a:lumMod val="95000"/>
            </a:schemeClr>
          </a:solidFill>
          <a:ln w="3175">
            <a:noFill/>
          </a:ln>
          <a:effectLst/>
        </p:spPr>
        <p:txBody>
          <a:bodyPr wrap="square" rtlCol="0">
            <a:spAutoFit/>
          </a:bodyPr>
          <a:lstStyle/>
          <a:p>
            <a:r>
              <a:rPr lang="it-IT" sz="3600" b="1" dirty="0" smtClean="0">
                <a:solidFill>
                  <a:srgbClr val="C00000"/>
                </a:solidFill>
              </a:rPr>
              <a:t>     </a:t>
            </a:r>
          </a:p>
        </p:txBody>
      </p:sp>
      <p:sp>
        <p:nvSpPr>
          <p:cNvPr id="16" name="TextBox 15"/>
          <p:cNvSpPr txBox="1"/>
          <p:nvPr/>
        </p:nvSpPr>
        <p:spPr>
          <a:xfrm>
            <a:off x="107504" y="81578"/>
            <a:ext cx="9252520" cy="584775"/>
          </a:xfrm>
          <a:prstGeom prst="rect">
            <a:avLst/>
          </a:prstGeom>
          <a:noFill/>
          <a:ln w="3175">
            <a:noFill/>
          </a:ln>
          <a:effectLst/>
        </p:spPr>
        <p:txBody>
          <a:bodyPr wrap="square" rtlCol="0">
            <a:spAutoFit/>
          </a:bodyPr>
          <a:lstStyle/>
          <a:p>
            <a:r>
              <a:rPr lang="en-US" sz="3200" b="1" dirty="0" smtClean="0">
                <a:solidFill>
                  <a:schemeClr val="accent2">
                    <a:lumMod val="75000"/>
                  </a:schemeClr>
                </a:solidFill>
              </a:rPr>
              <a:t>1. </a:t>
            </a:r>
            <a:r>
              <a:rPr lang="en-US" sz="3200" b="1" dirty="0">
                <a:solidFill>
                  <a:schemeClr val="accent2">
                    <a:lumMod val="75000"/>
                  </a:schemeClr>
                </a:solidFill>
              </a:rPr>
              <a:t>M</a:t>
            </a:r>
            <a:r>
              <a:rPr lang="en-US" sz="3200" b="1" dirty="0" smtClean="0">
                <a:solidFill>
                  <a:schemeClr val="accent2">
                    <a:lumMod val="75000"/>
                  </a:schemeClr>
                </a:solidFill>
              </a:rPr>
              <a:t>anipulation of attendance</a:t>
            </a:r>
            <a:endParaRPr lang="it-IT" sz="3200" b="1" dirty="0" smtClean="0">
              <a:solidFill>
                <a:srgbClr val="00B050"/>
              </a:solidFill>
            </a:endParaRPr>
          </a:p>
        </p:txBody>
      </p:sp>
      <p:sp>
        <p:nvSpPr>
          <p:cNvPr id="19" name="CasellaDiTesto 7"/>
          <p:cNvSpPr txBox="1"/>
          <p:nvPr/>
        </p:nvSpPr>
        <p:spPr>
          <a:xfrm>
            <a:off x="107504" y="913944"/>
            <a:ext cx="8928992" cy="1646605"/>
          </a:xfrm>
          <a:prstGeom prst="rect">
            <a:avLst/>
          </a:prstGeom>
          <a:noFill/>
          <a:ln w="3175">
            <a:noFill/>
          </a:ln>
          <a:effectLst/>
        </p:spPr>
        <p:txBody>
          <a:bodyPr wrap="square" rtlCol="0">
            <a:spAutoFit/>
          </a:bodyPr>
          <a:lstStyle/>
          <a:p>
            <a:pPr>
              <a:buClr>
                <a:schemeClr val="accent2"/>
              </a:buClr>
            </a:pPr>
            <a:r>
              <a:rPr lang="it-IT" sz="2100" dirty="0" smtClean="0"/>
              <a:t>Dep. Var: Fraction of beneficiaries that don’t comply w/ attendance requirement </a:t>
            </a:r>
            <a:endParaRPr lang="it-IT" sz="2100" dirty="0"/>
          </a:p>
          <a:p>
            <a:pPr marL="342900" indent="-342900">
              <a:buClr>
                <a:schemeClr val="accent2"/>
              </a:buClr>
              <a:buFont typeface="Arial" panose="020B0604020202020204" pitchFamily="34" charset="0"/>
              <a:buChar char="•"/>
            </a:pPr>
            <a:r>
              <a:rPr lang="it-IT" sz="2200" dirty="0" smtClean="0"/>
              <a:t>excluding excused absences</a:t>
            </a:r>
          </a:p>
          <a:p>
            <a:pPr marL="342900" indent="-342900">
              <a:buClr>
                <a:schemeClr val="accent2"/>
              </a:buClr>
              <a:buFont typeface="Arial" panose="020B0604020202020204" pitchFamily="34" charset="0"/>
              <a:buChar char="•"/>
            </a:pPr>
            <a:r>
              <a:rPr lang="it-IT" sz="2200" dirty="0" smtClean="0"/>
              <a:t>including </a:t>
            </a:r>
            <a:r>
              <a:rPr lang="it-IT" sz="2200" dirty="0"/>
              <a:t>excused </a:t>
            </a:r>
            <a:r>
              <a:rPr lang="it-IT" sz="2200" dirty="0" smtClean="0"/>
              <a:t>absences</a:t>
            </a:r>
            <a:endParaRPr lang="it-IT" sz="2200" dirty="0"/>
          </a:p>
          <a:p>
            <a:pPr marL="342900" indent="-342900">
              <a:buClr>
                <a:schemeClr val="accent2"/>
              </a:buClr>
              <a:buFont typeface="Arial" panose="020B0604020202020204" pitchFamily="34" charset="0"/>
              <a:buChar char="•"/>
            </a:pPr>
            <a:endParaRPr lang="it-IT" dirty="0" smtClean="0"/>
          </a:p>
          <a:p>
            <a:pPr marL="342900" indent="-342900">
              <a:buClr>
                <a:schemeClr val="accent2"/>
              </a:buClr>
              <a:buFont typeface="Arial" panose="020B0604020202020204" pitchFamily="34" charset="0"/>
              <a:buChar char="•"/>
            </a:pPr>
            <a:endParaRPr lang="it-IT" dirty="0" smtClean="0"/>
          </a:p>
        </p:txBody>
      </p:sp>
      <p:grpSp>
        <p:nvGrpSpPr>
          <p:cNvPr id="26" name="Group 25"/>
          <p:cNvGrpSpPr/>
          <p:nvPr/>
        </p:nvGrpSpPr>
        <p:grpSpPr>
          <a:xfrm>
            <a:off x="1187624" y="3977496"/>
            <a:ext cx="7200800" cy="2522160"/>
            <a:chOff x="1187624" y="3977496"/>
            <a:chExt cx="7200800" cy="2522160"/>
          </a:xfrm>
        </p:grpSpPr>
        <p:grpSp>
          <p:nvGrpSpPr>
            <p:cNvPr id="24" name="Group 23"/>
            <p:cNvGrpSpPr/>
            <p:nvPr/>
          </p:nvGrpSpPr>
          <p:grpSpPr>
            <a:xfrm>
              <a:off x="3851920" y="3977496"/>
              <a:ext cx="1512168" cy="1827768"/>
              <a:chOff x="3851920" y="3977496"/>
              <a:chExt cx="1512168" cy="1827768"/>
            </a:xfrm>
          </p:grpSpPr>
          <p:sp>
            <p:nvSpPr>
              <p:cNvPr id="11" name="Oval 10"/>
              <p:cNvSpPr/>
              <p:nvPr/>
            </p:nvSpPr>
            <p:spPr>
              <a:xfrm>
                <a:off x="4211960" y="3977496"/>
                <a:ext cx="1152128" cy="720080"/>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12" name="Straight Arrow Connector 11"/>
              <p:cNvCxnSpPr>
                <a:stCxn id="11" idx="4"/>
              </p:cNvCxnSpPr>
              <p:nvPr/>
            </p:nvCxnSpPr>
            <p:spPr>
              <a:xfrm flipH="1">
                <a:off x="3851920" y="4697576"/>
                <a:ext cx="936104" cy="1107688"/>
              </a:xfrm>
              <a:prstGeom prst="straightConnector1">
                <a:avLst/>
              </a:prstGeom>
              <a:ln>
                <a:solidFill>
                  <a:srgbClr val="C00000"/>
                </a:solidFill>
                <a:tailEnd type="triangle"/>
              </a:ln>
            </p:spPr>
            <p:style>
              <a:lnRef idx="1">
                <a:schemeClr val="accent1"/>
              </a:lnRef>
              <a:fillRef idx="0">
                <a:schemeClr val="accent1"/>
              </a:fillRef>
              <a:effectRef idx="0">
                <a:schemeClr val="accent1"/>
              </a:effectRef>
              <a:fontRef idx="minor">
                <a:schemeClr val="tx1"/>
              </a:fontRef>
            </p:style>
          </p:cxnSp>
        </p:grpSp>
        <p:sp>
          <p:nvSpPr>
            <p:cNvPr id="20" name="TextBox 19"/>
            <p:cNvSpPr txBox="1"/>
            <p:nvPr/>
          </p:nvSpPr>
          <p:spPr>
            <a:xfrm>
              <a:off x="1187624" y="5791770"/>
              <a:ext cx="7200800" cy="707886"/>
            </a:xfrm>
            <a:prstGeom prst="rect">
              <a:avLst/>
            </a:prstGeom>
            <a:noFill/>
            <a:ln w="3175">
              <a:noFill/>
            </a:ln>
            <a:effectLst/>
          </p:spPr>
          <p:txBody>
            <a:bodyPr wrap="square" rtlCol="0">
              <a:spAutoFit/>
            </a:bodyPr>
            <a:lstStyle/>
            <a:p>
              <a:r>
                <a:rPr lang="it-IT" sz="2000" dirty="0" smtClean="0"/>
                <a:t>1st term mayors affiliated w/ coalition report lower non-compliance by 1.1 p.p. = 27% of the mean</a:t>
              </a:r>
            </a:p>
          </p:txBody>
        </p:sp>
      </p:grpSp>
      <p:sp>
        <p:nvSpPr>
          <p:cNvPr id="13" name="TextBox 12"/>
          <p:cNvSpPr txBox="1"/>
          <p:nvPr/>
        </p:nvSpPr>
        <p:spPr>
          <a:xfrm>
            <a:off x="0" y="6597352"/>
            <a:ext cx="9144000" cy="307777"/>
          </a:xfrm>
          <a:prstGeom prst="rect">
            <a:avLst/>
          </a:prstGeom>
          <a:solidFill>
            <a:schemeClr val="accent2">
              <a:lumMod val="75000"/>
            </a:schemeClr>
          </a:solidFill>
          <a:ln w="3175">
            <a:solidFill>
              <a:schemeClr val="tx1"/>
            </a:solidFill>
          </a:ln>
          <a:effectLst>
            <a:outerShdw blurRad="50800" dist="38100" dir="18900000" algn="bl" rotWithShape="0">
              <a:prstClr val="black">
                <a:alpha val="40000"/>
              </a:prstClr>
            </a:outerShdw>
          </a:effectLst>
        </p:spPr>
        <p:txBody>
          <a:bodyPr wrap="square" rtlCol="0">
            <a:spAutoFit/>
          </a:bodyPr>
          <a:lstStyle/>
          <a:p>
            <a:pPr algn="ctr"/>
            <a:r>
              <a:rPr lang="it-IT" sz="1400" b="1" dirty="0" smtClean="0">
                <a:solidFill>
                  <a:schemeClr val="bg1"/>
                </a:solidFill>
              </a:rPr>
              <a:t>Brollo, Kaufmann, La Ferrara (2020)  ‘’The Political Economy of </a:t>
            </a:r>
            <a:r>
              <a:rPr lang="en-US" sz="1400" b="1" dirty="0" smtClean="0">
                <a:solidFill>
                  <a:schemeClr val="bg1"/>
                </a:solidFill>
              </a:rPr>
              <a:t>Program Enforcement’’</a:t>
            </a:r>
            <a:endParaRPr lang="it-IT" sz="1400" b="1" dirty="0" smtClean="0">
              <a:solidFill>
                <a:schemeClr val="bg1"/>
              </a:solidFill>
            </a:endParaRPr>
          </a:p>
        </p:txBody>
      </p:sp>
    </p:spTree>
    <p:extLst>
      <p:ext uri="{BB962C8B-B14F-4D97-AF65-F5344CB8AC3E}">
        <p14:creationId xmlns:p14="http://schemas.microsoft.com/office/powerpoint/2010/main" val="17771814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Box 14"/>
          <p:cNvSpPr txBox="1"/>
          <p:nvPr/>
        </p:nvSpPr>
        <p:spPr>
          <a:xfrm>
            <a:off x="0" y="-63256"/>
            <a:ext cx="9144000" cy="936000"/>
          </a:xfrm>
          <a:prstGeom prst="rect">
            <a:avLst/>
          </a:prstGeom>
          <a:solidFill>
            <a:schemeClr val="bg1">
              <a:lumMod val="95000"/>
            </a:schemeClr>
          </a:solidFill>
          <a:ln w="3175">
            <a:noFill/>
          </a:ln>
          <a:effectLst/>
        </p:spPr>
        <p:txBody>
          <a:bodyPr wrap="square" rtlCol="0">
            <a:spAutoFit/>
          </a:bodyPr>
          <a:lstStyle/>
          <a:p>
            <a:r>
              <a:rPr lang="it-IT" sz="3600" b="1" dirty="0" smtClean="0">
                <a:solidFill>
                  <a:srgbClr val="C00000"/>
                </a:solidFill>
              </a:rPr>
              <a:t>     </a:t>
            </a:r>
          </a:p>
        </p:txBody>
      </p:sp>
      <p:sp>
        <p:nvSpPr>
          <p:cNvPr id="16" name="TextBox 15"/>
          <p:cNvSpPr txBox="1"/>
          <p:nvPr/>
        </p:nvSpPr>
        <p:spPr>
          <a:xfrm>
            <a:off x="107504" y="81578"/>
            <a:ext cx="9252520" cy="584775"/>
          </a:xfrm>
          <a:prstGeom prst="rect">
            <a:avLst/>
          </a:prstGeom>
          <a:noFill/>
          <a:ln w="3175">
            <a:noFill/>
          </a:ln>
          <a:effectLst/>
        </p:spPr>
        <p:txBody>
          <a:bodyPr wrap="square" rtlCol="0">
            <a:spAutoFit/>
          </a:bodyPr>
          <a:lstStyle/>
          <a:p>
            <a:r>
              <a:rPr lang="en-US" sz="3200" b="1" dirty="0" smtClean="0">
                <a:solidFill>
                  <a:schemeClr val="accent2">
                    <a:lumMod val="75000"/>
                  </a:schemeClr>
                </a:solidFill>
              </a:rPr>
              <a:t>2.  No manipulation of excused absences</a:t>
            </a:r>
            <a:endParaRPr lang="it-IT" sz="3200" b="1" dirty="0" smtClean="0">
              <a:solidFill>
                <a:srgbClr val="00B050"/>
              </a:solidFill>
            </a:endParaRPr>
          </a:p>
        </p:txBody>
      </p:sp>
      <p:pic>
        <p:nvPicPr>
          <p:cNvPr id="4" name="Picture 3"/>
          <p:cNvPicPr>
            <a:picLocks noChangeAspect="1"/>
          </p:cNvPicPr>
          <p:nvPr/>
        </p:nvPicPr>
        <p:blipFill>
          <a:blip r:embed="rId2"/>
          <a:stretch>
            <a:fillRect/>
          </a:stretch>
        </p:blipFill>
        <p:spPr>
          <a:xfrm>
            <a:off x="683568" y="2495746"/>
            <a:ext cx="7596148" cy="3237510"/>
          </a:xfrm>
          <a:prstGeom prst="rect">
            <a:avLst/>
          </a:prstGeom>
        </p:spPr>
      </p:pic>
      <p:sp>
        <p:nvSpPr>
          <p:cNvPr id="13" name="CasellaDiTesto 7"/>
          <p:cNvSpPr txBox="1"/>
          <p:nvPr/>
        </p:nvSpPr>
        <p:spPr>
          <a:xfrm>
            <a:off x="565374" y="1035893"/>
            <a:ext cx="8568952" cy="1384995"/>
          </a:xfrm>
          <a:prstGeom prst="rect">
            <a:avLst/>
          </a:prstGeom>
          <a:noFill/>
          <a:ln w="3175">
            <a:noFill/>
          </a:ln>
          <a:effectLst/>
        </p:spPr>
        <p:txBody>
          <a:bodyPr wrap="square" rtlCol="0">
            <a:spAutoFit/>
          </a:bodyPr>
          <a:lstStyle/>
          <a:p>
            <a:pPr>
              <a:buClr>
                <a:schemeClr val="accent2"/>
              </a:buClr>
            </a:pPr>
            <a:r>
              <a:rPr lang="it-IT" sz="2200" dirty="0" smtClean="0"/>
              <a:t>Dep. Var: Fraction w/ excused absences </a:t>
            </a:r>
          </a:p>
          <a:p>
            <a:pPr marL="342900" indent="-342900">
              <a:buClr>
                <a:schemeClr val="accent2"/>
              </a:buClr>
              <a:buFont typeface="Arial" panose="020B0604020202020204" pitchFamily="34" charset="0"/>
              <a:buChar char="•"/>
            </a:pPr>
            <a:r>
              <a:rPr lang="it-IT" sz="2200" dirty="0" smtClean="0"/>
              <a:t>Among all beneficiaries</a:t>
            </a:r>
          </a:p>
          <a:p>
            <a:pPr marL="342900" indent="-342900">
              <a:buClr>
                <a:schemeClr val="accent2"/>
              </a:buClr>
              <a:buFont typeface="Arial" panose="020B0604020202020204" pitchFamily="34" charset="0"/>
              <a:buChar char="•"/>
            </a:pPr>
            <a:r>
              <a:rPr lang="it-IT" sz="2200" dirty="0" smtClean="0"/>
              <a:t>Among noncompliant beneficiaries</a:t>
            </a:r>
            <a:endParaRPr lang="it-IT" dirty="0" smtClean="0"/>
          </a:p>
          <a:p>
            <a:pPr marL="342900" indent="-342900">
              <a:buClr>
                <a:schemeClr val="accent2"/>
              </a:buClr>
              <a:buFont typeface="Arial" panose="020B0604020202020204" pitchFamily="34" charset="0"/>
              <a:buChar char="•"/>
            </a:pPr>
            <a:endParaRPr lang="it-IT" dirty="0" smtClean="0"/>
          </a:p>
        </p:txBody>
      </p:sp>
      <p:sp>
        <p:nvSpPr>
          <p:cNvPr id="8" name="TextBox 7"/>
          <p:cNvSpPr txBox="1"/>
          <p:nvPr/>
        </p:nvSpPr>
        <p:spPr>
          <a:xfrm>
            <a:off x="0" y="6597352"/>
            <a:ext cx="9144000" cy="307777"/>
          </a:xfrm>
          <a:prstGeom prst="rect">
            <a:avLst/>
          </a:prstGeom>
          <a:solidFill>
            <a:schemeClr val="accent2">
              <a:lumMod val="75000"/>
            </a:schemeClr>
          </a:solidFill>
          <a:ln w="3175">
            <a:solidFill>
              <a:schemeClr val="tx1"/>
            </a:solidFill>
          </a:ln>
          <a:effectLst>
            <a:outerShdw blurRad="50800" dist="38100" dir="18900000" algn="bl" rotWithShape="0">
              <a:prstClr val="black">
                <a:alpha val="40000"/>
              </a:prstClr>
            </a:outerShdw>
          </a:effectLst>
        </p:spPr>
        <p:txBody>
          <a:bodyPr wrap="square" rtlCol="0">
            <a:spAutoFit/>
          </a:bodyPr>
          <a:lstStyle/>
          <a:p>
            <a:pPr algn="ctr"/>
            <a:r>
              <a:rPr lang="it-IT" sz="1400" b="1" dirty="0" smtClean="0">
                <a:solidFill>
                  <a:schemeClr val="bg1"/>
                </a:solidFill>
              </a:rPr>
              <a:t>Brollo, Kaufmann, La Ferrara (2020)  ‘’The Political Economy of </a:t>
            </a:r>
            <a:r>
              <a:rPr lang="en-US" sz="1400" b="1" dirty="0" smtClean="0">
                <a:solidFill>
                  <a:schemeClr val="bg1"/>
                </a:solidFill>
              </a:rPr>
              <a:t>Program Enforcement’’</a:t>
            </a:r>
            <a:endParaRPr lang="it-IT" sz="1400" b="1" dirty="0" smtClean="0">
              <a:solidFill>
                <a:schemeClr val="bg1"/>
              </a:solidFill>
            </a:endParaRPr>
          </a:p>
        </p:txBody>
      </p:sp>
    </p:spTree>
    <p:extLst>
      <p:ext uri="{BB962C8B-B14F-4D97-AF65-F5344CB8AC3E}">
        <p14:creationId xmlns:p14="http://schemas.microsoft.com/office/powerpoint/2010/main" val="163128439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p:cNvSpPr txBox="1"/>
          <p:nvPr/>
        </p:nvSpPr>
        <p:spPr>
          <a:xfrm>
            <a:off x="0" y="-3"/>
            <a:ext cx="9144000" cy="936000"/>
          </a:xfrm>
          <a:prstGeom prst="rect">
            <a:avLst/>
          </a:prstGeom>
          <a:solidFill>
            <a:schemeClr val="bg1">
              <a:lumMod val="95000"/>
            </a:schemeClr>
          </a:solidFill>
          <a:ln w="3175">
            <a:noFill/>
          </a:ln>
          <a:effectLst/>
        </p:spPr>
        <p:txBody>
          <a:bodyPr wrap="square" rtlCol="0">
            <a:spAutoFit/>
          </a:bodyPr>
          <a:lstStyle/>
          <a:p>
            <a:r>
              <a:rPr lang="it-IT" sz="3600" b="1" dirty="0" smtClean="0">
                <a:solidFill>
                  <a:srgbClr val="C00000"/>
                </a:solidFill>
              </a:rPr>
              <a:t>     </a:t>
            </a:r>
          </a:p>
        </p:txBody>
      </p:sp>
      <p:sp>
        <p:nvSpPr>
          <p:cNvPr id="7" name="TextBox 8"/>
          <p:cNvSpPr txBox="1"/>
          <p:nvPr/>
        </p:nvSpPr>
        <p:spPr>
          <a:xfrm>
            <a:off x="545786" y="1931928"/>
            <a:ext cx="8130670" cy="1446550"/>
          </a:xfrm>
          <a:prstGeom prst="rect">
            <a:avLst/>
          </a:prstGeom>
          <a:noFill/>
          <a:ln w="3175">
            <a:noFill/>
          </a:ln>
          <a:effectLst/>
        </p:spPr>
        <p:txBody>
          <a:bodyPr wrap="square" rtlCol="0">
            <a:spAutoFit/>
          </a:bodyPr>
          <a:lstStyle/>
          <a:p>
            <a:r>
              <a:rPr lang="en-US" sz="2200" dirty="0" smtClean="0"/>
              <a:t>Suppose you want to get votes by introducing a </a:t>
            </a:r>
            <a:r>
              <a:rPr lang="en-US" sz="2200" b="1" dirty="0" smtClean="0"/>
              <a:t>new program </a:t>
            </a:r>
            <a:r>
              <a:rPr lang="en-US" sz="2200" dirty="0" smtClean="0"/>
              <a:t>or </a:t>
            </a:r>
            <a:r>
              <a:rPr lang="en-US" sz="2200" b="1" dirty="0" smtClean="0"/>
              <a:t>expanding coverage </a:t>
            </a:r>
            <a:r>
              <a:rPr lang="en-US" sz="2200" dirty="0" smtClean="0"/>
              <a:t>of existing ones</a:t>
            </a:r>
          </a:p>
          <a:p>
            <a:pPr marL="361950" indent="-361950">
              <a:buFont typeface="Arial" pitchFamily="34" charset="0"/>
              <a:buChar char="•"/>
            </a:pPr>
            <a:r>
              <a:rPr lang="en-US" sz="2200" dirty="0" smtClean="0"/>
              <a:t>Need to increase budget</a:t>
            </a:r>
          </a:p>
          <a:p>
            <a:pPr marL="361950" indent="-361950">
              <a:buFont typeface="Arial" pitchFamily="34" charset="0"/>
              <a:buChar char="•"/>
            </a:pPr>
            <a:r>
              <a:rPr lang="en-US" sz="2200" dirty="0" smtClean="0"/>
              <a:t>Entitlements difficult to revoke</a:t>
            </a:r>
            <a:endParaRPr lang="en-US" sz="2200" i="1" dirty="0" smtClean="0"/>
          </a:p>
        </p:txBody>
      </p:sp>
      <p:sp>
        <p:nvSpPr>
          <p:cNvPr id="12" name="TextBox 11"/>
          <p:cNvSpPr txBox="1"/>
          <p:nvPr/>
        </p:nvSpPr>
        <p:spPr>
          <a:xfrm>
            <a:off x="467544" y="188640"/>
            <a:ext cx="8064896" cy="584775"/>
          </a:xfrm>
          <a:prstGeom prst="rect">
            <a:avLst/>
          </a:prstGeom>
          <a:noFill/>
          <a:ln w="3175">
            <a:noFill/>
          </a:ln>
          <a:effectLst/>
        </p:spPr>
        <p:txBody>
          <a:bodyPr wrap="square" rtlCol="0">
            <a:spAutoFit/>
          </a:bodyPr>
          <a:lstStyle/>
          <a:p>
            <a:r>
              <a:rPr lang="it-IT" sz="3200" b="1" dirty="0" smtClean="0">
                <a:solidFill>
                  <a:schemeClr val="accent2">
                    <a:lumMod val="75000"/>
                  </a:schemeClr>
                </a:solidFill>
              </a:rPr>
              <a:t>Why focus on enforcement?</a:t>
            </a:r>
          </a:p>
        </p:txBody>
      </p:sp>
      <p:sp>
        <p:nvSpPr>
          <p:cNvPr id="13" name="TextBox 12"/>
          <p:cNvSpPr txBox="1"/>
          <p:nvPr/>
        </p:nvSpPr>
        <p:spPr>
          <a:xfrm>
            <a:off x="539552" y="1044025"/>
            <a:ext cx="8130670" cy="523220"/>
          </a:xfrm>
          <a:prstGeom prst="rect">
            <a:avLst/>
          </a:prstGeom>
          <a:noFill/>
          <a:ln w="3175">
            <a:noFill/>
          </a:ln>
          <a:effectLst/>
        </p:spPr>
        <p:txBody>
          <a:bodyPr wrap="square" rtlCol="0">
            <a:spAutoFit/>
          </a:bodyPr>
          <a:lstStyle/>
          <a:p>
            <a:r>
              <a:rPr lang="en-US" sz="2800" b="1" dirty="0">
                <a:solidFill>
                  <a:srgbClr val="820000"/>
                </a:solidFill>
              </a:rPr>
              <a:t>2</a:t>
            </a:r>
            <a:r>
              <a:rPr lang="en-US" sz="2800" b="1" dirty="0" smtClean="0">
                <a:solidFill>
                  <a:srgbClr val="820000"/>
                </a:solidFill>
              </a:rPr>
              <a:t>. Manipulation appealing to politicians</a:t>
            </a:r>
            <a:endParaRPr lang="en-US" sz="2800" dirty="0"/>
          </a:p>
        </p:txBody>
      </p:sp>
      <p:sp>
        <p:nvSpPr>
          <p:cNvPr id="14" name="TextBox 8"/>
          <p:cNvSpPr txBox="1"/>
          <p:nvPr/>
        </p:nvSpPr>
        <p:spPr>
          <a:xfrm>
            <a:off x="611560" y="3660120"/>
            <a:ext cx="8130670" cy="1785104"/>
          </a:xfrm>
          <a:prstGeom prst="rect">
            <a:avLst/>
          </a:prstGeom>
          <a:noFill/>
          <a:ln w="3175">
            <a:noFill/>
          </a:ln>
          <a:effectLst/>
        </p:spPr>
        <p:txBody>
          <a:bodyPr wrap="square" rtlCol="0">
            <a:spAutoFit/>
          </a:bodyPr>
          <a:lstStyle/>
          <a:p>
            <a:r>
              <a:rPr lang="en-US" sz="2200" dirty="0" smtClean="0"/>
              <a:t>Lax enforcement instead:</a:t>
            </a:r>
          </a:p>
          <a:p>
            <a:pPr marL="361950" indent="-361950">
              <a:buFont typeface="Arial" pitchFamily="34" charset="0"/>
              <a:buChar char="•"/>
            </a:pPr>
            <a:r>
              <a:rPr lang="en-US" sz="2200" b="1" dirty="0" smtClean="0"/>
              <a:t>No budget increase </a:t>
            </a:r>
            <a:r>
              <a:rPr lang="en-US" sz="2200" dirty="0" smtClean="0"/>
              <a:t>(funds already set aside as if perfect compliance by beneficiaries)</a:t>
            </a:r>
          </a:p>
          <a:p>
            <a:pPr marL="361950" indent="-361950">
              <a:buFont typeface="Arial" pitchFamily="34" charset="0"/>
              <a:buChar char="•"/>
            </a:pPr>
            <a:r>
              <a:rPr lang="en-US" sz="2200" b="1" dirty="0" smtClean="0"/>
              <a:t>Can tighten enforcement after elections </a:t>
            </a:r>
            <a:r>
              <a:rPr lang="en-US" sz="2200" dirty="0" smtClean="0"/>
              <a:t>(e.g., Holland’s (2015) “</a:t>
            </a:r>
            <a:r>
              <a:rPr lang="en-US" sz="2200" dirty="0" err="1" smtClean="0"/>
              <a:t>forebearance</a:t>
            </a:r>
            <a:r>
              <a:rPr lang="en-US" sz="2200" dirty="0" smtClean="0"/>
              <a:t>”: </a:t>
            </a:r>
            <a:r>
              <a:rPr lang="en-US" sz="2200" dirty="0" err="1" smtClean="0"/>
              <a:t>revokable</a:t>
            </a:r>
            <a:r>
              <a:rPr lang="en-US" sz="2200" dirty="0" smtClean="0"/>
              <a:t>) </a:t>
            </a:r>
          </a:p>
        </p:txBody>
      </p:sp>
      <p:sp>
        <p:nvSpPr>
          <p:cNvPr id="9" name="TextBox 8"/>
          <p:cNvSpPr txBox="1"/>
          <p:nvPr/>
        </p:nvSpPr>
        <p:spPr>
          <a:xfrm>
            <a:off x="0" y="6597352"/>
            <a:ext cx="9144000" cy="307777"/>
          </a:xfrm>
          <a:prstGeom prst="rect">
            <a:avLst/>
          </a:prstGeom>
          <a:solidFill>
            <a:schemeClr val="accent2">
              <a:lumMod val="75000"/>
            </a:schemeClr>
          </a:solidFill>
          <a:ln w="3175">
            <a:solidFill>
              <a:schemeClr val="tx1"/>
            </a:solidFill>
          </a:ln>
          <a:effectLst>
            <a:outerShdw blurRad="50800" dist="38100" dir="18900000" algn="bl" rotWithShape="0">
              <a:prstClr val="black">
                <a:alpha val="40000"/>
              </a:prstClr>
            </a:outerShdw>
          </a:effectLst>
        </p:spPr>
        <p:txBody>
          <a:bodyPr wrap="square" rtlCol="0">
            <a:spAutoFit/>
          </a:bodyPr>
          <a:lstStyle/>
          <a:p>
            <a:pPr algn="ctr"/>
            <a:r>
              <a:rPr lang="it-IT" sz="1400" b="1" dirty="0" smtClean="0">
                <a:solidFill>
                  <a:schemeClr val="bg1"/>
                </a:solidFill>
              </a:rPr>
              <a:t>Brollo, Kaufmann, La Ferrara (2020)  ‘’The Political Economy of </a:t>
            </a:r>
            <a:r>
              <a:rPr lang="en-US" sz="1400" b="1" dirty="0" smtClean="0">
                <a:solidFill>
                  <a:schemeClr val="bg1"/>
                </a:solidFill>
              </a:rPr>
              <a:t>Program Enforcement’’</a:t>
            </a:r>
            <a:endParaRPr lang="it-IT" sz="1400" b="1" dirty="0" smtClean="0">
              <a:solidFill>
                <a:schemeClr val="bg1"/>
              </a:solidFill>
            </a:endParaRPr>
          </a:p>
        </p:txBody>
      </p:sp>
    </p:spTree>
    <p:extLst>
      <p:ext uri="{BB962C8B-B14F-4D97-AF65-F5344CB8AC3E}">
        <p14:creationId xmlns:p14="http://schemas.microsoft.com/office/powerpoint/2010/main" val="6652621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Box 14"/>
          <p:cNvSpPr txBox="1"/>
          <p:nvPr/>
        </p:nvSpPr>
        <p:spPr>
          <a:xfrm>
            <a:off x="0" y="-63256"/>
            <a:ext cx="9144000" cy="936000"/>
          </a:xfrm>
          <a:prstGeom prst="rect">
            <a:avLst/>
          </a:prstGeom>
          <a:solidFill>
            <a:schemeClr val="bg1">
              <a:lumMod val="95000"/>
            </a:schemeClr>
          </a:solidFill>
          <a:ln w="3175">
            <a:noFill/>
          </a:ln>
          <a:effectLst/>
        </p:spPr>
        <p:txBody>
          <a:bodyPr wrap="square" rtlCol="0">
            <a:spAutoFit/>
          </a:bodyPr>
          <a:lstStyle/>
          <a:p>
            <a:r>
              <a:rPr lang="it-IT" sz="3600" b="1" dirty="0" smtClean="0">
                <a:solidFill>
                  <a:srgbClr val="C00000"/>
                </a:solidFill>
              </a:rPr>
              <a:t>     </a:t>
            </a:r>
          </a:p>
        </p:txBody>
      </p:sp>
      <p:sp>
        <p:nvSpPr>
          <p:cNvPr id="16" name="TextBox 15"/>
          <p:cNvSpPr txBox="1"/>
          <p:nvPr/>
        </p:nvSpPr>
        <p:spPr>
          <a:xfrm>
            <a:off x="107504" y="-131407"/>
            <a:ext cx="9252520" cy="1077218"/>
          </a:xfrm>
          <a:prstGeom prst="rect">
            <a:avLst/>
          </a:prstGeom>
          <a:noFill/>
          <a:ln w="3175">
            <a:noFill/>
          </a:ln>
          <a:effectLst/>
        </p:spPr>
        <p:txBody>
          <a:bodyPr wrap="square" rtlCol="0">
            <a:spAutoFit/>
          </a:bodyPr>
          <a:lstStyle/>
          <a:p>
            <a:r>
              <a:rPr lang="en-US" sz="3200" b="1" dirty="0" smtClean="0">
                <a:solidFill>
                  <a:schemeClr val="accent2">
                    <a:lumMod val="75000"/>
                  </a:schemeClr>
                </a:solidFill>
              </a:rPr>
              <a:t>3. No manipulation of warnings </a:t>
            </a:r>
          </a:p>
          <a:p>
            <a:r>
              <a:rPr lang="en-US" sz="3200" dirty="0" smtClean="0">
                <a:solidFill>
                  <a:schemeClr val="accent2">
                    <a:lumMod val="75000"/>
                  </a:schemeClr>
                </a:solidFill>
              </a:rPr>
              <a:t>(conditional on non-excused absence)</a:t>
            </a:r>
            <a:endParaRPr lang="it-IT" sz="3200" dirty="0" smtClean="0">
              <a:solidFill>
                <a:srgbClr val="00B050"/>
              </a:solidFill>
            </a:endParaRPr>
          </a:p>
        </p:txBody>
      </p:sp>
      <p:pic>
        <p:nvPicPr>
          <p:cNvPr id="2" name="Picture 1"/>
          <p:cNvPicPr>
            <a:picLocks noChangeAspect="1"/>
          </p:cNvPicPr>
          <p:nvPr/>
        </p:nvPicPr>
        <p:blipFill>
          <a:blip r:embed="rId2"/>
          <a:stretch>
            <a:fillRect/>
          </a:stretch>
        </p:blipFill>
        <p:spPr>
          <a:xfrm>
            <a:off x="1475656" y="1988840"/>
            <a:ext cx="5400600" cy="3823738"/>
          </a:xfrm>
          <a:prstGeom prst="rect">
            <a:avLst/>
          </a:prstGeom>
        </p:spPr>
      </p:pic>
      <p:sp>
        <p:nvSpPr>
          <p:cNvPr id="8" name="CasellaDiTesto 7"/>
          <p:cNvSpPr txBox="1"/>
          <p:nvPr/>
        </p:nvSpPr>
        <p:spPr>
          <a:xfrm>
            <a:off x="251520" y="1076543"/>
            <a:ext cx="8424936" cy="1323439"/>
          </a:xfrm>
          <a:prstGeom prst="rect">
            <a:avLst/>
          </a:prstGeom>
          <a:noFill/>
          <a:ln w="3175">
            <a:noFill/>
          </a:ln>
          <a:effectLst/>
        </p:spPr>
        <p:txBody>
          <a:bodyPr wrap="square" rtlCol="0">
            <a:spAutoFit/>
          </a:bodyPr>
          <a:lstStyle/>
          <a:p>
            <a:pPr>
              <a:buClr>
                <a:schemeClr val="accent2"/>
              </a:buClr>
            </a:pPr>
            <a:r>
              <a:rPr lang="it-IT" sz="2200" dirty="0" smtClean="0"/>
              <a:t>Dep. Var: Fraction of non-compliant beneficiaries (who were not excused) that receive a warning</a:t>
            </a:r>
          </a:p>
          <a:p>
            <a:pPr marL="342900" indent="-342900">
              <a:buClr>
                <a:schemeClr val="accent2"/>
              </a:buClr>
              <a:buFont typeface="Arial" panose="020B0604020202020204" pitchFamily="34" charset="0"/>
              <a:buChar char="•"/>
            </a:pPr>
            <a:endParaRPr lang="it-IT" dirty="0" smtClean="0"/>
          </a:p>
          <a:p>
            <a:pPr marL="342900" indent="-342900">
              <a:buClr>
                <a:schemeClr val="accent2"/>
              </a:buClr>
              <a:buFont typeface="Arial" panose="020B0604020202020204" pitchFamily="34" charset="0"/>
              <a:buChar char="•"/>
            </a:pPr>
            <a:endParaRPr lang="it-IT" dirty="0" smtClean="0"/>
          </a:p>
        </p:txBody>
      </p:sp>
      <p:sp>
        <p:nvSpPr>
          <p:cNvPr id="9" name="TextBox 8"/>
          <p:cNvSpPr txBox="1"/>
          <p:nvPr/>
        </p:nvSpPr>
        <p:spPr>
          <a:xfrm>
            <a:off x="0" y="6597352"/>
            <a:ext cx="9144000" cy="307777"/>
          </a:xfrm>
          <a:prstGeom prst="rect">
            <a:avLst/>
          </a:prstGeom>
          <a:solidFill>
            <a:schemeClr val="accent2">
              <a:lumMod val="75000"/>
            </a:schemeClr>
          </a:solidFill>
          <a:ln w="3175">
            <a:solidFill>
              <a:schemeClr val="tx1"/>
            </a:solidFill>
          </a:ln>
          <a:effectLst>
            <a:outerShdw blurRad="50800" dist="38100" dir="18900000" algn="bl" rotWithShape="0">
              <a:prstClr val="black">
                <a:alpha val="40000"/>
              </a:prstClr>
            </a:outerShdw>
          </a:effectLst>
        </p:spPr>
        <p:txBody>
          <a:bodyPr wrap="square" rtlCol="0">
            <a:spAutoFit/>
          </a:bodyPr>
          <a:lstStyle/>
          <a:p>
            <a:pPr algn="ctr"/>
            <a:r>
              <a:rPr lang="it-IT" sz="1400" b="1" dirty="0" smtClean="0">
                <a:solidFill>
                  <a:schemeClr val="bg1"/>
                </a:solidFill>
              </a:rPr>
              <a:t>Brollo, Kaufmann, La Ferrara (2020)  ‘’The Political Economy of </a:t>
            </a:r>
            <a:r>
              <a:rPr lang="en-US" sz="1400" b="1" dirty="0" smtClean="0">
                <a:solidFill>
                  <a:schemeClr val="bg1"/>
                </a:solidFill>
              </a:rPr>
              <a:t>Program Enforcement’’</a:t>
            </a:r>
            <a:endParaRPr lang="it-IT" sz="1400" b="1" dirty="0" smtClean="0">
              <a:solidFill>
                <a:schemeClr val="bg1"/>
              </a:solidFill>
            </a:endParaRPr>
          </a:p>
        </p:txBody>
      </p:sp>
    </p:spTree>
    <p:extLst>
      <p:ext uri="{BB962C8B-B14F-4D97-AF65-F5344CB8AC3E}">
        <p14:creationId xmlns:p14="http://schemas.microsoft.com/office/powerpoint/2010/main" val="483057736"/>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63256"/>
            <a:ext cx="9144000" cy="936000"/>
          </a:xfrm>
          <a:prstGeom prst="rect">
            <a:avLst/>
          </a:prstGeom>
          <a:solidFill>
            <a:schemeClr val="bg1">
              <a:lumMod val="95000"/>
            </a:schemeClr>
          </a:solidFill>
          <a:ln w="3175">
            <a:noFill/>
          </a:ln>
          <a:effectLst/>
        </p:spPr>
        <p:txBody>
          <a:bodyPr wrap="square" rtlCol="0">
            <a:spAutoFit/>
          </a:bodyPr>
          <a:lstStyle/>
          <a:p>
            <a:r>
              <a:rPr lang="it-IT" sz="3600" b="1" dirty="0" smtClean="0">
                <a:solidFill>
                  <a:srgbClr val="C00000"/>
                </a:solidFill>
              </a:rPr>
              <a:t>     </a:t>
            </a:r>
          </a:p>
        </p:txBody>
      </p:sp>
      <p:sp>
        <p:nvSpPr>
          <p:cNvPr id="3" name="TextBox 2"/>
          <p:cNvSpPr txBox="1"/>
          <p:nvPr/>
        </p:nvSpPr>
        <p:spPr>
          <a:xfrm>
            <a:off x="107504" y="81578"/>
            <a:ext cx="9252520" cy="584775"/>
          </a:xfrm>
          <a:prstGeom prst="rect">
            <a:avLst/>
          </a:prstGeom>
          <a:noFill/>
          <a:ln w="3175">
            <a:noFill/>
          </a:ln>
          <a:effectLst/>
        </p:spPr>
        <p:txBody>
          <a:bodyPr wrap="square" rtlCol="0">
            <a:spAutoFit/>
          </a:bodyPr>
          <a:lstStyle/>
          <a:p>
            <a:r>
              <a:rPr lang="en-US" sz="3200" b="1" dirty="0" smtClean="0">
                <a:solidFill>
                  <a:schemeClr val="accent2">
                    <a:lumMod val="75000"/>
                  </a:schemeClr>
                </a:solidFill>
              </a:rPr>
              <a:t>4. Role of school principals</a:t>
            </a:r>
            <a:endParaRPr lang="it-IT" sz="3200" b="1" dirty="0" smtClean="0">
              <a:solidFill>
                <a:schemeClr val="accent2">
                  <a:lumMod val="75000"/>
                </a:schemeClr>
              </a:solidFill>
            </a:endParaRPr>
          </a:p>
        </p:txBody>
      </p:sp>
      <p:sp>
        <p:nvSpPr>
          <p:cNvPr id="8" name="Rectangle 7"/>
          <p:cNvSpPr/>
          <p:nvPr/>
        </p:nvSpPr>
        <p:spPr>
          <a:xfrm>
            <a:off x="179512" y="2170599"/>
            <a:ext cx="7920880" cy="1446550"/>
          </a:xfrm>
          <a:prstGeom prst="rect">
            <a:avLst/>
          </a:prstGeom>
        </p:spPr>
        <p:txBody>
          <a:bodyPr wrap="square">
            <a:spAutoFit/>
          </a:bodyPr>
          <a:lstStyle/>
          <a:p>
            <a:pPr marL="800100" lvl="1" indent="-342900">
              <a:buClr>
                <a:schemeClr val="accent2">
                  <a:lumMod val="75000"/>
                </a:schemeClr>
              </a:buClr>
              <a:buFont typeface="Calibri" panose="020F0502020204030204" pitchFamily="34" charset="0"/>
              <a:buChar char="•"/>
            </a:pPr>
            <a:r>
              <a:rPr lang="en-US" sz="2200" dirty="0" smtClean="0">
                <a:solidFill>
                  <a:srgbClr val="820000"/>
                </a:solidFill>
              </a:rPr>
              <a:t>Political appointment  </a:t>
            </a:r>
            <a:r>
              <a:rPr lang="en-US" sz="2200" dirty="0" smtClean="0">
                <a:sym typeface="Wingdings" pitchFamily="2" charset="2"/>
              </a:rPr>
              <a:t> 12% of schools</a:t>
            </a:r>
            <a:endParaRPr lang="en-US" sz="2200" dirty="0"/>
          </a:p>
          <a:p>
            <a:pPr marL="800100" lvl="1" indent="-342900">
              <a:buClr>
                <a:schemeClr val="accent2">
                  <a:lumMod val="75000"/>
                </a:schemeClr>
              </a:buClr>
              <a:buFont typeface="Calibri" panose="020F0502020204030204" pitchFamily="34" charset="0"/>
              <a:buChar char="•"/>
            </a:pPr>
            <a:r>
              <a:rPr lang="en-US" sz="2200" dirty="0" smtClean="0"/>
              <a:t>Public competition (exam)</a:t>
            </a:r>
            <a:endParaRPr lang="en-US" sz="2200" dirty="0"/>
          </a:p>
          <a:p>
            <a:pPr marL="800100" lvl="1" indent="-342900">
              <a:buClr>
                <a:schemeClr val="accent2">
                  <a:lumMod val="75000"/>
                </a:schemeClr>
              </a:buClr>
              <a:buFont typeface="Calibri" panose="020F0502020204030204" pitchFamily="34" charset="0"/>
              <a:buChar char="•"/>
            </a:pPr>
            <a:r>
              <a:rPr lang="en-US" sz="2200" dirty="0" smtClean="0"/>
              <a:t>Election (local community)</a:t>
            </a:r>
          </a:p>
          <a:p>
            <a:pPr marL="800100" lvl="1" indent="-342900">
              <a:buClr>
                <a:schemeClr val="accent2">
                  <a:lumMod val="75000"/>
                </a:schemeClr>
              </a:buClr>
              <a:buFont typeface="Calibri" panose="020F0502020204030204" pitchFamily="34" charset="0"/>
              <a:buChar char="•"/>
            </a:pPr>
            <a:r>
              <a:rPr lang="en-US" sz="2200" dirty="0" smtClean="0"/>
              <a:t>Selective election (exam + vote by community)</a:t>
            </a:r>
            <a:endParaRPr lang="en-US" sz="2200" dirty="0"/>
          </a:p>
        </p:txBody>
      </p:sp>
      <p:sp>
        <p:nvSpPr>
          <p:cNvPr id="13" name="TextBox 12"/>
          <p:cNvSpPr txBox="1"/>
          <p:nvPr/>
        </p:nvSpPr>
        <p:spPr>
          <a:xfrm>
            <a:off x="323528" y="980728"/>
            <a:ext cx="8064896" cy="1261884"/>
          </a:xfrm>
          <a:prstGeom prst="rect">
            <a:avLst/>
          </a:prstGeom>
          <a:noFill/>
          <a:ln w="3175">
            <a:noFill/>
          </a:ln>
          <a:effectLst/>
        </p:spPr>
        <p:txBody>
          <a:bodyPr wrap="square" rtlCol="0">
            <a:spAutoFit/>
          </a:bodyPr>
          <a:lstStyle/>
          <a:p>
            <a:pPr marL="285750" indent="-285750">
              <a:buClr>
                <a:schemeClr val="accent2">
                  <a:lumMod val="75000"/>
                </a:schemeClr>
              </a:buClr>
              <a:buFont typeface="Calibri" panose="020F0502020204030204" pitchFamily="34" charset="0"/>
              <a:buChar char="●"/>
            </a:pPr>
            <a:r>
              <a:rPr lang="en-US" sz="2200" dirty="0" smtClean="0"/>
              <a:t>Traditionally school principals in Brazil were politically appointed </a:t>
            </a:r>
            <a:r>
              <a:rPr lang="en-US" sz="2200" dirty="0" smtClean="0">
                <a:sym typeface="Wingdings" pitchFamily="2" charset="2"/>
              </a:rPr>
              <a:t> patronage (Plank, 1996)</a:t>
            </a:r>
          </a:p>
          <a:p>
            <a:pPr marL="285750" indent="-285750">
              <a:buClr>
                <a:schemeClr val="accent2">
                  <a:lumMod val="75000"/>
                </a:schemeClr>
              </a:buClr>
            </a:pPr>
            <a:endParaRPr lang="en-US" sz="1000" dirty="0" smtClean="0">
              <a:sym typeface="Wingdings" pitchFamily="2" charset="2"/>
            </a:endParaRPr>
          </a:p>
          <a:p>
            <a:pPr marL="285750" indent="-285750">
              <a:buClr>
                <a:schemeClr val="accent2">
                  <a:lumMod val="75000"/>
                </a:schemeClr>
              </a:buClr>
              <a:buFont typeface="Calibri" panose="020F0502020204030204" pitchFamily="34" charset="0"/>
              <a:buChar char="●"/>
            </a:pPr>
            <a:r>
              <a:rPr lang="en-US" sz="2200" dirty="0" smtClean="0">
                <a:sym typeface="Wingdings" pitchFamily="2" charset="2"/>
              </a:rPr>
              <a:t>Currently, 4 methods of recruitment:</a:t>
            </a:r>
            <a:endParaRPr lang="en-US" sz="2200" dirty="0" smtClean="0"/>
          </a:p>
        </p:txBody>
      </p:sp>
      <p:sp>
        <p:nvSpPr>
          <p:cNvPr id="9" name="Rectangle 7"/>
          <p:cNvSpPr/>
          <p:nvPr/>
        </p:nvSpPr>
        <p:spPr>
          <a:xfrm>
            <a:off x="331912" y="3717032"/>
            <a:ext cx="7920880" cy="1107996"/>
          </a:xfrm>
          <a:prstGeom prst="rect">
            <a:avLst/>
          </a:prstGeom>
        </p:spPr>
        <p:txBody>
          <a:bodyPr wrap="square">
            <a:spAutoFit/>
          </a:bodyPr>
          <a:lstStyle/>
          <a:p>
            <a:pPr marL="0" lvl="1" indent="19050">
              <a:buClr>
                <a:schemeClr val="accent2">
                  <a:lumMod val="75000"/>
                </a:schemeClr>
              </a:buClr>
            </a:pPr>
            <a:r>
              <a:rPr lang="en-US" sz="2200" dirty="0" smtClean="0"/>
              <a:t>Politically appointed principals more likely to (</a:t>
            </a:r>
            <a:r>
              <a:rPr lang="en-US" sz="2200" dirty="0" err="1" smtClean="0"/>
              <a:t>i</a:t>
            </a:r>
            <a:r>
              <a:rPr lang="en-US" sz="2200" dirty="0" smtClean="0"/>
              <a:t>) reciprocate favor; (ii) depend on party for keeping the job</a:t>
            </a:r>
          </a:p>
          <a:p>
            <a:pPr marL="0" lvl="1" indent="19050">
              <a:buClr>
                <a:schemeClr val="accent2">
                  <a:lumMod val="75000"/>
                </a:schemeClr>
              </a:buClr>
            </a:pPr>
            <a:r>
              <a:rPr lang="en-US" sz="2200" dirty="0" smtClean="0">
                <a:sym typeface="Wingdings" pitchFamily="2" charset="2"/>
              </a:rPr>
              <a:t> We expect these principals to manipulate attendance more</a:t>
            </a:r>
            <a:endParaRPr lang="en-US" sz="2200" dirty="0"/>
          </a:p>
        </p:txBody>
      </p:sp>
      <p:sp>
        <p:nvSpPr>
          <p:cNvPr id="10" name="Rectangle 7"/>
          <p:cNvSpPr/>
          <p:nvPr/>
        </p:nvSpPr>
        <p:spPr>
          <a:xfrm>
            <a:off x="395536" y="5013176"/>
            <a:ext cx="7920880" cy="769441"/>
          </a:xfrm>
          <a:prstGeom prst="rect">
            <a:avLst/>
          </a:prstGeom>
        </p:spPr>
        <p:txBody>
          <a:bodyPr wrap="square">
            <a:spAutoFit/>
          </a:bodyPr>
          <a:lstStyle/>
          <a:p>
            <a:pPr marL="0" lvl="1" indent="19050">
              <a:buClr>
                <a:schemeClr val="accent2">
                  <a:lumMod val="75000"/>
                </a:schemeClr>
              </a:buClr>
            </a:pPr>
            <a:r>
              <a:rPr lang="en-US" sz="2200" dirty="0" smtClean="0"/>
              <a:t>Split sample: municipalities where </a:t>
            </a:r>
            <a:r>
              <a:rPr lang="en-US" sz="2200" dirty="0" smtClean="0">
                <a:solidFill>
                  <a:srgbClr val="820000"/>
                </a:solidFill>
              </a:rPr>
              <a:t>fraction of BFP students in schools w/ politically appointed principals </a:t>
            </a:r>
            <a:r>
              <a:rPr lang="en-US" sz="2200" dirty="0" smtClean="0"/>
              <a:t>is above/below median</a:t>
            </a:r>
          </a:p>
        </p:txBody>
      </p:sp>
      <p:sp>
        <p:nvSpPr>
          <p:cNvPr id="11" name="TextBox 10"/>
          <p:cNvSpPr txBox="1"/>
          <p:nvPr/>
        </p:nvSpPr>
        <p:spPr>
          <a:xfrm>
            <a:off x="0" y="6597352"/>
            <a:ext cx="9144000" cy="307777"/>
          </a:xfrm>
          <a:prstGeom prst="rect">
            <a:avLst/>
          </a:prstGeom>
          <a:solidFill>
            <a:schemeClr val="accent2">
              <a:lumMod val="75000"/>
            </a:schemeClr>
          </a:solidFill>
          <a:ln w="3175">
            <a:solidFill>
              <a:schemeClr val="tx1"/>
            </a:solidFill>
          </a:ln>
          <a:effectLst>
            <a:outerShdw blurRad="50800" dist="38100" dir="18900000" algn="bl" rotWithShape="0">
              <a:prstClr val="black">
                <a:alpha val="40000"/>
              </a:prstClr>
            </a:outerShdw>
          </a:effectLst>
        </p:spPr>
        <p:txBody>
          <a:bodyPr wrap="square" rtlCol="0">
            <a:spAutoFit/>
          </a:bodyPr>
          <a:lstStyle/>
          <a:p>
            <a:pPr algn="ctr"/>
            <a:r>
              <a:rPr lang="it-IT" sz="1400" b="1" dirty="0" smtClean="0">
                <a:solidFill>
                  <a:schemeClr val="bg1"/>
                </a:solidFill>
              </a:rPr>
              <a:t>Brollo, Kaufmann, La Ferrara (2020)  ‘’The Political Economy of </a:t>
            </a:r>
            <a:r>
              <a:rPr lang="en-US" sz="1400" b="1" dirty="0" smtClean="0">
                <a:solidFill>
                  <a:schemeClr val="bg1"/>
                </a:solidFill>
              </a:rPr>
              <a:t>Program Enforcement’’</a:t>
            </a:r>
            <a:endParaRPr lang="it-IT" sz="1400" b="1" dirty="0" smtClean="0">
              <a:solidFill>
                <a:schemeClr val="bg1"/>
              </a:solidFill>
            </a:endParaRPr>
          </a:p>
        </p:txBody>
      </p:sp>
    </p:spTree>
    <p:extLst>
      <p:ext uri="{BB962C8B-B14F-4D97-AF65-F5344CB8AC3E}">
        <p14:creationId xmlns:p14="http://schemas.microsoft.com/office/powerpoint/2010/main" val="2467644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p:nvPr/>
        </p:nvSpPr>
        <p:spPr>
          <a:xfrm>
            <a:off x="0" y="-63256"/>
            <a:ext cx="9144000" cy="936000"/>
          </a:xfrm>
          <a:prstGeom prst="rect">
            <a:avLst/>
          </a:prstGeom>
          <a:solidFill>
            <a:schemeClr val="bg1">
              <a:lumMod val="95000"/>
            </a:schemeClr>
          </a:solidFill>
          <a:ln w="3175">
            <a:noFill/>
          </a:ln>
          <a:effectLst/>
        </p:spPr>
        <p:txBody>
          <a:bodyPr wrap="square" rtlCol="0">
            <a:spAutoFit/>
          </a:bodyPr>
          <a:lstStyle/>
          <a:p>
            <a:r>
              <a:rPr lang="it-IT" sz="3600" b="1" dirty="0" smtClean="0">
                <a:solidFill>
                  <a:srgbClr val="C00000"/>
                </a:solidFill>
              </a:rPr>
              <a:t>     </a:t>
            </a:r>
          </a:p>
        </p:txBody>
      </p:sp>
      <p:pic>
        <p:nvPicPr>
          <p:cNvPr id="11" name="Picture 10"/>
          <p:cNvPicPr>
            <a:picLocks noChangeAspect="1"/>
          </p:cNvPicPr>
          <p:nvPr/>
        </p:nvPicPr>
        <p:blipFill>
          <a:blip r:embed="rId2"/>
          <a:stretch>
            <a:fillRect/>
          </a:stretch>
        </p:blipFill>
        <p:spPr>
          <a:xfrm>
            <a:off x="456642" y="1064753"/>
            <a:ext cx="8230715" cy="5318100"/>
          </a:xfrm>
          <a:prstGeom prst="rect">
            <a:avLst/>
          </a:prstGeom>
        </p:spPr>
      </p:pic>
      <p:sp>
        <p:nvSpPr>
          <p:cNvPr id="6" name="TextBox 5"/>
          <p:cNvSpPr txBox="1"/>
          <p:nvPr/>
        </p:nvSpPr>
        <p:spPr>
          <a:xfrm>
            <a:off x="27691" y="112357"/>
            <a:ext cx="9185968" cy="584775"/>
          </a:xfrm>
          <a:prstGeom prst="rect">
            <a:avLst/>
          </a:prstGeom>
          <a:noFill/>
          <a:ln w="3175">
            <a:noFill/>
          </a:ln>
          <a:effectLst/>
        </p:spPr>
        <p:txBody>
          <a:bodyPr wrap="square" rtlCol="0">
            <a:spAutoFit/>
          </a:bodyPr>
          <a:lstStyle/>
          <a:p>
            <a:r>
              <a:rPr lang="en-US" sz="3200" b="1" dirty="0" smtClean="0">
                <a:solidFill>
                  <a:schemeClr val="accent2">
                    <a:lumMod val="75000"/>
                  </a:schemeClr>
                </a:solidFill>
              </a:rPr>
              <a:t>Politically connected principals misreport attendance</a:t>
            </a:r>
            <a:endParaRPr lang="it-IT" sz="3200" b="1" dirty="0" smtClean="0">
              <a:solidFill>
                <a:schemeClr val="accent2">
                  <a:lumMod val="75000"/>
                </a:schemeClr>
              </a:solidFill>
            </a:endParaRPr>
          </a:p>
        </p:txBody>
      </p:sp>
      <p:sp>
        <p:nvSpPr>
          <p:cNvPr id="8" name="TextBox 7"/>
          <p:cNvSpPr txBox="1"/>
          <p:nvPr/>
        </p:nvSpPr>
        <p:spPr>
          <a:xfrm>
            <a:off x="0" y="6597352"/>
            <a:ext cx="9144000" cy="307777"/>
          </a:xfrm>
          <a:prstGeom prst="rect">
            <a:avLst/>
          </a:prstGeom>
          <a:solidFill>
            <a:schemeClr val="accent2">
              <a:lumMod val="75000"/>
            </a:schemeClr>
          </a:solidFill>
          <a:ln w="3175">
            <a:solidFill>
              <a:schemeClr val="tx1"/>
            </a:solidFill>
          </a:ln>
          <a:effectLst>
            <a:outerShdw blurRad="50800" dist="38100" dir="18900000" algn="bl" rotWithShape="0">
              <a:prstClr val="black">
                <a:alpha val="40000"/>
              </a:prstClr>
            </a:outerShdw>
          </a:effectLst>
        </p:spPr>
        <p:txBody>
          <a:bodyPr wrap="square" rtlCol="0">
            <a:spAutoFit/>
          </a:bodyPr>
          <a:lstStyle/>
          <a:p>
            <a:pPr algn="ctr"/>
            <a:r>
              <a:rPr lang="it-IT" sz="1400" b="1" dirty="0" smtClean="0">
                <a:solidFill>
                  <a:schemeClr val="bg1"/>
                </a:solidFill>
              </a:rPr>
              <a:t>Brollo, Kaufmann, La Ferrara (2020)  ‘’The Political Economy of </a:t>
            </a:r>
            <a:r>
              <a:rPr lang="en-US" sz="1400" b="1" dirty="0" smtClean="0">
                <a:solidFill>
                  <a:schemeClr val="bg1"/>
                </a:solidFill>
              </a:rPr>
              <a:t>Program Enforcement’’</a:t>
            </a:r>
            <a:endParaRPr lang="it-IT" sz="1400" b="1" dirty="0" smtClean="0">
              <a:solidFill>
                <a:schemeClr val="bg1"/>
              </a:solidFill>
            </a:endParaRPr>
          </a:p>
        </p:txBody>
      </p:sp>
    </p:spTree>
    <p:extLst>
      <p:ext uri="{BB962C8B-B14F-4D97-AF65-F5344CB8AC3E}">
        <p14:creationId xmlns:p14="http://schemas.microsoft.com/office/powerpoint/2010/main" val="3222786345"/>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63256"/>
            <a:ext cx="9144000" cy="936000"/>
          </a:xfrm>
          <a:prstGeom prst="rect">
            <a:avLst/>
          </a:prstGeom>
          <a:solidFill>
            <a:schemeClr val="bg1">
              <a:lumMod val="95000"/>
            </a:schemeClr>
          </a:solidFill>
          <a:ln w="3175">
            <a:noFill/>
          </a:ln>
          <a:effectLst/>
        </p:spPr>
        <p:txBody>
          <a:bodyPr wrap="square" rtlCol="0">
            <a:spAutoFit/>
          </a:bodyPr>
          <a:lstStyle/>
          <a:p>
            <a:r>
              <a:rPr lang="it-IT" sz="3600" b="1" dirty="0" smtClean="0">
                <a:solidFill>
                  <a:srgbClr val="C00000"/>
                </a:solidFill>
              </a:rPr>
              <a:t>     </a:t>
            </a:r>
          </a:p>
        </p:txBody>
      </p:sp>
      <p:sp>
        <p:nvSpPr>
          <p:cNvPr id="3" name="TextBox 2"/>
          <p:cNvSpPr txBox="1"/>
          <p:nvPr/>
        </p:nvSpPr>
        <p:spPr>
          <a:xfrm>
            <a:off x="107504" y="81578"/>
            <a:ext cx="9252520" cy="584775"/>
          </a:xfrm>
          <a:prstGeom prst="rect">
            <a:avLst/>
          </a:prstGeom>
          <a:noFill/>
          <a:ln w="3175">
            <a:noFill/>
          </a:ln>
          <a:effectLst/>
        </p:spPr>
        <p:txBody>
          <a:bodyPr wrap="square" rtlCol="0">
            <a:spAutoFit/>
          </a:bodyPr>
          <a:lstStyle/>
          <a:p>
            <a:r>
              <a:rPr lang="en-US" sz="3200" b="1" dirty="0" smtClean="0">
                <a:solidFill>
                  <a:schemeClr val="accent2">
                    <a:lumMod val="75000"/>
                  </a:schemeClr>
                </a:solidFill>
              </a:rPr>
              <a:t>Discussion of results on connected principals</a:t>
            </a:r>
            <a:endParaRPr lang="it-IT" sz="3200" b="1" dirty="0" smtClean="0">
              <a:solidFill>
                <a:schemeClr val="accent2">
                  <a:lumMod val="75000"/>
                </a:schemeClr>
              </a:solidFill>
            </a:endParaRPr>
          </a:p>
        </p:txBody>
      </p:sp>
      <p:sp>
        <p:nvSpPr>
          <p:cNvPr id="13" name="TextBox 12"/>
          <p:cNvSpPr txBox="1"/>
          <p:nvPr/>
        </p:nvSpPr>
        <p:spPr>
          <a:xfrm>
            <a:off x="323528" y="980728"/>
            <a:ext cx="8064896" cy="1107996"/>
          </a:xfrm>
          <a:prstGeom prst="rect">
            <a:avLst/>
          </a:prstGeom>
          <a:noFill/>
          <a:ln w="3175">
            <a:noFill/>
          </a:ln>
          <a:effectLst/>
        </p:spPr>
        <p:txBody>
          <a:bodyPr wrap="square" rtlCol="0">
            <a:spAutoFit/>
          </a:bodyPr>
          <a:lstStyle/>
          <a:p>
            <a:pPr marL="285750" indent="-285750">
              <a:buClr>
                <a:schemeClr val="accent2">
                  <a:lumMod val="75000"/>
                </a:schemeClr>
              </a:buClr>
              <a:buFont typeface="Calibri" panose="020F0502020204030204" pitchFamily="34" charset="0"/>
              <a:buChar char="●"/>
            </a:pPr>
            <a:r>
              <a:rPr lang="en-US" sz="2200" dirty="0" smtClean="0"/>
              <a:t>High intensity of politically connected principals may reflect other municipal characteristics </a:t>
            </a:r>
            <a:r>
              <a:rPr lang="en-US" sz="2200" dirty="0" smtClean="0">
                <a:sym typeface="Wingdings" panose="05000000000000000000" pitchFamily="2" charset="2"/>
              </a:rPr>
              <a:t> </a:t>
            </a:r>
            <a:r>
              <a:rPr lang="en-US" sz="2200" i="1" dirty="0" smtClean="0">
                <a:sym typeface="Wingdings" panose="05000000000000000000" pitchFamily="2" charset="2"/>
              </a:rPr>
              <a:t>caveat about causal interpretation</a:t>
            </a:r>
            <a:r>
              <a:rPr lang="en-US" sz="2200" dirty="0" smtClean="0">
                <a:sym typeface="Wingdings" panose="05000000000000000000" pitchFamily="2" charset="2"/>
              </a:rPr>
              <a:t>.</a:t>
            </a:r>
          </a:p>
          <a:p>
            <a:pPr>
              <a:buClr>
                <a:schemeClr val="accent2">
                  <a:lumMod val="75000"/>
                </a:schemeClr>
              </a:buClr>
            </a:pPr>
            <a:r>
              <a:rPr lang="en-US" sz="2200" dirty="0" smtClean="0">
                <a:sym typeface="Wingdings" panose="05000000000000000000" pitchFamily="2" charset="2"/>
              </a:rPr>
              <a:t>But:</a:t>
            </a:r>
          </a:p>
        </p:txBody>
      </p:sp>
      <p:sp>
        <p:nvSpPr>
          <p:cNvPr id="11" name="TextBox 10"/>
          <p:cNvSpPr txBox="1"/>
          <p:nvPr/>
        </p:nvSpPr>
        <p:spPr>
          <a:xfrm>
            <a:off x="323528" y="2248996"/>
            <a:ext cx="8064896" cy="1785104"/>
          </a:xfrm>
          <a:prstGeom prst="rect">
            <a:avLst/>
          </a:prstGeom>
          <a:noFill/>
          <a:ln w="3175">
            <a:noFill/>
          </a:ln>
          <a:effectLst/>
        </p:spPr>
        <p:txBody>
          <a:bodyPr wrap="square" rtlCol="0">
            <a:spAutoFit/>
          </a:bodyPr>
          <a:lstStyle/>
          <a:p>
            <a:pPr marL="285750" indent="-285750">
              <a:buClr>
                <a:schemeClr val="accent2">
                  <a:lumMod val="75000"/>
                </a:schemeClr>
              </a:buClr>
              <a:buFont typeface="Calibri" panose="020F0502020204030204" pitchFamily="34" charset="0"/>
              <a:buChar char="●"/>
            </a:pPr>
            <a:r>
              <a:rPr lang="en-US" sz="2200" dirty="0" smtClean="0">
                <a:sym typeface="Wingdings" pitchFamily="2" charset="2"/>
              </a:rPr>
              <a:t>No difference in most </a:t>
            </a:r>
            <a:r>
              <a:rPr lang="en-US" sz="2200" b="1" dirty="0" smtClean="0">
                <a:sym typeface="Wingdings" pitchFamily="2" charset="2"/>
              </a:rPr>
              <a:t>observables</a:t>
            </a:r>
            <a:r>
              <a:rPr lang="en-US" sz="2200" dirty="0" smtClean="0">
                <a:sym typeface="Wingdings" pitchFamily="2" charset="2"/>
              </a:rPr>
              <a:t>.</a:t>
            </a:r>
          </a:p>
          <a:p>
            <a:pPr marL="742950" lvl="1" indent="-285750">
              <a:buClr>
                <a:schemeClr val="accent2">
                  <a:lumMod val="75000"/>
                </a:schemeClr>
              </a:buClr>
              <a:buFont typeface="Calibri" panose="020F0502020204030204" pitchFamily="34" charset="0"/>
              <a:buChar char="●"/>
            </a:pPr>
            <a:r>
              <a:rPr lang="en-US" sz="2200" dirty="0" smtClean="0">
                <a:sym typeface="Wingdings" pitchFamily="2" charset="2"/>
              </a:rPr>
              <a:t>Prob. of highly connected not correlated w/ </a:t>
            </a:r>
            <a:r>
              <a:rPr lang="en-US" sz="2200" dirty="0" err="1" smtClean="0">
                <a:sym typeface="Wingdings" pitchFamily="2" charset="2"/>
              </a:rPr>
              <a:t>municip</a:t>
            </a:r>
            <a:r>
              <a:rPr lang="en-US" sz="2200" dirty="0" smtClean="0">
                <a:sym typeface="Wingdings" pitchFamily="2" charset="2"/>
              </a:rPr>
              <a:t>. Income, urban, infrastructure, education policy</a:t>
            </a:r>
          </a:p>
          <a:p>
            <a:pPr marL="742950" lvl="1" indent="-285750">
              <a:buClr>
                <a:schemeClr val="accent2">
                  <a:lumMod val="75000"/>
                </a:schemeClr>
              </a:buClr>
              <a:buFont typeface="Calibri" panose="020F0502020204030204" pitchFamily="34" charset="0"/>
              <a:buChar char="●"/>
            </a:pPr>
            <a:r>
              <a:rPr lang="en-US" sz="2200" dirty="0" smtClean="0">
                <a:sym typeface="Wingdings" pitchFamily="2" charset="2"/>
              </a:rPr>
              <a:t>Only predictor: </a:t>
            </a:r>
            <a:r>
              <a:rPr lang="en-US" sz="2200" dirty="0" err="1" smtClean="0">
                <a:sym typeface="Wingdings" pitchFamily="2" charset="2"/>
              </a:rPr>
              <a:t>municip</a:t>
            </a:r>
            <a:r>
              <a:rPr lang="en-US" sz="2200" dirty="0" smtClean="0">
                <a:sym typeface="Wingdings" pitchFamily="2" charset="2"/>
              </a:rPr>
              <a:t>. Size (lower connections in bigger </a:t>
            </a:r>
            <a:r>
              <a:rPr lang="en-US" sz="2200" dirty="0" err="1" smtClean="0">
                <a:sym typeface="Wingdings" pitchFamily="2" charset="2"/>
              </a:rPr>
              <a:t>municip</a:t>
            </a:r>
            <a:r>
              <a:rPr lang="en-US" sz="2200" dirty="0" smtClean="0">
                <a:sym typeface="Wingdings" pitchFamily="2" charset="2"/>
              </a:rPr>
              <a:t>.)</a:t>
            </a:r>
          </a:p>
        </p:txBody>
      </p:sp>
      <p:sp>
        <p:nvSpPr>
          <p:cNvPr id="12" name="TextBox 11"/>
          <p:cNvSpPr txBox="1"/>
          <p:nvPr/>
        </p:nvSpPr>
        <p:spPr>
          <a:xfrm>
            <a:off x="323528" y="4214698"/>
            <a:ext cx="8208912" cy="1446550"/>
          </a:xfrm>
          <a:prstGeom prst="rect">
            <a:avLst/>
          </a:prstGeom>
          <a:noFill/>
          <a:ln w="3175">
            <a:noFill/>
          </a:ln>
          <a:effectLst/>
        </p:spPr>
        <p:txBody>
          <a:bodyPr wrap="square" rtlCol="0">
            <a:spAutoFit/>
          </a:bodyPr>
          <a:lstStyle/>
          <a:p>
            <a:pPr marL="285750" indent="-285750">
              <a:buClr>
                <a:schemeClr val="accent2">
                  <a:lumMod val="75000"/>
                </a:schemeClr>
              </a:buClr>
              <a:buFont typeface="Calibri" panose="020F0502020204030204" pitchFamily="34" charset="0"/>
              <a:buChar char="●"/>
            </a:pPr>
            <a:r>
              <a:rPr lang="en-US" sz="2200" dirty="0" smtClean="0">
                <a:sym typeface="Wingdings" pitchFamily="2" charset="2"/>
              </a:rPr>
              <a:t>If reflect </a:t>
            </a:r>
            <a:r>
              <a:rPr lang="en-US" sz="2200" dirty="0" err="1" smtClean="0">
                <a:sym typeface="Wingdings" pitchFamily="2" charset="2"/>
              </a:rPr>
              <a:t>unobservables</a:t>
            </a:r>
            <a:r>
              <a:rPr lang="en-US" sz="2200" dirty="0" smtClean="0">
                <a:sym typeface="Wingdings" pitchFamily="2" charset="2"/>
              </a:rPr>
              <a:t>, then results should be found also </a:t>
            </a:r>
            <a:r>
              <a:rPr lang="en-US" sz="2200" b="1" dirty="0" smtClean="0">
                <a:sym typeface="Wingdings" pitchFamily="2" charset="2"/>
              </a:rPr>
              <a:t>outside election year</a:t>
            </a:r>
          </a:p>
          <a:p>
            <a:pPr marL="742950" lvl="1" indent="-285750">
              <a:buClr>
                <a:schemeClr val="accent2">
                  <a:lumMod val="75000"/>
                </a:schemeClr>
              </a:buClr>
              <a:buFont typeface="Calibri" panose="020F0502020204030204" pitchFamily="34" charset="0"/>
              <a:buChar char="●"/>
            </a:pPr>
            <a:r>
              <a:rPr lang="en-US" sz="2200" dirty="0" smtClean="0">
                <a:sym typeface="Wingdings" pitchFamily="2" charset="2"/>
              </a:rPr>
              <a:t>Instead differential effect for 1</a:t>
            </a:r>
            <a:r>
              <a:rPr lang="en-US" sz="2200" baseline="30000" dirty="0" smtClean="0">
                <a:sym typeface="Wingdings" pitchFamily="2" charset="2"/>
              </a:rPr>
              <a:t>st</a:t>
            </a:r>
            <a:r>
              <a:rPr lang="en-US" sz="2200" dirty="0" smtClean="0">
                <a:sym typeface="Wingdings" pitchFamily="2" charset="2"/>
              </a:rPr>
              <a:t> </a:t>
            </a:r>
            <a:r>
              <a:rPr lang="en-US" sz="2200" dirty="0" err="1" smtClean="0">
                <a:sym typeface="Wingdings" pitchFamily="2" charset="2"/>
              </a:rPr>
              <a:t>tearm</a:t>
            </a:r>
            <a:r>
              <a:rPr lang="en-US" sz="2200" dirty="0" smtClean="0">
                <a:sym typeface="Wingdings" pitchFamily="2" charset="2"/>
              </a:rPr>
              <a:t> mayor in </a:t>
            </a:r>
            <a:r>
              <a:rPr lang="en-US" sz="2200" dirty="0" err="1" smtClean="0">
                <a:sym typeface="Wingdings" pitchFamily="2" charset="2"/>
              </a:rPr>
              <a:t>municip</a:t>
            </a:r>
            <a:r>
              <a:rPr lang="en-US" sz="2200" dirty="0" smtClean="0">
                <a:sym typeface="Wingdings" pitchFamily="2" charset="2"/>
              </a:rPr>
              <a:t> w/ high density of connected schools is only found in election year</a:t>
            </a:r>
          </a:p>
        </p:txBody>
      </p:sp>
      <p:sp>
        <p:nvSpPr>
          <p:cNvPr id="8" name="TextBox 7"/>
          <p:cNvSpPr txBox="1"/>
          <p:nvPr/>
        </p:nvSpPr>
        <p:spPr>
          <a:xfrm>
            <a:off x="0" y="6597352"/>
            <a:ext cx="9144000" cy="307777"/>
          </a:xfrm>
          <a:prstGeom prst="rect">
            <a:avLst/>
          </a:prstGeom>
          <a:solidFill>
            <a:schemeClr val="accent2">
              <a:lumMod val="75000"/>
            </a:schemeClr>
          </a:solidFill>
          <a:ln w="3175">
            <a:solidFill>
              <a:schemeClr val="tx1"/>
            </a:solidFill>
          </a:ln>
          <a:effectLst>
            <a:outerShdw blurRad="50800" dist="38100" dir="18900000" algn="bl" rotWithShape="0">
              <a:prstClr val="black">
                <a:alpha val="40000"/>
              </a:prstClr>
            </a:outerShdw>
          </a:effectLst>
        </p:spPr>
        <p:txBody>
          <a:bodyPr wrap="square" rtlCol="0">
            <a:spAutoFit/>
          </a:bodyPr>
          <a:lstStyle/>
          <a:p>
            <a:pPr algn="ctr"/>
            <a:r>
              <a:rPr lang="it-IT" sz="1400" b="1" dirty="0" smtClean="0">
                <a:solidFill>
                  <a:schemeClr val="bg1"/>
                </a:solidFill>
              </a:rPr>
              <a:t>Brollo, Kaufmann, La Ferrara (2020)  ‘’The Political Economy of </a:t>
            </a:r>
            <a:r>
              <a:rPr lang="en-US" sz="1400" b="1" dirty="0" smtClean="0">
                <a:solidFill>
                  <a:schemeClr val="bg1"/>
                </a:solidFill>
              </a:rPr>
              <a:t>Program Enforcement’’</a:t>
            </a:r>
            <a:endParaRPr lang="it-IT" sz="1400" b="1" dirty="0" smtClean="0">
              <a:solidFill>
                <a:schemeClr val="bg1"/>
              </a:solidFill>
            </a:endParaRPr>
          </a:p>
        </p:txBody>
      </p:sp>
    </p:spTree>
    <p:extLst>
      <p:ext uri="{BB962C8B-B14F-4D97-AF65-F5344CB8AC3E}">
        <p14:creationId xmlns:p14="http://schemas.microsoft.com/office/powerpoint/2010/main" val="25098643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63256"/>
            <a:ext cx="9144000" cy="936000"/>
          </a:xfrm>
          <a:prstGeom prst="rect">
            <a:avLst/>
          </a:prstGeom>
          <a:solidFill>
            <a:schemeClr val="bg1">
              <a:lumMod val="95000"/>
            </a:schemeClr>
          </a:solidFill>
          <a:ln w="3175">
            <a:noFill/>
          </a:ln>
          <a:effectLst/>
        </p:spPr>
        <p:txBody>
          <a:bodyPr wrap="square" rtlCol="0">
            <a:spAutoFit/>
          </a:bodyPr>
          <a:lstStyle/>
          <a:p>
            <a:r>
              <a:rPr lang="it-IT" sz="3600" b="1" dirty="0" smtClean="0">
                <a:solidFill>
                  <a:srgbClr val="C00000"/>
                </a:solidFill>
              </a:rPr>
              <a:t>     </a:t>
            </a:r>
          </a:p>
        </p:txBody>
      </p:sp>
      <p:sp>
        <p:nvSpPr>
          <p:cNvPr id="4" name="TextBox 3"/>
          <p:cNvSpPr txBox="1"/>
          <p:nvPr/>
        </p:nvSpPr>
        <p:spPr>
          <a:xfrm>
            <a:off x="323528" y="117450"/>
            <a:ext cx="6480720" cy="646331"/>
          </a:xfrm>
          <a:prstGeom prst="rect">
            <a:avLst/>
          </a:prstGeom>
          <a:noFill/>
          <a:ln w="3175">
            <a:noFill/>
          </a:ln>
          <a:effectLst/>
        </p:spPr>
        <p:txBody>
          <a:bodyPr wrap="square" rtlCol="0">
            <a:spAutoFit/>
          </a:bodyPr>
          <a:lstStyle/>
          <a:p>
            <a:r>
              <a:rPr lang="it-IT" sz="3600" b="1" dirty="0" err="1" smtClean="0">
                <a:solidFill>
                  <a:schemeClr val="accent2">
                    <a:lumMod val="75000"/>
                  </a:schemeClr>
                </a:solidFill>
              </a:rPr>
              <a:t>Conclusions</a:t>
            </a:r>
            <a:endParaRPr lang="it-IT" sz="3600" b="1" dirty="0" smtClean="0">
              <a:solidFill>
                <a:schemeClr val="accent2">
                  <a:lumMod val="75000"/>
                </a:schemeClr>
              </a:solidFill>
            </a:endParaRPr>
          </a:p>
        </p:txBody>
      </p:sp>
      <p:sp>
        <p:nvSpPr>
          <p:cNvPr id="5" name="TextBox 4"/>
          <p:cNvSpPr txBox="1"/>
          <p:nvPr/>
        </p:nvSpPr>
        <p:spPr>
          <a:xfrm>
            <a:off x="323528" y="1359927"/>
            <a:ext cx="8568952" cy="3293209"/>
          </a:xfrm>
          <a:prstGeom prst="rect">
            <a:avLst/>
          </a:prstGeom>
          <a:noFill/>
          <a:ln w="3175">
            <a:noFill/>
          </a:ln>
          <a:effectLst/>
        </p:spPr>
        <p:txBody>
          <a:bodyPr wrap="square" rtlCol="0">
            <a:spAutoFit/>
          </a:bodyPr>
          <a:lstStyle/>
          <a:p>
            <a:pPr marL="342900" indent="-342900">
              <a:spcAft>
                <a:spcPts val="600"/>
              </a:spcAft>
              <a:buClr>
                <a:schemeClr val="accent2">
                  <a:lumMod val="75000"/>
                </a:schemeClr>
              </a:buClr>
              <a:buFont typeface="Calibri" panose="020F0502020204030204" pitchFamily="34" charset="0"/>
              <a:buChar char="●"/>
            </a:pPr>
            <a:r>
              <a:rPr lang="en-US" sz="2200" dirty="0" smtClean="0"/>
              <a:t>Manipulation </a:t>
            </a:r>
            <a:r>
              <a:rPr lang="en-US" sz="2200" b="1" dirty="0" smtClean="0"/>
              <a:t>limits program </a:t>
            </a:r>
            <a:r>
              <a:rPr lang="en-US" sz="2200" b="1" dirty="0"/>
              <a:t>effectiveness </a:t>
            </a:r>
            <a:r>
              <a:rPr lang="en-US" sz="2200" dirty="0" smtClean="0"/>
              <a:t>(e.g., school attendance)</a:t>
            </a:r>
          </a:p>
          <a:p>
            <a:pPr marL="342900" indent="-342900">
              <a:spcAft>
                <a:spcPts val="600"/>
              </a:spcAft>
              <a:buClr>
                <a:schemeClr val="accent2">
                  <a:lumMod val="75000"/>
                </a:schemeClr>
              </a:buClr>
              <a:buFont typeface="Calibri" panose="020F0502020204030204" pitchFamily="34" charset="0"/>
              <a:buChar char="●"/>
            </a:pPr>
            <a:r>
              <a:rPr lang="en-US" sz="2200" dirty="0" smtClean="0"/>
              <a:t>Manipulation of enforcement </a:t>
            </a:r>
            <a:r>
              <a:rPr lang="en-US" sz="2200" b="1" dirty="0" smtClean="0"/>
              <a:t>less visible </a:t>
            </a:r>
            <a:r>
              <a:rPr lang="en-US" sz="2200" dirty="0" smtClean="0"/>
              <a:t>than </a:t>
            </a:r>
            <a:r>
              <a:rPr lang="en-US" sz="2200" dirty="0" err="1" smtClean="0"/>
              <a:t>mistargeting</a:t>
            </a:r>
            <a:endParaRPr lang="en-US" sz="2200" dirty="0" smtClean="0"/>
          </a:p>
          <a:p>
            <a:pPr marL="361950" lvl="1" indent="-342900">
              <a:buClr>
                <a:schemeClr val="accent2">
                  <a:lumMod val="75000"/>
                </a:schemeClr>
              </a:buClr>
              <a:buFont typeface="Calibri" panose="020F0502020204030204" pitchFamily="34" charset="0"/>
              <a:buChar char="●"/>
            </a:pPr>
            <a:r>
              <a:rPr lang="en-US" sz="2200" dirty="0" smtClean="0"/>
              <a:t>Incentives for manipulation may be magnified when </a:t>
            </a:r>
            <a:r>
              <a:rPr lang="en-US" sz="2200" b="1" dirty="0" smtClean="0"/>
              <a:t>scaling up </a:t>
            </a:r>
            <a:r>
              <a:rPr lang="en-US" sz="2200" dirty="0" smtClean="0"/>
              <a:t>programs</a:t>
            </a:r>
          </a:p>
          <a:p>
            <a:pPr marL="361950" lvl="1" indent="-342900">
              <a:buClr>
                <a:schemeClr val="accent2">
                  <a:lumMod val="75000"/>
                </a:schemeClr>
              </a:buClr>
              <a:buFont typeface="Calibri" panose="020F0502020204030204" pitchFamily="34" charset="0"/>
              <a:buChar char="●"/>
            </a:pPr>
            <a:endParaRPr lang="en-US" sz="2200" dirty="0" smtClean="0"/>
          </a:p>
          <a:p>
            <a:pPr marL="361950" lvl="1" indent="-342900">
              <a:buClr>
                <a:schemeClr val="accent2">
                  <a:lumMod val="75000"/>
                </a:schemeClr>
              </a:buClr>
              <a:buFont typeface="Calibri" panose="020F0502020204030204" pitchFamily="34" charset="0"/>
              <a:buChar char="●"/>
            </a:pPr>
            <a:r>
              <a:rPr lang="en-US" sz="2200" dirty="0" smtClean="0"/>
              <a:t>Potential </a:t>
            </a:r>
            <a:r>
              <a:rPr lang="en-US" sz="2200" dirty="0" smtClean="0">
                <a:solidFill>
                  <a:srgbClr val="820000"/>
                </a:solidFill>
              </a:rPr>
              <a:t>policy responses</a:t>
            </a:r>
            <a:r>
              <a:rPr lang="en-US" sz="2200" dirty="0" smtClean="0"/>
              <a:t> (in the context studied by this paper)</a:t>
            </a:r>
            <a:endParaRPr lang="en-US" sz="2200" dirty="0" smtClean="0">
              <a:solidFill>
                <a:srgbClr val="820000"/>
              </a:solidFill>
            </a:endParaRPr>
          </a:p>
          <a:p>
            <a:pPr marL="809625" lvl="2" indent="-342900">
              <a:buClr>
                <a:schemeClr val="accent2">
                  <a:lumMod val="75000"/>
                </a:schemeClr>
              </a:buClr>
              <a:buFont typeface="Courier New" pitchFamily="49" charset="0"/>
              <a:buChar char="o"/>
            </a:pPr>
            <a:r>
              <a:rPr lang="en-US" sz="2200" dirty="0" smtClean="0"/>
              <a:t>auditing </a:t>
            </a:r>
            <a:r>
              <a:rPr lang="en-US" sz="2200" dirty="0"/>
              <a:t>schools </a:t>
            </a:r>
            <a:endParaRPr lang="en-US" sz="2200" dirty="0" smtClean="0"/>
          </a:p>
          <a:p>
            <a:pPr marL="809625" lvl="2" indent="-342900">
              <a:buClr>
                <a:schemeClr val="accent2">
                  <a:lumMod val="75000"/>
                </a:schemeClr>
              </a:buClr>
              <a:buFont typeface="Courier New" pitchFamily="49" charset="0"/>
              <a:buChar char="o"/>
            </a:pPr>
            <a:r>
              <a:rPr lang="en-US" sz="2200" dirty="0" smtClean="0"/>
              <a:t>giving </a:t>
            </a:r>
            <a:r>
              <a:rPr lang="en-US" sz="2200" dirty="0"/>
              <a:t>decision-making power and reporting responsibilities to less politically dependent </a:t>
            </a:r>
            <a:r>
              <a:rPr lang="en-US" sz="2200" dirty="0" smtClean="0"/>
              <a:t>authorities</a:t>
            </a:r>
            <a:endParaRPr lang="en-US" sz="2200" dirty="0"/>
          </a:p>
        </p:txBody>
      </p:sp>
      <p:sp>
        <p:nvSpPr>
          <p:cNvPr id="6" name="TextBox 5"/>
          <p:cNvSpPr txBox="1"/>
          <p:nvPr/>
        </p:nvSpPr>
        <p:spPr>
          <a:xfrm>
            <a:off x="0" y="6597352"/>
            <a:ext cx="9144000" cy="307777"/>
          </a:xfrm>
          <a:prstGeom prst="rect">
            <a:avLst/>
          </a:prstGeom>
          <a:solidFill>
            <a:schemeClr val="accent2">
              <a:lumMod val="75000"/>
            </a:schemeClr>
          </a:solidFill>
          <a:ln w="3175">
            <a:solidFill>
              <a:schemeClr val="tx1"/>
            </a:solidFill>
          </a:ln>
          <a:effectLst>
            <a:outerShdw blurRad="50800" dist="38100" dir="18900000" algn="bl" rotWithShape="0">
              <a:prstClr val="black">
                <a:alpha val="40000"/>
              </a:prstClr>
            </a:outerShdw>
          </a:effectLst>
        </p:spPr>
        <p:txBody>
          <a:bodyPr wrap="square" rtlCol="0">
            <a:spAutoFit/>
          </a:bodyPr>
          <a:lstStyle/>
          <a:p>
            <a:pPr algn="ctr"/>
            <a:r>
              <a:rPr lang="it-IT" sz="1400" b="1" dirty="0" smtClean="0">
                <a:solidFill>
                  <a:schemeClr val="bg1"/>
                </a:solidFill>
              </a:rPr>
              <a:t>Brollo, Kaufmann, La Ferrara (2020)  ‘’The Political Economy of </a:t>
            </a:r>
            <a:r>
              <a:rPr lang="en-US" sz="1400" b="1" dirty="0" smtClean="0">
                <a:solidFill>
                  <a:schemeClr val="bg1"/>
                </a:solidFill>
              </a:rPr>
              <a:t>Program Enforcement’’</a:t>
            </a:r>
            <a:endParaRPr lang="it-IT" sz="1400" b="1" dirty="0" smtClean="0">
              <a:solidFill>
                <a:schemeClr val="bg1"/>
              </a:solidFill>
            </a:endParaRPr>
          </a:p>
        </p:txBody>
      </p:sp>
    </p:spTree>
    <p:extLst>
      <p:ext uri="{BB962C8B-B14F-4D97-AF65-F5344CB8AC3E}">
        <p14:creationId xmlns:p14="http://schemas.microsoft.com/office/powerpoint/2010/main" val="5355872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
                                            <p:txEl>
                                              <p:pRg st="4" end="4"/>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5">
                                            <p:txEl>
                                              <p:pRg st="5" end="5"/>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5">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sellaDiTesto 1"/>
          <p:cNvSpPr txBox="1"/>
          <p:nvPr/>
        </p:nvSpPr>
        <p:spPr>
          <a:xfrm>
            <a:off x="3347864" y="2845385"/>
            <a:ext cx="2232248" cy="1015663"/>
          </a:xfrm>
          <a:prstGeom prst="rect">
            <a:avLst/>
          </a:prstGeom>
          <a:noFill/>
          <a:ln w="3175">
            <a:solidFill>
              <a:schemeClr val="tx1"/>
            </a:solidFill>
          </a:ln>
          <a:effectLst>
            <a:outerShdw blurRad="50800" dist="38100" dir="18900000" algn="bl" rotWithShape="0">
              <a:prstClr val="black">
                <a:alpha val="40000"/>
              </a:prstClr>
            </a:outerShdw>
          </a:effectLst>
        </p:spPr>
        <p:txBody>
          <a:bodyPr wrap="square" rtlCol="0">
            <a:spAutoFit/>
          </a:bodyPr>
          <a:lstStyle/>
          <a:p>
            <a:r>
              <a:rPr lang="it-IT" sz="6000" dirty="0" smtClean="0"/>
              <a:t>EXTRA</a:t>
            </a:r>
          </a:p>
        </p:txBody>
      </p:sp>
    </p:spTree>
    <p:extLst>
      <p:ext uri="{BB962C8B-B14F-4D97-AF65-F5344CB8AC3E}">
        <p14:creationId xmlns:p14="http://schemas.microsoft.com/office/powerpoint/2010/main" val="1595015043"/>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63256"/>
            <a:ext cx="9144000" cy="936000"/>
          </a:xfrm>
          <a:prstGeom prst="rect">
            <a:avLst/>
          </a:prstGeom>
          <a:solidFill>
            <a:schemeClr val="bg1">
              <a:lumMod val="95000"/>
            </a:schemeClr>
          </a:solidFill>
          <a:ln w="3175">
            <a:noFill/>
          </a:ln>
          <a:effectLst/>
        </p:spPr>
        <p:txBody>
          <a:bodyPr wrap="square" rtlCol="0">
            <a:spAutoFit/>
          </a:bodyPr>
          <a:lstStyle/>
          <a:p>
            <a:r>
              <a:rPr lang="it-IT" sz="3600" b="1" dirty="0" smtClean="0">
                <a:solidFill>
                  <a:srgbClr val="C00000"/>
                </a:solidFill>
              </a:rPr>
              <a:t>     </a:t>
            </a:r>
          </a:p>
        </p:txBody>
      </p:sp>
      <p:pic>
        <p:nvPicPr>
          <p:cNvPr id="4" name="Immagine 3"/>
          <p:cNvPicPr>
            <a:picLocks noChangeAspect="1"/>
          </p:cNvPicPr>
          <p:nvPr/>
        </p:nvPicPr>
        <p:blipFill>
          <a:blip r:embed="rId2"/>
          <a:stretch>
            <a:fillRect/>
          </a:stretch>
        </p:blipFill>
        <p:spPr>
          <a:xfrm>
            <a:off x="1371600" y="1244600"/>
            <a:ext cx="6388100" cy="4368800"/>
          </a:xfrm>
          <a:prstGeom prst="rect">
            <a:avLst/>
          </a:prstGeom>
        </p:spPr>
      </p:pic>
      <p:sp>
        <p:nvSpPr>
          <p:cNvPr id="5" name="TextBox 4"/>
          <p:cNvSpPr txBox="1"/>
          <p:nvPr/>
        </p:nvSpPr>
        <p:spPr>
          <a:xfrm>
            <a:off x="0" y="6597352"/>
            <a:ext cx="9144000" cy="307777"/>
          </a:xfrm>
          <a:prstGeom prst="rect">
            <a:avLst/>
          </a:prstGeom>
          <a:solidFill>
            <a:schemeClr val="accent2">
              <a:lumMod val="75000"/>
            </a:schemeClr>
          </a:solidFill>
          <a:ln w="3175">
            <a:solidFill>
              <a:schemeClr val="tx1"/>
            </a:solidFill>
          </a:ln>
          <a:effectLst>
            <a:outerShdw blurRad="50800" dist="38100" dir="18900000" algn="bl" rotWithShape="0">
              <a:prstClr val="black">
                <a:alpha val="40000"/>
              </a:prstClr>
            </a:outerShdw>
          </a:effectLst>
        </p:spPr>
        <p:txBody>
          <a:bodyPr wrap="square" rtlCol="0">
            <a:spAutoFit/>
          </a:bodyPr>
          <a:lstStyle/>
          <a:p>
            <a:pPr algn="ctr"/>
            <a:r>
              <a:rPr lang="it-IT" sz="1400" b="1" dirty="0" smtClean="0">
                <a:solidFill>
                  <a:schemeClr val="bg1"/>
                </a:solidFill>
              </a:rPr>
              <a:t>Brollo, Kaufmann, La Ferrara (2020)  ‘’The Political Economy of </a:t>
            </a:r>
            <a:r>
              <a:rPr lang="en-US" sz="1400" b="1" dirty="0" smtClean="0">
                <a:solidFill>
                  <a:schemeClr val="bg1"/>
                </a:solidFill>
              </a:rPr>
              <a:t>Program Enforcement’’</a:t>
            </a:r>
            <a:endParaRPr lang="it-IT" sz="1400" b="1" dirty="0" smtClean="0">
              <a:solidFill>
                <a:schemeClr val="bg1"/>
              </a:solidFill>
            </a:endParaRPr>
          </a:p>
        </p:txBody>
      </p:sp>
    </p:spTree>
    <p:extLst>
      <p:ext uri="{BB962C8B-B14F-4D97-AF65-F5344CB8AC3E}">
        <p14:creationId xmlns:p14="http://schemas.microsoft.com/office/powerpoint/2010/main" val="681974325"/>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63256"/>
            <a:ext cx="9144000" cy="936000"/>
          </a:xfrm>
          <a:prstGeom prst="rect">
            <a:avLst/>
          </a:prstGeom>
          <a:solidFill>
            <a:schemeClr val="bg1">
              <a:lumMod val="95000"/>
            </a:schemeClr>
          </a:solidFill>
          <a:ln w="3175">
            <a:noFill/>
          </a:ln>
          <a:effectLst/>
        </p:spPr>
        <p:txBody>
          <a:bodyPr wrap="square" rtlCol="0">
            <a:spAutoFit/>
          </a:bodyPr>
          <a:lstStyle/>
          <a:p>
            <a:r>
              <a:rPr lang="it-IT" sz="3600" b="1" dirty="0" smtClean="0">
                <a:solidFill>
                  <a:srgbClr val="C00000"/>
                </a:solidFill>
              </a:rPr>
              <a:t>     </a:t>
            </a:r>
          </a:p>
        </p:txBody>
      </p:sp>
      <p:pic>
        <p:nvPicPr>
          <p:cNvPr id="3" name="Immagine 2"/>
          <p:cNvPicPr>
            <a:picLocks noChangeAspect="1"/>
          </p:cNvPicPr>
          <p:nvPr/>
        </p:nvPicPr>
        <p:blipFill>
          <a:blip r:embed="rId2"/>
          <a:stretch>
            <a:fillRect/>
          </a:stretch>
        </p:blipFill>
        <p:spPr>
          <a:xfrm>
            <a:off x="2311400" y="2298700"/>
            <a:ext cx="4521200" cy="2260600"/>
          </a:xfrm>
          <a:prstGeom prst="rect">
            <a:avLst/>
          </a:prstGeom>
        </p:spPr>
      </p:pic>
      <p:sp>
        <p:nvSpPr>
          <p:cNvPr id="5" name="TextBox 4"/>
          <p:cNvSpPr txBox="1"/>
          <p:nvPr/>
        </p:nvSpPr>
        <p:spPr>
          <a:xfrm>
            <a:off x="0" y="6597352"/>
            <a:ext cx="9144000" cy="307777"/>
          </a:xfrm>
          <a:prstGeom prst="rect">
            <a:avLst/>
          </a:prstGeom>
          <a:solidFill>
            <a:schemeClr val="accent2">
              <a:lumMod val="75000"/>
            </a:schemeClr>
          </a:solidFill>
          <a:ln w="3175">
            <a:solidFill>
              <a:schemeClr val="tx1"/>
            </a:solidFill>
          </a:ln>
          <a:effectLst>
            <a:outerShdw blurRad="50800" dist="38100" dir="18900000" algn="bl" rotWithShape="0">
              <a:prstClr val="black">
                <a:alpha val="40000"/>
              </a:prstClr>
            </a:outerShdw>
          </a:effectLst>
        </p:spPr>
        <p:txBody>
          <a:bodyPr wrap="square" rtlCol="0">
            <a:spAutoFit/>
          </a:bodyPr>
          <a:lstStyle/>
          <a:p>
            <a:pPr algn="ctr"/>
            <a:r>
              <a:rPr lang="it-IT" sz="1400" b="1" dirty="0" smtClean="0">
                <a:solidFill>
                  <a:schemeClr val="bg1"/>
                </a:solidFill>
              </a:rPr>
              <a:t>Brollo, Kaufmann, La Ferrara (2020)  ‘’The Political Economy of </a:t>
            </a:r>
            <a:r>
              <a:rPr lang="en-US" sz="1400" b="1" dirty="0" smtClean="0">
                <a:solidFill>
                  <a:schemeClr val="bg1"/>
                </a:solidFill>
              </a:rPr>
              <a:t>Program Enforcement’’</a:t>
            </a:r>
            <a:endParaRPr lang="it-IT" sz="1400" b="1" dirty="0" smtClean="0">
              <a:solidFill>
                <a:schemeClr val="bg1"/>
              </a:solidFill>
            </a:endParaRPr>
          </a:p>
        </p:txBody>
      </p:sp>
    </p:spTree>
    <p:extLst>
      <p:ext uri="{BB962C8B-B14F-4D97-AF65-F5344CB8AC3E}">
        <p14:creationId xmlns:p14="http://schemas.microsoft.com/office/powerpoint/2010/main" val="3124932420"/>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27384"/>
            <a:ext cx="9144000" cy="936000"/>
          </a:xfrm>
          <a:prstGeom prst="rect">
            <a:avLst/>
          </a:prstGeom>
          <a:solidFill>
            <a:schemeClr val="bg1">
              <a:lumMod val="95000"/>
            </a:schemeClr>
          </a:solidFill>
          <a:ln w="3175">
            <a:noFill/>
          </a:ln>
          <a:effectLst/>
        </p:spPr>
        <p:txBody>
          <a:bodyPr wrap="square" rtlCol="0">
            <a:spAutoFit/>
          </a:bodyPr>
          <a:lstStyle/>
          <a:p>
            <a:r>
              <a:rPr lang="it-IT" sz="3600" b="1" dirty="0" smtClean="0">
                <a:solidFill>
                  <a:srgbClr val="C00000"/>
                </a:solidFill>
              </a:rPr>
              <a:t>     </a:t>
            </a:r>
          </a:p>
        </p:txBody>
      </p:sp>
      <p:sp>
        <p:nvSpPr>
          <p:cNvPr id="3" name="TextBox 2"/>
          <p:cNvSpPr txBox="1"/>
          <p:nvPr/>
        </p:nvSpPr>
        <p:spPr>
          <a:xfrm>
            <a:off x="107504" y="117450"/>
            <a:ext cx="8856984" cy="553998"/>
          </a:xfrm>
          <a:prstGeom prst="rect">
            <a:avLst/>
          </a:prstGeom>
          <a:noFill/>
          <a:ln w="3175">
            <a:noFill/>
          </a:ln>
          <a:effectLst/>
        </p:spPr>
        <p:txBody>
          <a:bodyPr wrap="square" rtlCol="0">
            <a:spAutoFit/>
          </a:bodyPr>
          <a:lstStyle/>
          <a:p>
            <a:r>
              <a:rPr lang="it-IT" sz="3000" b="1" dirty="0" err="1" smtClean="0">
                <a:solidFill>
                  <a:schemeClr val="accent2">
                    <a:lumMod val="75000"/>
                  </a:schemeClr>
                </a:solidFill>
              </a:rPr>
              <a:t>Evidence</a:t>
            </a:r>
            <a:r>
              <a:rPr lang="it-IT" sz="3000" b="1" dirty="0" smtClean="0">
                <a:solidFill>
                  <a:schemeClr val="accent2">
                    <a:lumMod val="75000"/>
                  </a:schemeClr>
                </a:solidFill>
              </a:rPr>
              <a:t> </a:t>
            </a:r>
            <a:r>
              <a:rPr lang="it-IT" sz="3000" b="1" dirty="0" err="1" smtClean="0">
                <a:solidFill>
                  <a:schemeClr val="accent2">
                    <a:lumMod val="75000"/>
                  </a:schemeClr>
                </a:solidFill>
              </a:rPr>
              <a:t>that</a:t>
            </a:r>
            <a:r>
              <a:rPr lang="it-IT" sz="3000" b="1" dirty="0" smtClean="0">
                <a:solidFill>
                  <a:schemeClr val="accent2">
                    <a:lumMod val="75000"/>
                  </a:schemeClr>
                </a:solidFill>
              </a:rPr>
              <a:t> </a:t>
            </a:r>
            <a:r>
              <a:rPr lang="it-IT" sz="3000" b="1" dirty="0" err="1" smtClean="0">
                <a:solidFill>
                  <a:schemeClr val="accent2">
                    <a:lumMod val="75000"/>
                  </a:schemeClr>
                </a:solidFill>
              </a:rPr>
              <a:t>punishment</a:t>
            </a:r>
            <a:r>
              <a:rPr lang="it-IT" sz="3000" b="1" dirty="0" smtClean="0">
                <a:solidFill>
                  <a:schemeClr val="accent2">
                    <a:lumMod val="75000"/>
                  </a:schemeClr>
                </a:solidFill>
              </a:rPr>
              <a:t> </a:t>
            </a:r>
            <a:r>
              <a:rPr lang="it-IT" sz="3000" b="1" dirty="0" err="1" smtClean="0">
                <a:solidFill>
                  <a:schemeClr val="accent2">
                    <a:lumMod val="75000"/>
                  </a:schemeClr>
                </a:solidFill>
              </a:rPr>
              <a:t>is</a:t>
            </a:r>
            <a:r>
              <a:rPr lang="it-IT" sz="3000" b="1" dirty="0" smtClean="0">
                <a:solidFill>
                  <a:schemeClr val="accent2">
                    <a:lumMod val="75000"/>
                  </a:schemeClr>
                </a:solidFill>
              </a:rPr>
              <a:t> </a:t>
            </a:r>
            <a:r>
              <a:rPr lang="it-IT" sz="3000" b="1" dirty="0" err="1" smtClean="0">
                <a:solidFill>
                  <a:schemeClr val="accent2">
                    <a:lumMod val="75000"/>
                  </a:schemeClr>
                </a:solidFill>
              </a:rPr>
              <a:t>not</a:t>
            </a:r>
            <a:r>
              <a:rPr lang="it-IT" sz="3000" b="1" dirty="0" smtClean="0">
                <a:solidFill>
                  <a:schemeClr val="accent2">
                    <a:lumMod val="75000"/>
                  </a:schemeClr>
                </a:solidFill>
              </a:rPr>
              <a:t> </a:t>
            </a:r>
            <a:r>
              <a:rPr lang="it-IT" sz="3000" b="1" dirty="0" err="1" smtClean="0">
                <a:solidFill>
                  <a:schemeClr val="accent2">
                    <a:lumMod val="75000"/>
                  </a:schemeClr>
                </a:solidFill>
              </a:rPr>
              <a:t>perfectly</a:t>
            </a:r>
            <a:r>
              <a:rPr lang="it-IT" sz="3000" b="1" dirty="0" smtClean="0">
                <a:solidFill>
                  <a:schemeClr val="accent2">
                    <a:lumMod val="75000"/>
                  </a:schemeClr>
                </a:solidFill>
              </a:rPr>
              <a:t> </a:t>
            </a:r>
            <a:r>
              <a:rPr lang="it-IT" sz="3000" b="1" dirty="0" err="1" smtClean="0">
                <a:solidFill>
                  <a:schemeClr val="accent2">
                    <a:lumMod val="75000"/>
                  </a:schemeClr>
                </a:solidFill>
              </a:rPr>
              <a:t>anticipated</a:t>
            </a:r>
            <a:endParaRPr lang="it-IT" sz="3000" b="1" dirty="0" smtClean="0">
              <a:solidFill>
                <a:schemeClr val="accent2">
                  <a:lumMod val="75000"/>
                </a:schemeClr>
              </a:solidFill>
            </a:endParaRPr>
          </a:p>
        </p:txBody>
      </p:sp>
      <p:sp>
        <p:nvSpPr>
          <p:cNvPr id="4" name="TextBox 3"/>
          <p:cNvSpPr txBox="1"/>
          <p:nvPr/>
        </p:nvSpPr>
        <p:spPr>
          <a:xfrm>
            <a:off x="395536" y="980728"/>
            <a:ext cx="8352928" cy="707886"/>
          </a:xfrm>
          <a:prstGeom prst="rect">
            <a:avLst/>
          </a:prstGeom>
          <a:noFill/>
          <a:ln w="3175">
            <a:noFill/>
          </a:ln>
          <a:effectLst/>
        </p:spPr>
        <p:txBody>
          <a:bodyPr wrap="square" rtlCol="0">
            <a:spAutoFit/>
          </a:bodyPr>
          <a:lstStyle/>
          <a:p>
            <a:pPr>
              <a:spcAft>
                <a:spcPts val="600"/>
              </a:spcAft>
              <a:buClr>
                <a:schemeClr val="accent2">
                  <a:lumMod val="75000"/>
                </a:schemeClr>
              </a:buClr>
            </a:pPr>
            <a:r>
              <a:rPr lang="en-US" sz="2000" dirty="0" smtClean="0"/>
              <a:t>Households react by increasing school attendance of their children after they receive a warning  (</a:t>
            </a:r>
            <a:r>
              <a:rPr lang="en-US" sz="2000" dirty="0" err="1" smtClean="0"/>
              <a:t>Brollo</a:t>
            </a:r>
            <a:r>
              <a:rPr lang="en-US" sz="2000" dirty="0" smtClean="0"/>
              <a:t>, Kaufmann, and La Ferrara  2020)</a:t>
            </a:r>
          </a:p>
        </p:txBody>
      </p:sp>
      <p:pic>
        <p:nvPicPr>
          <p:cNvPr id="8" name="Picture 3"/>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714500" y="2083162"/>
            <a:ext cx="5715000" cy="4082142"/>
          </a:xfrm>
          <a:prstGeom prst="rect">
            <a:avLst/>
          </a:prstGeom>
          <a:noFill/>
          <a:ln>
            <a:noFill/>
          </a:ln>
        </p:spPr>
      </p:pic>
      <p:sp>
        <p:nvSpPr>
          <p:cNvPr id="7" name="TextBox 6"/>
          <p:cNvSpPr txBox="1"/>
          <p:nvPr/>
        </p:nvSpPr>
        <p:spPr>
          <a:xfrm>
            <a:off x="0" y="6597352"/>
            <a:ext cx="9144000" cy="307777"/>
          </a:xfrm>
          <a:prstGeom prst="rect">
            <a:avLst/>
          </a:prstGeom>
          <a:solidFill>
            <a:schemeClr val="accent2">
              <a:lumMod val="75000"/>
            </a:schemeClr>
          </a:solidFill>
          <a:ln w="3175">
            <a:solidFill>
              <a:schemeClr val="tx1"/>
            </a:solidFill>
          </a:ln>
          <a:effectLst>
            <a:outerShdw blurRad="50800" dist="38100" dir="18900000" algn="bl" rotWithShape="0">
              <a:prstClr val="black">
                <a:alpha val="40000"/>
              </a:prstClr>
            </a:outerShdw>
          </a:effectLst>
        </p:spPr>
        <p:txBody>
          <a:bodyPr wrap="square" rtlCol="0">
            <a:spAutoFit/>
          </a:bodyPr>
          <a:lstStyle/>
          <a:p>
            <a:pPr algn="ctr"/>
            <a:r>
              <a:rPr lang="it-IT" sz="1400" b="1" dirty="0" smtClean="0">
                <a:solidFill>
                  <a:schemeClr val="bg1"/>
                </a:solidFill>
              </a:rPr>
              <a:t>Brollo, Kaufmann, La Ferrara (2020)  ‘’The Political Economy of </a:t>
            </a:r>
            <a:r>
              <a:rPr lang="en-US" sz="1400" b="1" dirty="0" smtClean="0">
                <a:solidFill>
                  <a:schemeClr val="bg1"/>
                </a:solidFill>
              </a:rPr>
              <a:t>Program Enforcement’’</a:t>
            </a:r>
            <a:endParaRPr lang="it-IT" sz="1400" b="1" dirty="0" smtClean="0">
              <a:solidFill>
                <a:schemeClr val="bg1"/>
              </a:solidFill>
            </a:endParaRPr>
          </a:p>
        </p:txBody>
      </p:sp>
    </p:spTree>
    <p:extLst>
      <p:ext uri="{BB962C8B-B14F-4D97-AF65-F5344CB8AC3E}">
        <p14:creationId xmlns:p14="http://schemas.microsoft.com/office/powerpoint/2010/main" val="1739258178"/>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0" y="-27384"/>
            <a:ext cx="9144000" cy="936000"/>
          </a:xfrm>
          <a:prstGeom prst="rect">
            <a:avLst/>
          </a:prstGeom>
          <a:solidFill>
            <a:schemeClr val="bg1">
              <a:lumMod val="95000"/>
            </a:schemeClr>
          </a:solidFill>
          <a:ln w="3175">
            <a:noFill/>
          </a:ln>
          <a:effectLst/>
        </p:spPr>
        <p:txBody>
          <a:bodyPr wrap="square" rtlCol="0">
            <a:spAutoFit/>
          </a:bodyPr>
          <a:lstStyle/>
          <a:p>
            <a:r>
              <a:rPr lang="it-IT" sz="3600" b="1" dirty="0" smtClean="0">
                <a:solidFill>
                  <a:srgbClr val="C00000"/>
                </a:solidFill>
              </a:rPr>
              <a:t>     </a:t>
            </a:r>
          </a:p>
        </p:txBody>
      </p:sp>
      <p:sp>
        <p:nvSpPr>
          <p:cNvPr id="14" name="TextBox 13"/>
          <p:cNvSpPr txBox="1"/>
          <p:nvPr/>
        </p:nvSpPr>
        <p:spPr>
          <a:xfrm>
            <a:off x="251520" y="1052736"/>
            <a:ext cx="8529051" cy="1862048"/>
          </a:xfrm>
          <a:prstGeom prst="rect">
            <a:avLst/>
          </a:prstGeom>
          <a:noFill/>
          <a:ln w="3175">
            <a:noFill/>
          </a:ln>
          <a:effectLst/>
        </p:spPr>
        <p:txBody>
          <a:bodyPr wrap="square" rtlCol="0">
            <a:spAutoFit/>
          </a:bodyPr>
          <a:lstStyle/>
          <a:p>
            <a:r>
              <a:rPr lang="en-US" sz="2200" dirty="0"/>
              <a:t>To control for municipality observable </a:t>
            </a:r>
            <a:r>
              <a:rPr lang="en-US" sz="2200" dirty="0" smtClean="0"/>
              <a:t>&amp; unobservable characteristics</a:t>
            </a:r>
          </a:p>
          <a:p>
            <a:pPr>
              <a:spcAft>
                <a:spcPts val="600"/>
              </a:spcAft>
            </a:pPr>
            <a:r>
              <a:rPr lang="en-US" sz="2200" dirty="0" smtClean="0"/>
              <a:t> </a:t>
            </a:r>
            <a:r>
              <a:rPr lang="en-US" sz="2200" dirty="0"/>
              <a:t>we exploit a </a:t>
            </a:r>
            <a:r>
              <a:rPr lang="en-US" sz="2200" b="1" dirty="0">
                <a:solidFill>
                  <a:srgbClr val="800000"/>
                </a:solidFill>
              </a:rPr>
              <a:t>RDD in close </a:t>
            </a:r>
            <a:r>
              <a:rPr lang="en-US" sz="2200" b="1" dirty="0" smtClean="0">
                <a:solidFill>
                  <a:srgbClr val="800000"/>
                </a:solidFill>
              </a:rPr>
              <a:t>races </a:t>
            </a:r>
            <a:endParaRPr lang="en-US" sz="2200" dirty="0"/>
          </a:p>
          <a:p>
            <a:pPr marL="342900" indent="-342900">
              <a:buFont typeface="Arial" panose="020B0604020202020204" pitchFamily="34" charset="0"/>
              <a:buChar char="•"/>
            </a:pPr>
            <a:r>
              <a:rPr lang="en-US" sz="2200" dirty="0" smtClean="0"/>
              <a:t>Outcomes of 2008 &amp; 2012 elections</a:t>
            </a:r>
          </a:p>
          <a:p>
            <a:pPr marL="342900" indent="-342900">
              <a:buFont typeface="Arial" panose="020B0604020202020204" pitchFamily="34" charset="0"/>
              <a:buChar char="•"/>
            </a:pPr>
            <a:r>
              <a:rPr lang="en-US" sz="2200" dirty="0" smtClean="0"/>
              <a:t>We analyze municipalities where </a:t>
            </a:r>
            <a:r>
              <a:rPr lang="en-US" sz="2200" i="1" dirty="0" smtClean="0"/>
              <a:t>incumbent ran for re-election </a:t>
            </a:r>
            <a:r>
              <a:rPr lang="en-US" sz="2200" dirty="0" smtClean="0"/>
              <a:t>in the previous election</a:t>
            </a:r>
            <a:endParaRPr lang="en-US" sz="2000" dirty="0"/>
          </a:p>
        </p:txBody>
      </p:sp>
      <p:sp>
        <p:nvSpPr>
          <p:cNvPr id="3" name="TextBox 2"/>
          <p:cNvSpPr txBox="1"/>
          <p:nvPr/>
        </p:nvSpPr>
        <p:spPr>
          <a:xfrm>
            <a:off x="282576" y="148229"/>
            <a:ext cx="8640960" cy="584775"/>
          </a:xfrm>
          <a:prstGeom prst="rect">
            <a:avLst/>
          </a:prstGeom>
          <a:noFill/>
          <a:ln w="3175">
            <a:noFill/>
          </a:ln>
          <a:effectLst/>
        </p:spPr>
        <p:txBody>
          <a:bodyPr wrap="square" rtlCol="0">
            <a:spAutoFit/>
          </a:bodyPr>
          <a:lstStyle/>
          <a:p>
            <a:r>
              <a:rPr lang="en-US" sz="3200" b="1" dirty="0" smtClean="0">
                <a:solidFill>
                  <a:schemeClr val="accent2">
                    <a:lumMod val="75000"/>
                  </a:schemeClr>
                </a:solidFill>
              </a:rPr>
              <a:t>RDD Empirical strategy (1)</a:t>
            </a:r>
            <a:endParaRPr lang="it-IT" sz="3200" b="1" dirty="0" smtClean="0">
              <a:solidFill>
                <a:schemeClr val="accent2">
                  <a:lumMod val="75000"/>
                </a:schemeClr>
              </a:solidFill>
            </a:endParaRPr>
          </a:p>
        </p:txBody>
      </p:sp>
      <p:sp>
        <p:nvSpPr>
          <p:cNvPr id="9" name="TextBox 8"/>
          <p:cNvSpPr txBox="1"/>
          <p:nvPr/>
        </p:nvSpPr>
        <p:spPr>
          <a:xfrm>
            <a:off x="251520" y="2996952"/>
            <a:ext cx="8529051" cy="3477875"/>
          </a:xfrm>
          <a:prstGeom prst="rect">
            <a:avLst/>
          </a:prstGeom>
          <a:noFill/>
          <a:ln w="3175">
            <a:noFill/>
          </a:ln>
          <a:effectLst/>
        </p:spPr>
        <p:txBody>
          <a:bodyPr wrap="square" rtlCol="0">
            <a:spAutoFit/>
          </a:bodyPr>
          <a:lstStyle/>
          <a:p>
            <a:r>
              <a:rPr lang="en-US" sz="2200" dirty="0" smtClean="0"/>
              <a:t>This strategy:</a:t>
            </a:r>
          </a:p>
          <a:p>
            <a:pPr marL="342900" indent="-342900">
              <a:buClr>
                <a:schemeClr val="accent2">
                  <a:lumMod val="75000"/>
                </a:schemeClr>
              </a:buClr>
              <a:buFont typeface="Calibri" panose="020F0502020204030204" pitchFamily="34" charset="0"/>
              <a:buChar char="•"/>
            </a:pPr>
            <a:r>
              <a:rPr lang="en-US" sz="2200" dirty="0" smtClean="0"/>
              <a:t>Compares </a:t>
            </a:r>
            <a:r>
              <a:rPr lang="en-US" sz="2200" dirty="0"/>
              <a:t>municipalities where </a:t>
            </a:r>
            <a:r>
              <a:rPr lang="en-US" sz="2200" dirty="0" smtClean="0"/>
              <a:t>incumbent </a:t>
            </a:r>
            <a:r>
              <a:rPr lang="en-US" sz="2200" dirty="0"/>
              <a:t>barely won </a:t>
            </a:r>
            <a:r>
              <a:rPr lang="en-US" sz="2200" b="1" dirty="0">
                <a:solidFill>
                  <a:srgbClr val="800000"/>
                </a:solidFill>
              </a:rPr>
              <a:t>past elections (2004/2008)</a:t>
            </a:r>
            <a:r>
              <a:rPr lang="en-US" sz="2200" dirty="0"/>
              <a:t>, w/ municipalities where he/she barely lost</a:t>
            </a:r>
          </a:p>
          <a:p>
            <a:pPr marL="342900" indent="-342900">
              <a:buClr>
                <a:schemeClr val="accent2">
                  <a:lumMod val="75000"/>
                </a:schemeClr>
              </a:buClr>
              <a:buFont typeface="Calibri" panose="020F0502020204030204" pitchFamily="34" charset="0"/>
              <a:buChar char="•"/>
            </a:pPr>
            <a:r>
              <a:rPr lang="en-US" sz="2200" dirty="0"/>
              <a:t>MV </a:t>
            </a:r>
            <a:r>
              <a:rPr lang="en-US" sz="2200" dirty="0" smtClean="0"/>
              <a:t>= margin </a:t>
            </a:r>
            <a:r>
              <a:rPr lang="en-US" sz="2200" dirty="0"/>
              <a:t>of </a:t>
            </a:r>
            <a:r>
              <a:rPr lang="en-US" sz="2200" dirty="0" smtClean="0"/>
              <a:t>victory </a:t>
            </a:r>
            <a:r>
              <a:rPr lang="en-US" sz="2200" dirty="0"/>
              <a:t>of </a:t>
            </a:r>
            <a:r>
              <a:rPr lang="en-US" sz="2200" dirty="0" smtClean="0"/>
              <a:t>non-incumbent </a:t>
            </a:r>
            <a:r>
              <a:rPr lang="en-US" sz="2200" dirty="0"/>
              <a:t>candidate in </a:t>
            </a:r>
            <a:r>
              <a:rPr lang="en-US" sz="2200" dirty="0" smtClean="0"/>
              <a:t>municipality </a:t>
            </a:r>
            <a:r>
              <a:rPr lang="en-US" sz="2200" i="1" dirty="0" err="1"/>
              <a:t>i</a:t>
            </a:r>
            <a:r>
              <a:rPr lang="en-US" sz="2200" dirty="0" smtClean="0"/>
              <a:t>, </a:t>
            </a:r>
            <a:r>
              <a:rPr lang="en-US" sz="2200" dirty="0"/>
              <a:t>state </a:t>
            </a:r>
            <a:r>
              <a:rPr lang="en-US" sz="2200" i="1" dirty="0"/>
              <a:t>s,</a:t>
            </a:r>
            <a:r>
              <a:rPr lang="en-US" sz="2200" dirty="0"/>
              <a:t> </a:t>
            </a:r>
            <a:r>
              <a:rPr lang="en-US" sz="2200" dirty="0" smtClean="0"/>
              <a:t>mandate </a:t>
            </a:r>
            <a:r>
              <a:rPr lang="en-US" sz="2200" i="1" dirty="0"/>
              <a:t>t</a:t>
            </a:r>
          </a:p>
          <a:p>
            <a:pPr marL="342900" indent="-342900">
              <a:buClr>
                <a:schemeClr val="accent2">
                  <a:lumMod val="75000"/>
                </a:schemeClr>
              </a:buClr>
              <a:buFont typeface="Calibri" panose="020F0502020204030204" pitchFamily="34" charset="0"/>
              <a:buChar char="•"/>
            </a:pPr>
            <a:r>
              <a:rPr lang="en-US" sz="2200" dirty="0"/>
              <a:t>At the threshold </a:t>
            </a:r>
            <a:r>
              <a:rPr lang="en-US" sz="2200" dirty="0" err="1"/>
              <a:t>MV</a:t>
            </a:r>
            <a:r>
              <a:rPr lang="en-US" sz="2200" baseline="-25000" dirty="0" err="1"/>
              <a:t>ist</a:t>
            </a:r>
            <a:r>
              <a:rPr lang="en-US" sz="2200" dirty="0"/>
              <a:t> = 0 there is a sharp change in whether the mayor in power is </a:t>
            </a:r>
            <a:r>
              <a:rPr lang="en-US" sz="2200" dirty="0" smtClean="0"/>
              <a:t>1</a:t>
            </a:r>
            <a:r>
              <a:rPr lang="en-US" sz="2200" baseline="30000" dirty="0" smtClean="0"/>
              <a:t>st</a:t>
            </a:r>
            <a:r>
              <a:rPr lang="en-US" sz="2200" dirty="0" smtClean="0"/>
              <a:t> or 2</a:t>
            </a:r>
            <a:r>
              <a:rPr lang="en-US" sz="2200" baseline="30000" dirty="0" smtClean="0"/>
              <a:t>nd</a:t>
            </a:r>
            <a:r>
              <a:rPr lang="en-US" sz="2200" dirty="0" smtClean="0"/>
              <a:t> term</a:t>
            </a:r>
            <a:endParaRPr lang="en-US" sz="2200" dirty="0"/>
          </a:p>
          <a:p>
            <a:pPr marL="800100" lvl="1" indent="-342900">
              <a:buClr>
                <a:schemeClr val="accent2">
                  <a:lumMod val="75000"/>
                </a:schemeClr>
              </a:buClr>
              <a:buFont typeface="Calibri" panose="020F0502020204030204" pitchFamily="34" charset="0"/>
              <a:buChar char="•"/>
            </a:pPr>
            <a:r>
              <a:rPr lang="en-US" sz="2200" dirty="0" err="1"/>
              <a:t>MV</a:t>
            </a:r>
            <a:r>
              <a:rPr lang="en-US" sz="2200" baseline="-25000" dirty="0" err="1"/>
              <a:t>ist</a:t>
            </a:r>
            <a:r>
              <a:rPr lang="en-US" sz="2200" dirty="0"/>
              <a:t> &lt; </a:t>
            </a:r>
            <a:r>
              <a:rPr lang="en-US" sz="2200" dirty="0" smtClean="0"/>
              <a:t>0:  </a:t>
            </a:r>
            <a:r>
              <a:rPr lang="en-US" sz="2200" dirty="0"/>
              <a:t>incumbent is reelected in 2004 (2008), so </a:t>
            </a:r>
            <a:r>
              <a:rPr lang="en-US" sz="2200" dirty="0" smtClean="0"/>
              <a:t>is 2</a:t>
            </a:r>
            <a:r>
              <a:rPr lang="en-US" sz="2200" baseline="30000" dirty="0" smtClean="0"/>
              <a:t>nd</a:t>
            </a:r>
            <a:r>
              <a:rPr lang="en-US" sz="2200" dirty="0" smtClean="0"/>
              <a:t> term</a:t>
            </a:r>
          </a:p>
          <a:p>
            <a:pPr marL="800100" lvl="1" indent="-342900">
              <a:buClr>
                <a:schemeClr val="accent2">
                  <a:lumMod val="75000"/>
                </a:schemeClr>
              </a:buClr>
              <a:buFont typeface="Calibri" panose="020F0502020204030204" pitchFamily="34" charset="0"/>
              <a:buChar char="•"/>
            </a:pPr>
            <a:r>
              <a:rPr lang="en-US" sz="2200" dirty="0" err="1" smtClean="0"/>
              <a:t>MV</a:t>
            </a:r>
            <a:r>
              <a:rPr lang="en-US" sz="2200" baseline="-25000" dirty="0" err="1" smtClean="0"/>
              <a:t>ist</a:t>
            </a:r>
            <a:r>
              <a:rPr lang="en-US" sz="2200" dirty="0" smtClean="0"/>
              <a:t> </a:t>
            </a:r>
            <a:r>
              <a:rPr lang="en-US" sz="2200" dirty="0"/>
              <a:t>&gt; </a:t>
            </a:r>
            <a:r>
              <a:rPr lang="en-US" sz="2200" dirty="0" smtClean="0"/>
              <a:t>0: incumbent </a:t>
            </a:r>
            <a:r>
              <a:rPr lang="en-US" sz="2200" dirty="0"/>
              <a:t>is not reelected in 2004 (2008) and a new mayor is in power in 2005-</a:t>
            </a:r>
            <a:r>
              <a:rPr lang="en-US" sz="2200" dirty="0" smtClean="0"/>
              <a:t>2008 (</a:t>
            </a:r>
            <a:r>
              <a:rPr lang="en-US" sz="2200" dirty="0"/>
              <a:t>2009-2012</a:t>
            </a:r>
            <a:r>
              <a:rPr lang="en-US" sz="2200" dirty="0" smtClean="0"/>
              <a:t>)</a:t>
            </a:r>
            <a:r>
              <a:rPr lang="en-US" sz="2000" dirty="0"/>
              <a:t>	 </a:t>
            </a:r>
            <a:endParaRPr lang="it-IT" sz="2000" dirty="0" smtClean="0"/>
          </a:p>
        </p:txBody>
      </p:sp>
      <p:sp>
        <p:nvSpPr>
          <p:cNvPr id="7" name="TextBox 6"/>
          <p:cNvSpPr txBox="1"/>
          <p:nvPr/>
        </p:nvSpPr>
        <p:spPr>
          <a:xfrm>
            <a:off x="0" y="6597352"/>
            <a:ext cx="9144000" cy="307777"/>
          </a:xfrm>
          <a:prstGeom prst="rect">
            <a:avLst/>
          </a:prstGeom>
          <a:solidFill>
            <a:schemeClr val="accent2">
              <a:lumMod val="75000"/>
            </a:schemeClr>
          </a:solidFill>
          <a:ln w="3175">
            <a:solidFill>
              <a:schemeClr val="tx1"/>
            </a:solidFill>
          </a:ln>
          <a:effectLst>
            <a:outerShdw blurRad="50800" dist="38100" dir="18900000" algn="bl" rotWithShape="0">
              <a:prstClr val="black">
                <a:alpha val="40000"/>
              </a:prstClr>
            </a:outerShdw>
          </a:effectLst>
        </p:spPr>
        <p:txBody>
          <a:bodyPr wrap="square" rtlCol="0">
            <a:spAutoFit/>
          </a:bodyPr>
          <a:lstStyle/>
          <a:p>
            <a:pPr algn="ctr"/>
            <a:r>
              <a:rPr lang="it-IT" sz="1400" b="1" dirty="0" smtClean="0">
                <a:solidFill>
                  <a:schemeClr val="bg1"/>
                </a:solidFill>
              </a:rPr>
              <a:t>Brollo, Kaufmann, La Ferrara (2020)  ‘’The Political Economy of </a:t>
            </a:r>
            <a:r>
              <a:rPr lang="en-US" sz="1400" b="1" dirty="0" smtClean="0">
                <a:solidFill>
                  <a:schemeClr val="bg1"/>
                </a:solidFill>
              </a:rPr>
              <a:t>Program Enforcement’’</a:t>
            </a:r>
            <a:endParaRPr lang="it-IT" sz="1400" b="1" dirty="0" smtClean="0">
              <a:solidFill>
                <a:schemeClr val="bg1"/>
              </a:solidFill>
            </a:endParaRPr>
          </a:p>
        </p:txBody>
      </p:sp>
    </p:spTree>
    <p:extLst>
      <p:ext uri="{BB962C8B-B14F-4D97-AF65-F5344CB8AC3E}">
        <p14:creationId xmlns:p14="http://schemas.microsoft.com/office/powerpoint/2010/main" val="9000157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p:cNvSpPr txBox="1"/>
          <p:nvPr/>
        </p:nvSpPr>
        <p:spPr>
          <a:xfrm>
            <a:off x="0" y="-3"/>
            <a:ext cx="9144000" cy="936000"/>
          </a:xfrm>
          <a:prstGeom prst="rect">
            <a:avLst/>
          </a:prstGeom>
          <a:solidFill>
            <a:schemeClr val="bg1">
              <a:lumMod val="95000"/>
            </a:schemeClr>
          </a:solidFill>
          <a:ln w="3175">
            <a:noFill/>
          </a:ln>
          <a:effectLst/>
        </p:spPr>
        <p:txBody>
          <a:bodyPr wrap="square" rtlCol="0">
            <a:spAutoFit/>
          </a:bodyPr>
          <a:lstStyle/>
          <a:p>
            <a:r>
              <a:rPr lang="it-IT" sz="3600" b="1" dirty="0" smtClean="0">
                <a:solidFill>
                  <a:srgbClr val="C00000"/>
                </a:solidFill>
              </a:rPr>
              <a:t>     </a:t>
            </a:r>
          </a:p>
        </p:txBody>
      </p:sp>
      <p:sp>
        <p:nvSpPr>
          <p:cNvPr id="7" name="TextBox 8"/>
          <p:cNvSpPr txBox="1"/>
          <p:nvPr/>
        </p:nvSpPr>
        <p:spPr>
          <a:xfrm>
            <a:off x="545786" y="1931928"/>
            <a:ext cx="8130670" cy="1446550"/>
          </a:xfrm>
          <a:prstGeom prst="rect">
            <a:avLst/>
          </a:prstGeom>
          <a:noFill/>
          <a:ln w="3175">
            <a:noFill/>
          </a:ln>
          <a:effectLst/>
        </p:spPr>
        <p:txBody>
          <a:bodyPr wrap="square" rtlCol="0">
            <a:spAutoFit/>
          </a:bodyPr>
          <a:lstStyle/>
          <a:p>
            <a:r>
              <a:rPr lang="en-US" sz="2200" dirty="0" smtClean="0"/>
              <a:t>Consider </a:t>
            </a:r>
            <a:r>
              <a:rPr lang="en-US" sz="2200" b="1" dirty="0" err="1" smtClean="0"/>
              <a:t>mis</a:t>
            </a:r>
            <a:r>
              <a:rPr lang="en-US" sz="2200" b="1" dirty="0" smtClean="0"/>
              <a:t>-targeting</a:t>
            </a:r>
            <a:r>
              <a:rPr lang="en-US" sz="2200" dirty="0" smtClean="0"/>
              <a:t> of benefits</a:t>
            </a:r>
          </a:p>
          <a:p>
            <a:pPr marL="361950" indent="-361950">
              <a:buFont typeface="Arial" pitchFamily="34" charset="0"/>
              <a:buChar char="•"/>
            </a:pPr>
            <a:r>
              <a:rPr lang="en-US" sz="2200" dirty="0" smtClean="0"/>
              <a:t>Visible to other potential beneficiaries (e.g., my rich neighbor is getting the program)</a:t>
            </a:r>
          </a:p>
          <a:p>
            <a:pPr marL="361950" indent="-361950">
              <a:buFont typeface="Arial" pitchFamily="34" charset="0"/>
              <a:buChar char="•"/>
            </a:pPr>
            <a:r>
              <a:rPr lang="en-US" sz="2200" dirty="0" smtClean="0"/>
              <a:t>Typically audited</a:t>
            </a:r>
            <a:endParaRPr lang="en-US" sz="2200" i="1" dirty="0" smtClean="0"/>
          </a:p>
        </p:txBody>
      </p:sp>
      <p:sp>
        <p:nvSpPr>
          <p:cNvPr id="12" name="TextBox 11"/>
          <p:cNvSpPr txBox="1"/>
          <p:nvPr/>
        </p:nvSpPr>
        <p:spPr>
          <a:xfrm>
            <a:off x="467544" y="188640"/>
            <a:ext cx="8064896" cy="584775"/>
          </a:xfrm>
          <a:prstGeom prst="rect">
            <a:avLst/>
          </a:prstGeom>
          <a:noFill/>
          <a:ln w="3175">
            <a:noFill/>
          </a:ln>
          <a:effectLst/>
        </p:spPr>
        <p:txBody>
          <a:bodyPr wrap="square" rtlCol="0">
            <a:spAutoFit/>
          </a:bodyPr>
          <a:lstStyle/>
          <a:p>
            <a:r>
              <a:rPr lang="it-IT" sz="3200" b="1" dirty="0" smtClean="0">
                <a:solidFill>
                  <a:schemeClr val="accent2">
                    <a:lumMod val="75000"/>
                  </a:schemeClr>
                </a:solidFill>
              </a:rPr>
              <a:t>Why focus on enforcement?</a:t>
            </a:r>
          </a:p>
        </p:txBody>
      </p:sp>
      <p:sp>
        <p:nvSpPr>
          <p:cNvPr id="13" name="TextBox 12"/>
          <p:cNvSpPr txBox="1"/>
          <p:nvPr/>
        </p:nvSpPr>
        <p:spPr>
          <a:xfrm>
            <a:off x="539552" y="1044025"/>
            <a:ext cx="8130670" cy="523220"/>
          </a:xfrm>
          <a:prstGeom prst="rect">
            <a:avLst/>
          </a:prstGeom>
          <a:noFill/>
          <a:ln w="3175">
            <a:noFill/>
          </a:ln>
          <a:effectLst/>
        </p:spPr>
        <p:txBody>
          <a:bodyPr wrap="square" rtlCol="0">
            <a:spAutoFit/>
          </a:bodyPr>
          <a:lstStyle/>
          <a:p>
            <a:r>
              <a:rPr lang="en-US" sz="2800" b="1" dirty="0" smtClean="0">
                <a:solidFill>
                  <a:srgbClr val="820000"/>
                </a:solidFill>
              </a:rPr>
              <a:t>3. Visibility of manipulation</a:t>
            </a:r>
            <a:endParaRPr lang="en-US" sz="2800" dirty="0"/>
          </a:p>
        </p:txBody>
      </p:sp>
      <p:sp>
        <p:nvSpPr>
          <p:cNvPr id="14" name="TextBox 8"/>
          <p:cNvSpPr txBox="1"/>
          <p:nvPr/>
        </p:nvSpPr>
        <p:spPr>
          <a:xfrm>
            <a:off x="611560" y="3660120"/>
            <a:ext cx="8130670" cy="1446550"/>
          </a:xfrm>
          <a:prstGeom prst="rect">
            <a:avLst/>
          </a:prstGeom>
          <a:noFill/>
          <a:ln w="3175">
            <a:noFill/>
          </a:ln>
          <a:effectLst/>
        </p:spPr>
        <p:txBody>
          <a:bodyPr wrap="square" rtlCol="0">
            <a:spAutoFit/>
          </a:bodyPr>
          <a:lstStyle/>
          <a:p>
            <a:r>
              <a:rPr lang="en-US" sz="2200" dirty="0" smtClean="0"/>
              <a:t>Lax enforcement instead:</a:t>
            </a:r>
          </a:p>
          <a:p>
            <a:pPr marL="361950" indent="-361950">
              <a:buFont typeface="Arial" pitchFamily="34" charset="0"/>
              <a:buChar char="•"/>
            </a:pPr>
            <a:r>
              <a:rPr lang="en-US" sz="2200" b="1" dirty="0" smtClean="0"/>
              <a:t>Less visible </a:t>
            </a:r>
            <a:r>
              <a:rPr lang="en-US" sz="2200" dirty="0" smtClean="0"/>
              <a:t>(e.g., neighbors do not know if your kid missed school 3 months ago)</a:t>
            </a:r>
          </a:p>
          <a:p>
            <a:pPr marL="361950" indent="-361950">
              <a:buFont typeface="Arial" pitchFamily="34" charset="0"/>
              <a:buChar char="•"/>
            </a:pPr>
            <a:r>
              <a:rPr lang="en-US" sz="2200" dirty="0" smtClean="0"/>
              <a:t>More </a:t>
            </a:r>
            <a:r>
              <a:rPr lang="en-US" sz="2200" b="1" dirty="0" smtClean="0"/>
              <a:t>complex to audit</a:t>
            </a:r>
            <a:r>
              <a:rPr lang="en-US" sz="2200" dirty="0" smtClean="0"/>
              <a:t> (e.g., data requirements)</a:t>
            </a:r>
          </a:p>
        </p:txBody>
      </p:sp>
      <p:sp>
        <p:nvSpPr>
          <p:cNvPr id="9" name="TextBox 8"/>
          <p:cNvSpPr txBox="1"/>
          <p:nvPr/>
        </p:nvSpPr>
        <p:spPr>
          <a:xfrm>
            <a:off x="545786" y="5373216"/>
            <a:ext cx="8130670" cy="769441"/>
          </a:xfrm>
          <a:prstGeom prst="rect">
            <a:avLst/>
          </a:prstGeom>
          <a:noFill/>
          <a:ln w="3175">
            <a:noFill/>
          </a:ln>
          <a:effectLst/>
        </p:spPr>
        <p:txBody>
          <a:bodyPr wrap="square" rtlCol="0">
            <a:spAutoFit/>
          </a:bodyPr>
          <a:lstStyle/>
          <a:p>
            <a:r>
              <a:rPr lang="en-US" sz="2200" i="1" dirty="0" smtClean="0"/>
              <a:t>As welfare programs become more sophisticated, so does ability of politicians to manipulate w/o being detected!</a:t>
            </a:r>
          </a:p>
        </p:txBody>
      </p:sp>
      <p:sp>
        <p:nvSpPr>
          <p:cNvPr id="11" name="TextBox 10"/>
          <p:cNvSpPr txBox="1"/>
          <p:nvPr/>
        </p:nvSpPr>
        <p:spPr>
          <a:xfrm>
            <a:off x="0" y="6597352"/>
            <a:ext cx="9144000" cy="307777"/>
          </a:xfrm>
          <a:prstGeom prst="rect">
            <a:avLst/>
          </a:prstGeom>
          <a:solidFill>
            <a:schemeClr val="accent2">
              <a:lumMod val="75000"/>
            </a:schemeClr>
          </a:solidFill>
          <a:ln w="3175">
            <a:solidFill>
              <a:schemeClr val="tx1"/>
            </a:solidFill>
          </a:ln>
          <a:effectLst>
            <a:outerShdw blurRad="50800" dist="38100" dir="18900000" algn="bl" rotWithShape="0">
              <a:prstClr val="black">
                <a:alpha val="40000"/>
              </a:prstClr>
            </a:outerShdw>
          </a:effectLst>
        </p:spPr>
        <p:txBody>
          <a:bodyPr wrap="square" rtlCol="0">
            <a:spAutoFit/>
          </a:bodyPr>
          <a:lstStyle/>
          <a:p>
            <a:pPr algn="ctr"/>
            <a:r>
              <a:rPr lang="it-IT" sz="1400" b="1" dirty="0" smtClean="0">
                <a:solidFill>
                  <a:schemeClr val="bg1"/>
                </a:solidFill>
              </a:rPr>
              <a:t>Brollo, Kaufmann, La Ferrara (2020)  ‘’The Political Economy of </a:t>
            </a:r>
            <a:r>
              <a:rPr lang="en-US" sz="1400" b="1" dirty="0" smtClean="0">
                <a:solidFill>
                  <a:schemeClr val="bg1"/>
                </a:solidFill>
              </a:rPr>
              <a:t>Program Enforcement’’</a:t>
            </a:r>
            <a:endParaRPr lang="it-IT" sz="1400" b="1" dirty="0" smtClean="0">
              <a:solidFill>
                <a:schemeClr val="bg1"/>
              </a:solidFill>
            </a:endParaRPr>
          </a:p>
        </p:txBody>
      </p:sp>
    </p:spTree>
    <p:extLst>
      <p:ext uri="{BB962C8B-B14F-4D97-AF65-F5344CB8AC3E}">
        <p14:creationId xmlns:p14="http://schemas.microsoft.com/office/powerpoint/2010/main" val="25873051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9"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p:nvPr/>
        </p:nvSpPr>
        <p:spPr>
          <a:xfrm>
            <a:off x="539552" y="1412776"/>
            <a:ext cx="8102483" cy="2893100"/>
          </a:xfrm>
          <a:prstGeom prst="rect">
            <a:avLst/>
          </a:prstGeom>
          <a:noFill/>
          <a:ln w="3175">
            <a:noFill/>
          </a:ln>
          <a:effectLst/>
        </p:spPr>
        <p:txBody>
          <a:bodyPr wrap="square" rtlCol="0">
            <a:spAutoFit/>
          </a:bodyPr>
          <a:lstStyle/>
          <a:p>
            <a:r>
              <a:rPr lang="en-US" sz="2200" dirty="0" smtClean="0"/>
              <a:t>As recommended by </a:t>
            </a:r>
            <a:r>
              <a:rPr lang="en-US" sz="2200" dirty="0" err="1" smtClean="0"/>
              <a:t>Gelman</a:t>
            </a:r>
            <a:r>
              <a:rPr lang="en-US" sz="2200" dirty="0" smtClean="0"/>
              <a:t> and </a:t>
            </a:r>
            <a:r>
              <a:rPr lang="en-US" sz="2200" dirty="0" err="1" smtClean="0"/>
              <a:t>Imbens</a:t>
            </a:r>
            <a:r>
              <a:rPr lang="en-US" sz="2200" dirty="0" smtClean="0"/>
              <a:t> (2014), we show results for: </a:t>
            </a:r>
          </a:p>
          <a:p>
            <a:pPr marL="800100" lvl="1" indent="-342900">
              <a:buClr>
                <a:srgbClr val="820000"/>
              </a:buClr>
              <a:buFont typeface="Arial"/>
              <a:buChar char="•"/>
            </a:pPr>
            <a:r>
              <a:rPr lang="en-US" sz="2200" dirty="0" smtClean="0"/>
              <a:t>2</a:t>
            </a:r>
            <a:r>
              <a:rPr lang="en-US" sz="2200" baseline="30000" dirty="0" smtClean="0"/>
              <a:t>nd</a:t>
            </a:r>
            <a:r>
              <a:rPr lang="en-US" sz="2200" dirty="0" smtClean="0"/>
              <a:t> Order polynomial </a:t>
            </a:r>
            <a:endParaRPr lang="en-US" sz="2200" dirty="0"/>
          </a:p>
          <a:p>
            <a:pPr marL="800100" lvl="1" indent="-342900">
              <a:spcAft>
                <a:spcPts val="1200"/>
              </a:spcAft>
              <a:buClr>
                <a:srgbClr val="820000"/>
              </a:buClr>
              <a:buFont typeface="Arial"/>
              <a:buChar char="•"/>
            </a:pPr>
            <a:r>
              <a:rPr lang="en-US" sz="2200" dirty="0" smtClean="0"/>
              <a:t>Local linear regressions, w/ optimal </a:t>
            </a:r>
            <a:r>
              <a:rPr lang="en-US" sz="2200" dirty="0" err="1" smtClean="0"/>
              <a:t>bandwith</a:t>
            </a:r>
            <a:r>
              <a:rPr lang="en-US" sz="2200" dirty="0" smtClean="0"/>
              <a:t> </a:t>
            </a:r>
            <a:r>
              <a:rPr lang="en-US" sz="2200" dirty="0" err="1" smtClean="0"/>
              <a:t>acording</a:t>
            </a:r>
            <a:r>
              <a:rPr lang="en-US" sz="2200" dirty="0" smtClean="0"/>
              <a:t> to </a:t>
            </a:r>
            <a:r>
              <a:rPr lang="en-US" sz="2200" dirty="0" err="1" smtClean="0"/>
              <a:t>Callonio</a:t>
            </a:r>
            <a:r>
              <a:rPr lang="en-US" sz="2200" dirty="0" smtClean="0"/>
              <a:t> </a:t>
            </a:r>
            <a:r>
              <a:rPr lang="en-US" sz="2200" dirty="0" err="1" smtClean="0"/>
              <a:t>Cattaneo</a:t>
            </a:r>
            <a:r>
              <a:rPr lang="en-US" sz="2200" dirty="0" smtClean="0"/>
              <a:t> and </a:t>
            </a:r>
            <a:r>
              <a:rPr lang="en-US" sz="2200" dirty="0" err="1" smtClean="0"/>
              <a:t>Titiunik</a:t>
            </a:r>
            <a:r>
              <a:rPr lang="en-US" sz="2200" dirty="0" smtClean="0"/>
              <a:t>, 2014 (CCT)</a:t>
            </a:r>
          </a:p>
          <a:p>
            <a:r>
              <a:rPr lang="en-US" sz="2200" dirty="0" smtClean="0"/>
              <a:t>[We </a:t>
            </a:r>
            <a:r>
              <a:rPr lang="en-US" sz="2200" dirty="0"/>
              <a:t>also report </a:t>
            </a:r>
            <a:r>
              <a:rPr lang="en-US" sz="2200" dirty="0" smtClean="0"/>
              <a:t>OLS results that do </a:t>
            </a:r>
            <a:r>
              <a:rPr lang="en-US" sz="2200" dirty="0"/>
              <a:t>not control for margin of victory on either side of </a:t>
            </a:r>
            <a:r>
              <a:rPr lang="en-US" sz="2200" dirty="0" smtClean="0"/>
              <a:t>cutoff]</a:t>
            </a:r>
          </a:p>
          <a:p>
            <a:pPr lvl="1">
              <a:buClr>
                <a:schemeClr val="accent2">
                  <a:lumMod val="75000"/>
                </a:schemeClr>
              </a:buClr>
            </a:pPr>
            <a:endParaRPr lang="en-US" sz="2000" dirty="0"/>
          </a:p>
          <a:p>
            <a:r>
              <a:rPr lang="en-US" sz="2000" dirty="0"/>
              <a:t>	 </a:t>
            </a:r>
            <a:endParaRPr lang="it-IT" sz="2000" dirty="0" smtClean="0"/>
          </a:p>
        </p:txBody>
      </p:sp>
      <p:sp>
        <p:nvSpPr>
          <p:cNvPr id="6" name="TextBox 5"/>
          <p:cNvSpPr txBox="1"/>
          <p:nvPr/>
        </p:nvSpPr>
        <p:spPr>
          <a:xfrm>
            <a:off x="0" y="-27384"/>
            <a:ext cx="9144000" cy="936000"/>
          </a:xfrm>
          <a:prstGeom prst="rect">
            <a:avLst/>
          </a:prstGeom>
          <a:solidFill>
            <a:schemeClr val="bg1">
              <a:lumMod val="95000"/>
            </a:schemeClr>
          </a:solidFill>
          <a:ln w="3175">
            <a:noFill/>
          </a:ln>
          <a:effectLst/>
        </p:spPr>
        <p:txBody>
          <a:bodyPr wrap="square" rtlCol="0">
            <a:spAutoFit/>
          </a:bodyPr>
          <a:lstStyle/>
          <a:p>
            <a:r>
              <a:rPr lang="it-IT" sz="3600" b="1" dirty="0" smtClean="0">
                <a:solidFill>
                  <a:srgbClr val="C00000"/>
                </a:solidFill>
              </a:rPr>
              <a:t>     </a:t>
            </a:r>
          </a:p>
        </p:txBody>
      </p:sp>
      <p:sp>
        <p:nvSpPr>
          <p:cNvPr id="7" name="TextBox 6"/>
          <p:cNvSpPr txBox="1"/>
          <p:nvPr/>
        </p:nvSpPr>
        <p:spPr>
          <a:xfrm>
            <a:off x="282576" y="148229"/>
            <a:ext cx="8640960" cy="584775"/>
          </a:xfrm>
          <a:prstGeom prst="rect">
            <a:avLst/>
          </a:prstGeom>
          <a:noFill/>
          <a:ln w="3175">
            <a:noFill/>
          </a:ln>
          <a:effectLst/>
        </p:spPr>
        <p:txBody>
          <a:bodyPr wrap="square" rtlCol="0">
            <a:spAutoFit/>
          </a:bodyPr>
          <a:lstStyle/>
          <a:p>
            <a:r>
              <a:rPr lang="en-US" sz="3200" b="1" dirty="0" smtClean="0">
                <a:solidFill>
                  <a:schemeClr val="accent2">
                    <a:lumMod val="75000"/>
                  </a:schemeClr>
                </a:solidFill>
              </a:rPr>
              <a:t>RDD Empirical strategy (2)</a:t>
            </a:r>
            <a:endParaRPr lang="it-IT" sz="3200" b="1" dirty="0" smtClean="0">
              <a:solidFill>
                <a:schemeClr val="accent2">
                  <a:lumMod val="75000"/>
                </a:schemeClr>
              </a:solidFill>
            </a:endParaRPr>
          </a:p>
        </p:txBody>
      </p:sp>
      <p:pic>
        <p:nvPicPr>
          <p:cNvPr id="2" name="Picture 1"/>
          <p:cNvPicPr>
            <a:picLocks noChangeAspect="1"/>
          </p:cNvPicPr>
          <p:nvPr/>
        </p:nvPicPr>
        <p:blipFill>
          <a:blip r:embed="rId2"/>
          <a:stretch>
            <a:fillRect/>
          </a:stretch>
        </p:blipFill>
        <p:spPr>
          <a:xfrm>
            <a:off x="668570" y="3933056"/>
            <a:ext cx="8007886" cy="1224136"/>
          </a:xfrm>
          <a:prstGeom prst="rect">
            <a:avLst/>
          </a:prstGeom>
        </p:spPr>
      </p:pic>
      <p:sp>
        <p:nvSpPr>
          <p:cNvPr id="8" name="TextBox 7"/>
          <p:cNvSpPr txBox="1"/>
          <p:nvPr/>
        </p:nvSpPr>
        <p:spPr>
          <a:xfrm>
            <a:off x="0" y="6597352"/>
            <a:ext cx="9144000" cy="307777"/>
          </a:xfrm>
          <a:prstGeom prst="rect">
            <a:avLst/>
          </a:prstGeom>
          <a:solidFill>
            <a:schemeClr val="accent2">
              <a:lumMod val="75000"/>
            </a:schemeClr>
          </a:solidFill>
          <a:ln w="3175">
            <a:solidFill>
              <a:schemeClr val="tx1"/>
            </a:solidFill>
          </a:ln>
          <a:effectLst>
            <a:outerShdw blurRad="50800" dist="38100" dir="18900000" algn="bl" rotWithShape="0">
              <a:prstClr val="black">
                <a:alpha val="40000"/>
              </a:prstClr>
            </a:outerShdw>
          </a:effectLst>
        </p:spPr>
        <p:txBody>
          <a:bodyPr wrap="square" rtlCol="0">
            <a:spAutoFit/>
          </a:bodyPr>
          <a:lstStyle/>
          <a:p>
            <a:pPr algn="ctr"/>
            <a:r>
              <a:rPr lang="it-IT" sz="1400" b="1" dirty="0" smtClean="0">
                <a:solidFill>
                  <a:schemeClr val="bg1"/>
                </a:solidFill>
              </a:rPr>
              <a:t>Brollo, Kaufmann, La Ferrara (2020)  ‘’The Political Economy of </a:t>
            </a:r>
            <a:r>
              <a:rPr lang="en-US" sz="1400" b="1" dirty="0" smtClean="0">
                <a:solidFill>
                  <a:schemeClr val="bg1"/>
                </a:solidFill>
              </a:rPr>
              <a:t>Program Enforcement’’</a:t>
            </a:r>
            <a:endParaRPr lang="it-IT" sz="1400" b="1" dirty="0" smtClean="0">
              <a:solidFill>
                <a:schemeClr val="bg1"/>
              </a:solidFill>
            </a:endParaRPr>
          </a:p>
        </p:txBody>
      </p:sp>
    </p:spTree>
    <p:extLst>
      <p:ext uri="{BB962C8B-B14F-4D97-AF65-F5344CB8AC3E}">
        <p14:creationId xmlns:p14="http://schemas.microsoft.com/office/powerpoint/2010/main" val="3567777124"/>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0" y="-27384"/>
            <a:ext cx="9144000" cy="936000"/>
          </a:xfrm>
          <a:prstGeom prst="rect">
            <a:avLst/>
          </a:prstGeom>
          <a:solidFill>
            <a:schemeClr val="bg1">
              <a:lumMod val="95000"/>
            </a:schemeClr>
          </a:solidFill>
          <a:ln w="3175">
            <a:noFill/>
          </a:ln>
          <a:effectLst/>
        </p:spPr>
        <p:txBody>
          <a:bodyPr wrap="square" rtlCol="0">
            <a:spAutoFit/>
          </a:bodyPr>
          <a:lstStyle/>
          <a:p>
            <a:r>
              <a:rPr lang="it-IT" sz="3600" b="1" dirty="0" smtClean="0">
                <a:solidFill>
                  <a:srgbClr val="C00000"/>
                </a:solidFill>
              </a:rPr>
              <a:t>     </a:t>
            </a:r>
          </a:p>
        </p:txBody>
      </p:sp>
      <p:sp>
        <p:nvSpPr>
          <p:cNvPr id="3" name="TextBox 2"/>
          <p:cNvSpPr txBox="1"/>
          <p:nvPr/>
        </p:nvSpPr>
        <p:spPr>
          <a:xfrm>
            <a:off x="282576" y="148229"/>
            <a:ext cx="8640960" cy="584775"/>
          </a:xfrm>
          <a:prstGeom prst="rect">
            <a:avLst/>
          </a:prstGeom>
          <a:noFill/>
          <a:ln w="3175">
            <a:noFill/>
          </a:ln>
          <a:effectLst/>
        </p:spPr>
        <p:txBody>
          <a:bodyPr wrap="square" rtlCol="0">
            <a:spAutoFit/>
          </a:bodyPr>
          <a:lstStyle/>
          <a:p>
            <a:r>
              <a:rPr lang="en-US" sz="3200" b="1" dirty="0" smtClean="0">
                <a:solidFill>
                  <a:schemeClr val="accent2">
                    <a:lumMod val="75000"/>
                  </a:schemeClr>
                </a:solidFill>
              </a:rPr>
              <a:t>Validity checks</a:t>
            </a:r>
            <a:endParaRPr lang="it-IT" sz="3200" b="1" dirty="0" smtClean="0">
              <a:solidFill>
                <a:schemeClr val="accent2">
                  <a:lumMod val="75000"/>
                </a:schemeClr>
              </a:solidFill>
            </a:endParaRPr>
          </a:p>
        </p:txBody>
      </p:sp>
      <p:sp>
        <p:nvSpPr>
          <p:cNvPr id="4" name="Rectangle 3"/>
          <p:cNvSpPr/>
          <p:nvPr/>
        </p:nvSpPr>
        <p:spPr>
          <a:xfrm>
            <a:off x="395536" y="1268760"/>
            <a:ext cx="8568952" cy="707886"/>
          </a:xfrm>
          <a:prstGeom prst="rect">
            <a:avLst/>
          </a:prstGeom>
        </p:spPr>
        <p:txBody>
          <a:bodyPr wrap="square">
            <a:spAutoFit/>
          </a:bodyPr>
          <a:lstStyle/>
          <a:p>
            <a:pPr marL="285750" indent="-285750">
              <a:buClr>
                <a:schemeClr val="accent2">
                  <a:lumMod val="75000"/>
                </a:schemeClr>
              </a:buClr>
              <a:buFont typeface="Arial"/>
              <a:buChar char="•"/>
            </a:pPr>
            <a:r>
              <a:rPr lang="en-US" sz="2000" b="1" i="1" dirty="0" smtClean="0"/>
              <a:t>McCrary test</a:t>
            </a:r>
            <a:endParaRPr lang="en-US" sz="2000" b="1" i="1" dirty="0"/>
          </a:p>
          <a:p>
            <a:pPr marL="800100" lvl="1" indent="-342900">
              <a:spcAft>
                <a:spcPts val="1800"/>
              </a:spcAft>
              <a:buClr>
                <a:schemeClr val="accent2">
                  <a:lumMod val="75000"/>
                </a:schemeClr>
              </a:buClr>
              <a:buFont typeface="Calibri" panose="020F0502020204030204" pitchFamily="34" charset="0"/>
              <a:buChar char="•"/>
            </a:pPr>
            <a:r>
              <a:rPr lang="en-US" sz="2000" dirty="0" smtClean="0"/>
              <a:t>No discontinuity in density of MV </a:t>
            </a:r>
          </a:p>
        </p:txBody>
      </p:sp>
      <p:pic>
        <p:nvPicPr>
          <p:cNvPr id="6" name="Segnaposto immagine 6" descr="McCrary.pdf"/>
          <p:cNvPicPr>
            <a:picLocks noChangeAspect="1"/>
          </p:cNvPicPr>
          <p:nvPr/>
        </p:nvPicPr>
        <p:blipFill>
          <a:blip r:embed="rId2">
            <a:extLst>
              <a:ext uri="{28A0092B-C50C-407E-A947-70E740481C1C}">
                <a14:useLocalDpi xmlns:a14="http://schemas.microsoft.com/office/drawing/2010/main" val="0"/>
              </a:ext>
            </a:extLst>
          </a:blip>
          <a:srcRect l="1515" r="1515"/>
          <a:stretch>
            <a:fillRect/>
          </a:stretch>
        </p:blipFill>
        <p:spPr>
          <a:xfrm>
            <a:off x="1605880" y="2194520"/>
            <a:ext cx="5486400" cy="4114800"/>
          </a:xfrm>
          <a:prstGeom prst="rect">
            <a:avLst/>
          </a:prstGeom>
        </p:spPr>
      </p:pic>
      <p:sp>
        <p:nvSpPr>
          <p:cNvPr id="8" name="TextBox 7"/>
          <p:cNvSpPr txBox="1"/>
          <p:nvPr/>
        </p:nvSpPr>
        <p:spPr>
          <a:xfrm>
            <a:off x="0" y="6597352"/>
            <a:ext cx="9144000" cy="307777"/>
          </a:xfrm>
          <a:prstGeom prst="rect">
            <a:avLst/>
          </a:prstGeom>
          <a:solidFill>
            <a:schemeClr val="accent2">
              <a:lumMod val="75000"/>
            </a:schemeClr>
          </a:solidFill>
          <a:ln w="3175">
            <a:solidFill>
              <a:schemeClr val="tx1"/>
            </a:solidFill>
          </a:ln>
          <a:effectLst>
            <a:outerShdw blurRad="50800" dist="38100" dir="18900000" algn="bl" rotWithShape="0">
              <a:prstClr val="black">
                <a:alpha val="40000"/>
              </a:prstClr>
            </a:outerShdw>
          </a:effectLst>
        </p:spPr>
        <p:txBody>
          <a:bodyPr wrap="square" rtlCol="0">
            <a:spAutoFit/>
          </a:bodyPr>
          <a:lstStyle/>
          <a:p>
            <a:pPr algn="ctr"/>
            <a:r>
              <a:rPr lang="it-IT" sz="1400" b="1" dirty="0" smtClean="0">
                <a:solidFill>
                  <a:schemeClr val="bg1"/>
                </a:solidFill>
              </a:rPr>
              <a:t>Brollo, Kaufmann, La Ferrara (2020)  ‘’The Political Economy of </a:t>
            </a:r>
            <a:r>
              <a:rPr lang="en-US" sz="1400" b="1" dirty="0" smtClean="0">
                <a:solidFill>
                  <a:schemeClr val="bg1"/>
                </a:solidFill>
              </a:rPr>
              <a:t>Program Enforcement’’</a:t>
            </a:r>
            <a:endParaRPr lang="it-IT" sz="1400" b="1" dirty="0" smtClean="0">
              <a:solidFill>
                <a:schemeClr val="bg1"/>
              </a:solidFill>
            </a:endParaRPr>
          </a:p>
        </p:txBody>
      </p:sp>
    </p:spTree>
    <p:extLst>
      <p:ext uri="{BB962C8B-B14F-4D97-AF65-F5344CB8AC3E}">
        <p14:creationId xmlns:p14="http://schemas.microsoft.com/office/powerpoint/2010/main" val="25962346"/>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395536" y="1268760"/>
            <a:ext cx="8568952" cy="2169825"/>
          </a:xfrm>
          <a:prstGeom prst="rect">
            <a:avLst/>
          </a:prstGeom>
        </p:spPr>
        <p:txBody>
          <a:bodyPr wrap="square">
            <a:spAutoFit/>
          </a:bodyPr>
          <a:lstStyle/>
          <a:p>
            <a:pPr marL="285750" indent="-285750">
              <a:buClr>
                <a:schemeClr val="accent2">
                  <a:lumMod val="75000"/>
                </a:schemeClr>
              </a:buClr>
              <a:buFont typeface="Arial"/>
              <a:buChar char="•"/>
            </a:pPr>
            <a:r>
              <a:rPr lang="en-US" sz="2000" b="1" i="1" dirty="0" smtClean="0">
                <a:solidFill>
                  <a:schemeClr val="bg1">
                    <a:lumMod val="75000"/>
                  </a:schemeClr>
                </a:solidFill>
              </a:rPr>
              <a:t>McCrary test</a:t>
            </a:r>
            <a:endParaRPr lang="en-US" sz="2000" b="1" i="1" dirty="0">
              <a:solidFill>
                <a:schemeClr val="bg1">
                  <a:lumMod val="75000"/>
                </a:schemeClr>
              </a:solidFill>
            </a:endParaRPr>
          </a:p>
          <a:p>
            <a:pPr marL="800100" lvl="1" indent="-342900">
              <a:spcAft>
                <a:spcPts val="1800"/>
              </a:spcAft>
              <a:buClr>
                <a:schemeClr val="accent2">
                  <a:lumMod val="75000"/>
                </a:schemeClr>
              </a:buClr>
              <a:buFont typeface="Calibri" panose="020F0502020204030204" pitchFamily="34" charset="0"/>
              <a:buChar char="•"/>
            </a:pPr>
            <a:r>
              <a:rPr lang="en-US" sz="2000" dirty="0" smtClean="0">
                <a:solidFill>
                  <a:schemeClr val="bg1">
                    <a:lumMod val="75000"/>
                  </a:schemeClr>
                </a:solidFill>
              </a:rPr>
              <a:t>No discontinuity in density of MV </a:t>
            </a:r>
          </a:p>
          <a:p>
            <a:pPr marL="342900" indent="-342900">
              <a:buClr>
                <a:schemeClr val="accent2">
                  <a:lumMod val="75000"/>
                </a:schemeClr>
              </a:buClr>
              <a:buFont typeface="Calibri" panose="020F0502020204030204" pitchFamily="34" charset="0"/>
              <a:buChar char="•"/>
            </a:pPr>
            <a:r>
              <a:rPr lang="en-US" sz="2000" b="1" i="1" dirty="0" smtClean="0"/>
              <a:t>RDD controls for pre-treatment </a:t>
            </a:r>
            <a:r>
              <a:rPr lang="en-US" sz="2000" b="1" i="1" dirty="0" smtClean="0">
                <a:solidFill>
                  <a:srgbClr val="820000"/>
                </a:solidFill>
              </a:rPr>
              <a:t>municipal </a:t>
            </a:r>
            <a:r>
              <a:rPr lang="en-US" sz="2000" b="1" i="1" dirty="0" smtClean="0"/>
              <a:t>characteristics</a:t>
            </a:r>
          </a:p>
          <a:p>
            <a:pPr marL="800100" lvl="1" indent="-342900">
              <a:buClr>
                <a:schemeClr val="accent2">
                  <a:lumMod val="75000"/>
                </a:schemeClr>
              </a:buClr>
              <a:buFont typeface="Calibri" panose="020F0502020204030204" pitchFamily="34" charset="0"/>
              <a:buChar char="•"/>
            </a:pPr>
            <a:r>
              <a:rPr lang="en-US" sz="2000" dirty="0" smtClean="0"/>
              <a:t>We should not expect any differences in pre-treatment municipal characteristics around the cutoff (MV=0)</a:t>
            </a:r>
          </a:p>
          <a:p>
            <a:pPr>
              <a:buClr>
                <a:schemeClr val="accent2">
                  <a:lumMod val="75000"/>
                </a:schemeClr>
              </a:buClr>
            </a:pPr>
            <a:r>
              <a:rPr lang="en-US" sz="2000" dirty="0" smtClean="0"/>
              <a:t> </a:t>
            </a:r>
          </a:p>
        </p:txBody>
      </p:sp>
      <p:sp>
        <p:nvSpPr>
          <p:cNvPr id="6" name="TextBox 5"/>
          <p:cNvSpPr txBox="1"/>
          <p:nvPr/>
        </p:nvSpPr>
        <p:spPr>
          <a:xfrm>
            <a:off x="0" y="-27384"/>
            <a:ext cx="9144000" cy="936000"/>
          </a:xfrm>
          <a:prstGeom prst="rect">
            <a:avLst/>
          </a:prstGeom>
          <a:solidFill>
            <a:schemeClr val="bg1">
              <a:lumMod val="95000"/>
            </a:schemeClr>
          </a:solidFill>
          <a:ln w="3175">
            <a:noFill/>
          </a:ln>
          <a:effectLst/>
        </p:spPr>
        <p:txBody>
          <a:bodyPr wrap="square" rtlCol="0">
            <a:spAutoFit/>
          </a:bodyPr>
          <a:lstStyle/>
          <a:p>
            <a:r>
              <a:rPr lang="it-IT" sz="3600" b="1" dirty="0" smtClean="0">
                <a:solidFill>
                  <a:srgbClr val="C00000"/>
                </a:solidFill>
              </a:rPr>
              <a:t>     </a:t>
            </a:r>
          </a:p>
        </p:txBody>
      </p:sp>
      <p:sp>
        <p:nvSpPr>
          <p:cNvPr id="7" name="TextBox 6"/>
          <p:cNvSpPr txBox="1"/>
          <p:nvPr/>
        </p:nvSpPr>
        <p:spPr>
          <a:xfrm>
            <a:off x="282576" y="148229"/>
            <a:ext cx="8640960" cy="584775"/>
          </a:xfrm>
          <a:prstGeom prst="rect">
            <a:avLst/>
          </a:prstGeom>
          <a:noFill/>
          <a:ln w="3175">
            <a:noFill/>
          </a:ln>
          <a:effectLst/>
        </p:spPr>
        <p:txBody>
          <a:bodyPr wrap="square" rtlCol="0">
            <a:spAutoFit/>
          </a:bodyPr>
          <a:lstStyle/>
          <a:p>
            <a:r>
              <a:rPr lang="en-US" sz="3200" b="1" dirty="0" smtClean="0">
                <a:solidFill>
                  <a:schemeClr val="accent2">
                    <a:lumMod val="75000"/>
                  </a:schemeClr>
                </a:solidFill>
              </a:rPr>
              <a:t>Validity checks</a:t>
            </a:r>
            <a:endParaRPr lang="it-IT" sz="3200" b="1" dirty="0" smtClean="0">
              <a:solidFill>
                <a:schemeClr val="accent2">
                  <a:lumMod val="75000"/>
                </a:schemeClr>
              </a:solidFill>
            </a:endParaRPr>
          </a:p>
        </p:txBody>
      </p:sp>
      <p:sp>
        <p:nvSpPr>
          <p:cNvPr id="8" name="TextBox 7"/>
          <p:cNvSpPr txBox="1"/>
          <p:nvPr/>
        </p:nvSpPr>
        <p:spPr>
          <a:xfrm>
            <a:off x="0" y="6597352"/>
            <a:ext cx="9144000" cy="307777"/>
          </a:xfrm>
          <a:prstGeom prst="rect">
            <a:avLst/>
          </a:prstGeom>
          <a:solidFill>
            <a:schemeClr val="accent2">
              <a:lumMod val="75000"/>
            </a:schemeClr>
          </a:solidFill>
          <a:ln w="3175">
            <a:solidFill>
              <a:schemeClr val="tx1"/>
            </a:solidFill>
          </a:ln>
          <a:effectLst>
            <a:outerShdw blurRad="50800" dist="38100" dir="18900000" algn="bl" rotWithShape="0">
              <a:prstClr val="black">
                <a:alpha val="40000"/>
              </a:prstClr>
            </a:outerShdw>
          </a:effectLst>
        </p:spPr>
        <p:txBody>
          <a:bodyPr wrap="square" rtlCol="0">
            <a:spAutoFit/>
          </a:bodyPr>
          <a:lstStyle/>
          <a:p>
            <a:pPr algn="ctr"/>
            <a:r>
              <a:rPr lang="it-IT" sz="1400" b="1" dirty="0" smtClean="0">
                <a:solidFill>
                  <a:schemeClr val="bg1"/>
                </a:solidFill>
              </a:rPr>
              <a:t>Brollo, Kaufmann, La Ferrara (2020)  ‘’The Political Economy of </a:t>
            </a:r>
            <a:r>
              <a:rPr lang="en-US" sz="1400" b="1" dirty="0" smtClean="0">
                <a:solidFill>
                  <a:schemeClr val="bg1"/>
                </a:solidFill>
              </a:rPr>
              <a:t>Program Enforcement’’</a:t>
            </a:r>
            <a:endParaRPr lang="it-IT" sz="1400" b="1" dirty="0" smtClean="0">
              <a:solidFill>
                <a:schemeClr val="bg1"/>
              </a:solidFill>
            </a:endParaRPr>
          </a:p>
        </p:txBody>
      </p:sp>
    </p:spTree>
    <p:extLst>
      <p:ext uri="{BB962C8B-B14F-4D97-AF65-F5344CB8AC3E}">
        <p14:creationId xmlns:p14="http://schemas.microsoft.com/office/powerpoint/2010/main" val="1808444922"/>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ttangolo 10"/>
          <p:cNvSpPr/>
          <p:nvPr/>
        </p:nvSpPr>
        <p:spPr>
          <a:xfrm>
            <a:off x="5796136" y="1700808"/>
            <a:ext cx="1584176" cy="79208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2" name="Rettangolo 11"/>
          <p:cNvSpPr/>
          <p:nvPr/>
        </p:nvSpPr>
        <p:spPr>
          <a:xfrm>
            <a:off x="5948536" y="2924944"/>
            <a:ext cx="1584176" cy="136815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4" name="Rectangle 3"/>
          <p:cNvSpPr/>
          <p:nvPr/>
        </p:nvSpPr>
        <p:spPr>
          <a:xfrm>
            <a:off x="282576" y="5733256"/>
            <a:ext cx="8236952" cy="646331"/>
          </a:xfrm>
          <a:prstGeom prst="rect">
            <a:avLst/>
          </a:prstGeom>
        </p:spPr>
        <p:txBody>
          <a:bodyPr wrap="square">
            <a:spAutoFit/>
          </a:bodyPr>
          <a:lstStyle/>
          <a:p>
            <a:r>
              <a:rPr lang="en-US" dirty="0"/>
              <a:t>CCT sample and for those municipalities with mayors affiliated with the presidential coalition</a:t>
            </a:r>
          </a:p>
        </p:txBody>
      </p:sp>
      <p:sp>
        <p:nvSpPr>
          <p:cNvPr id="9" name="TextBox 8"/>
          <p:cNvSpPr txBox="1"/>
          <p:nvPr/>
        </p:nvSpPr>
        <p:spPr>
          <a:xfrm>
            <a:off x="0" y="-27384"/>
            <a:ext cx="9144000" cy="936000"/>
          </a:xfrm>
          <a:prstGeom prst="rect">
            <a:avLst/>
          </a:prstGeom>
          <a:solidFill>
            <a:schemeClr val="bg1">
              <a:lumMod val="95000"/>
            </a:schemeClr>
          </a:solidFill>
          <a:ln w="3175">
            <a:noFill/>
          </a:ln>
          <a:effectLst/>
        </p:spPr>
        <p:txBody>
          <a:bodyPr wrap="square" rtlCol="0">
            <a:spAutoFit/>
          </a:bodyPr>
          <a:lstStyle/>
          <a:p>
            <a:r>
              <a:rPr lang="it-IT" sz="3600" b="1" dirty="0" smtClean="0">
                <a:solidFill>
                  <a:srgbClr val="C00000"/>
                </a:solidFill>
              </a:rPr>
              <a:t>     </a:t>
            </a:r>
          </a:p>
        </p:txBody>
      </p:sp>
      <p:sp>
        <p:nvSpPr>
          <p:cNvPr id="10" name="TextBox 9"/>
          <p:cNvSpPr txBox="1"/>
          <p:nvPr/>
        </p:nvSpPr>
        <p:spPr>
          <a:xfrm>
            <a:off x="282576" y="148229"/>
            <a:ext cx="8640960" cy="584775"/>
          </a:xfrm>
          <a:prstGeom prst="rect">
            <a:avLst/>
          </a:prstGeom>
          <a:noFill/>
          <a:ln w="3175">
            <a:noFill/>
          </a:ln>
          <a:effectLst/>
        </p:spPr>
        <p:txBody>
          <a:bodyPr wrap="square" rtlCol="0">
            <a:spAutoFit/>
          </a:bodyPr>
          <a:lstStyle/>
          <a:p>
            <a:r>
              <a:rPr lang="en-US" sz="3200" b="1" dirty="0" smtClean="0">
                <a:solidFill>
                  <a:schemeClr val="accent2">
                    <a:lumMod val="75000"/>
                  </a:schemeClr>
                </a:solidFill>
              </a:rPr>
              <a:t>Balance tests: municipal characteristics</a:t>
            </a:r>
            <a:endParaRPr lang="it-IT" sz="3200" b="1" dirty="0" smtClean="0">
              <a:solidFill>
                <a:schemeClr val="accent2">
                  <a:lumMod val="75000"/>
                </a:schemeClr>
              </a:solidFill>
            </a:endParaRPr>
          </a:p>
        </p:txBody>
      </p:sp>
      <p:pic>
        <p:nvPicPr>
          <p:cNvPr id="17" name="Picture 16"/>
          <p:cNvPicPr>
            <a:picLocks noChangeAspect="1"/>
          </p:cNvPicPr>
          <p:nvPr/>
        </p:nvPicPr>
        <p:blipFill>
          <a:blip r:embed="rId3"/>
          <a:stretch>
            <a:fillRect/>
          </a:stretch>
        </p:blipFill>
        <p:spPr>
          <a:xfrm>
            <a:off x="251520" y="1881584"/>
            <a:ext cx="8596992" cy="3275608"/>
          </a:xfrm>
          <a:prstGeom prst="rect">
            <a:avLst/>
          </a:prstGeom>
        </p:spPr>
      </p:pic>
      <p:sp>
        <p:nvSpPr>
          <p:cNvPr id="13" name="TextBox 12"/>
          <p:cNvSpPr txBox="1"/>
          <p:nvPr/>
        </p:nvSpPr>
        <p:spPr>
          <a:xfrm>
            <a:off x="0" y="6597352"/>
            <a:ext cx="9144000" cy="307777"/>
          </a:xfrm>
          <a:prstGeom prst="rect">
            <a:avLst/>
          </a:prstGeom>
          <a:solidFill>
            <a:schemeClr val="accent2">
              <a:lumMod val="75000"/>
            </a:schemeClr>
          </a:solidFill>
          <a:ln w="3175">
            <a:solidFill>
              <a:schemeClr val="tx1"/>
            </a:solidFill>
          </a:ln>
          <a:effectLst>
            <a:outerShdw blurRad="50800" dist="38100" dir="18900000" algn="bl" rotWithShape="0">
              <a:prstClr val="black">
                <a:alpha val="40000"/>
              </a:prstClr>
            </a:outerShdw>
          </a:effectLst>
        </p:spPr>
        <p:txBody>
          <a:bodyPr wrap="square" rtlCol="0">
            <a:spAutoFit/>
          </a:bodyPr>
          <a:lstStyle/>
          <a:p>
            <a:pPr algn="ctr"/>
            <a:r>
              <a:rPr lang="it-IT" sz="1400" b="1" dirty="0" smtClean="0">
                <a:solidFill>
                  <a:schemeClr val="bg1"/>
                </a:solidFill>
              </a:rPr>
              <a:t>Brollo, Kaufmann, La Ferrara (2020)  ‘’The Political Economy of </a:t>
            </a:r>
            <a:r>
              <a:rPr lang="en-US" sz="1400" b="1" dirty="0" smtClean="0">
                <a:solidFill>
                  <a:schemeClr val="bg1"/>
                </a:solidFill>
              </a:rPr>
              <a:t>Program Enforcement’’</a:t>
            </a:r>
            <a:endParaRPr lang="it-IT" sz="1400" b="1" dirty="0" smtClean="0">
              <a:solidFill>
                <a:schemeClr val="bg1"/>
              </a:solidFill>
            </a:endParaRPr>
          </a:p>
        </p:txBody>
      </p:sp>
    </p:spTree>
    <p:extLst>
      <p:ext uri="{BB962C8B-B14F-4D97-AF65-F5344CB8AC3E}">
        <p14:creationId xmlns:p14="http://schemas.microsoft.com/office/powerpoint/2010/main" val="630930787"/>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395536" y="1268760"/>
            <a:ext cx="8568952" cy="4478149"/>
          </a:xfrm>
          <a:prstGeom prst="rect">
            <a:avLst/>
          </a:prstGeom>
        </p:spPr>
        <p:txBody>
          <a:bodyPr wrap="square">
            <a:spAutoFit/>
          </a:bodyPr>
          <a:lstStyle/>
          <a:p>
            <a:pPr marL="285750" indent="-285750">
              <a:buClr>
                <a:schemeClr val="accent2">
                  <a:lumMod val="75000"/>
                </a:schemeClr>
              </a:buClr>
              <a:buFont typeface="Arial"/>
              <a:buChar char="•"/>
            </a:pPr>
            <a:r>
              <a:rPr lang="en-US" sz="2000" b="1" i="1" dirty="0" smtClean="0">
                <a:solidFill>
                  <a:schemeClr val="bg1">
                    <a:lumMod val="75000"/>
                  </a:schemeClr>
                </a:solidFill>
              </a:rPr>
              <a:t>McCrary test</a:t>
            </a:r>
            <a:endParaRPr lang="en-US" sz="2000" b="1" i="1" dirty="0">
              <a:solidFill>
                <a:schemeClr val="bg1">
                  <a:lumMod val="75000"/>
                </a:schemeClr>
              </a:solidFill>
            </a:endParaRPr>
          </a:p>
          <a:p>
            <a:pPr marL="800100" lvl="1" indent="-342900">
              <a:spcAft>
                <a:spcPts val="1800"/>
              </a:spcAft>
              <a:buClr>
                <a:schemeClr val="accent2">
                  <a:lumMod val="75000"/>
                </a:schemeClr>
              </a:buClr>
              <a:buFont typeface="Calibri" panose="020F0502020204030204" pitchFamily="34" charset="0"/>
              <a:buChar char="•"/>
            </a:pPr>
            <a:r>
              <a:rPr lang="en-US" sz="2000" dirty="0" smtClean="0">
                <a:solidFill>
                  <a:schemeClr val="bg1">
                    <a:lumMod val="75000"/>
                  </a:schemeClr>
                </a:solidFill>
              </a:rPr>
              <a:t>No discontinuity in density of MV </a:t>
            </a:r>
          </a:p>
          <a:p>
            <a:pPr marL="342900" indent="-342900">
              <a:buClr>
                <a:schemeClr val="accent2">
                  <a:lumMod val="75000"/>
                </a:schemeClr>
              </a:buClr>
              <a:buFont typeface="Calibri" panose="020F0502020204030204" pitchFamily="34" charset="0"/>
              <a:buChar char="•"/>
            </a:pPr>
            <a:r>
              <a:rPr lang="en-US" sz="2000" b="1" i="1" dirty="0" smtClean="0">
                <a:solidFill>
                  <a:schemeClr val="bg1">
                    <a:lumMod val="75000"/>
                  </a:schemeClr>
                </a:solidFill>
              </a:rPr>
              <a:t>RDD controls for pre-treatment municipal characteristics</a:t>
            </a:r>
          </a:p>
          <a:p>
            <a:pPr marL="800100" lvl="1" indent="-342900">
              <a:buClr>
                <a:schemeClr val="accent2">
                  <a:lumMod val="75000"/>
                </a:schemeClr>
              </a:buClr>
              <a:buFont typeface="Calibri" panose="020F0502020204030204" pitchFamily="34" charset="0"/>
              <a:buChar char="•"/>
            </a:pPr>
            <a:r>
              <a:rPr lang="en-US" sz="2000" dirty="0" smtClean="0">
                <a:solidFill>
                  <a:schemeClr val="bg1">
                    <a:lumMod val="75000"/>
                  </a:schemeClr>
                </a:solidFill>
              </a:rPr>
              <a:t>We should not expect any differences in pre-treatment municipal characteristics around the cutoff (MV=0)</a:t>
            </a:r>
          </a:p>
          <a:p>
            <a:pPr>
              <a:buClr>
                <a:schemeClr val="accent2">
                  <a:lumMod val="75000"/>
                </a:schemeClr>
              </a:buClr>
            </a:pPr>
            <a:r>
              <a:rPr lang="en-US" sz="2000" dirty="0" smtClean="0"/>
              <a:t> </a:t>
            </a:r>
          </a:p>
          <a:p>
            <a:pPr marL="342900" indent="-342900">
              <a:buClr>
                <a:schemeClr val="accent2">
                  <a:lumMod val="75000"/>
                </a:schemeClr>
              </a:buClr>
              <a:buFont typeface="Calibri" panose="020F0502020204030204" pitchFamily="34" charset="0"/>
              <a:buChar char="•"/>
            </a:pPr>
            <a:r>
              <a:rPr lang="en-US" sz="2000" b="1" i="1" dirty="0" smtClean="0"/>
              <a:t>RDD does not control </a:t>
            </a:r>
            <a:r>
              <a:rPr lang="en-US" sz="2000" b="1" i="1" dirty="0"/>
              <a:t>for </a:t>
            </a:r>
            <a:r>
              <a:rPr lang="en-US" sz="2000" b="1" i="1" dirty="0" smtClean="0">
                <a:solidFill>
                  <a:srgbClr val="820000"/>
                </a:solidFill>
              </a:rPr>
              <a:t>mayor</a:t>
            </a:r>
            <a:r>
              <a:rPr lang="en-US" sz="2000" b="1" i="1" dirty="0" smtClean="0"/>
              <a:t>’s characteristics</a:t>
            </a:r>
          </a:p>
          <a:p>
            <a:pPr marL="800100" lvl="1" indent="-342900">
              <a:spcAft>
                <a:spcPts val="1200"/>
              </a:spcAft>
              <a:buClr>
                <a:schemeClr val="accent2">
                  <a:lumMod val="75000"/>
                </a:schemeClr>
              </a:buClr>
              <a:buFont typeface="Calibri" panose="020F0502020204030204" pitchFamily="34" charset="0"/>
              <a:buChar char="•"/>
            </a:pPr>
            <a:r>
              <a:rPr lang="en-US" sz="2000" dirty="0" smtClean="0"/>
              <a:t>Could affect interpretation of results:  effects attributable to mayor’s characteristics &amp; not to incentives (e.g., 2</a:t>
            </a:r>
            <a:r>
              <a:rPr lang="en-US" sz="2000" baseline="30000" dirty="0" smtClean="0"/>
              <a:t>nd</a:t>
            </a:r>
            <a:r>
              <a:rPr lang="en-US" sz="2000" dirty="0" smtClean="0"/>
              <a:t> term mayors may have higher ability &amp; experience)</a:t>
            </a:r>
          </a:p>
          <a:p>
            <a:pPr marL="741363" lvl="1" indent="-284163">
              <a:buClr>
                <a:schemeClr val="accent2">
                  <a:lumMod val="75000"/>
                </a:schemeClr>
              </a:buClr>
            </a:pPr>
            <a:r>
              <a:rPr lang="en-US" sz="2000" i="1" dirty="0" smtClean="0">
                <a:sym typeface="Wingdings" panose="05000000000000000000" pitchFamily="2" charset="2"/>
              </a:rPr>
              <a:t> </a:t>
            </a:r>
            <a:r>
              <a:rPr lang="en-US" sz="2000" i="1" dirty="0" smtClean="0"/>
              <a:t>But then we should find effects in all municipalities, not only those affiliated w/ coalition!</a:t>
            </a:r>
          </a:p>
          <a:p>
            <a:pPr marL="342900" indent="-342900">
              <a:buClr>
                <a:schemeClr val="accent2">
                  <a:lumMod val="75000"/>
                </a:schemeClr>
              </a:buClr>
              <a:buFont typeface="Calibri" panose="020F0502020204030204" pitchFamily="34" charset="0"/>
              <a:buChar char="•"/>
            </a:pPr>
            <a:endParaRPr lang="en-US" sz="2000" b="1" i="1" dirty="0" smtClean="0"/>
          </a:p>
        </p:txBody>
      </p:sp>
      <p:sp>
        <p:nvSpPr>
          <p:cNvPr id="6" name="TextBox 5"/>
          <p:cNvSpPr txBox="1"/>
          <p:nvPr/>
        </p:nvSpPr>
        <p:spPr>
          <a:xfrm>
            <a:off x="0" y="-27384"/>
            <a:ext cx="9144000" cy="936000"/>
          </a:xfrm>
          <a:prstGeom prst="rect">
            <a:avLst/>
          </a:prstGeom>
          <a:solidFill>
            <a:schemeClr val="bg1">
              <a:lumMod val="95000"/>
            </a:schemeClr>
          </a:solidFill>
          <a:ln w="3175">
            <a:noFill/>
          </a:ln>
          <a:effectLst/>
        </p:spPr>
        <p:txBody>
          <a:bodyPr wrap="square" rtlCol="0">
            <a:spAutoFit/>
          </a:bodyPr>
          <a:lstStyle/>
          <a:p>
            <a:r>
              <a:rPr lang="it-IT" sz="3600" b="1" dirty="0" smtClean="0">
                <a:solidFill>
                  <a:srgbClr val="C00000"/>
                </a:solidFill>
              </a:rPr>
              <a:t>     </a:t>
            </a:r>
          </a:p>
        </p:txBody>
      </p:sp>
      <p:sp>
        <p:nvSpPr>
          <p:cNvPr id="7" name="TextBox 6"/>
          <p:cNvSpPr txBox="1"/>
          <p:nvPr/>
        </p:nvSpPr>
        <p:spPr>
          <a:xfrm>
            <a:off x="282576" y="148229"/>
            <a:ext cx="8640960" cy="584775"/>
          </a:xfrm>
          <a:prstGeom prst="rect">
            <a:avLst/>
          </a:prstGeom>
          <a:noFill/>
          <a:ln w="3175">
            <a:noFill/>
          </a:ln>
          <a:effectLst/>
        </p:spPr>
        <p:txBody>
          <a:bodyPr wrap="square" rtlCol="0">
            <a:spAutoFit/>
          </a:bodyPr>
          <a:lstStyle/>
          <a:p>
            <a:r>
              <a:rPr lang="en-US" sz="3200" b="1" dirty="0" smtClean="0">
                <a:solidFill>
                  <a:schemeClr val="accent2">
                    <a:lumMod val="75000"/>
                  </a:schemeClr>
                </a:solidFill>
              </a:rPr>
              <a:t>Validity checks</a:t>
            </a:r>
            <a:endParaRPr lang="it-IT" sz="3200" b="1" dirty="0" smtClean="0">
              <a:solidFill>
                <a:schemeClr val="accent2">
                  <a:lumMod val="75000"/>
                </a:schemeClr>
              </a:solidFill>
            </a:endParaRPr>
          </a:p>
        </p:txBody>
      </p:sp>
      <p:sp>
        <p:nvSpPr>
          <p:cNvPr id="8" name="TextBox 7"/>
          <p:cNvSpPr txBox="1"/>
          <p:nvPr/>
        </p:nvSpPr>
        <p:spPr>
          <a:xfrm>
            <a:off x="0" y="6597352"/>
            <a:ext cx="9144000" cy="307777"/>
          </a:xfrm>
          <a:prstGeom prst="rect">
            <a:avLst/>
          </a:prstGeom>
          <a:solidFill>
            <a:schemeClr val="accent2">
              <a:lumMod val="75000"/>
            </a:schemeClr>
          </a:solidFill>
          <a:ln w="3175">
            <a:solidFill>
              <a:schemeClr val="tx1"/>
            </a:solidFill>
          </a:ln>
          <a:effectLst>
            <a:outerShdw blurRad="50800" dist="38100" dir="18900000" algn="bl" rotWithShape="0">
              <a:prstClr val="black">
                <a:alpha val="40000"/>
              </a:prstClr>
            </a:outerShdw>
          </a:effectLst>
        </p:spPr>
        <p:txBody>
          <a:bodyPr wrap="square" rtlCol="0">
            <a:spAutoFit/>
          </a:bodyPr>
          <a:lstStyle/>
          <a:p>
            <a:pPr algn="ctr"/>
            <a:r>
              <a:rPr lang="it-IT" sz="1400" b="1" dirty="0" smtClean="0">
                <a:solidFill>
                  <a:schemeClr val="bg1"/>
                </a:solidFill>
              </a:rPr>
              <a:t>Brollo, Kaufmann, La Ferrara (2020)  ‘’The Political Economy of </a:t>
            </a:r>
            <a:r>
              <a:rPr lang="en-US" sz="1400" b="1" dirty="0" smtClean="0">
                <a:solidFill>
                  <a:schemeClr val="bg1"/>
                </a:solidFill>
              </a:rPr>
              <a:t>Program Enforcement’’</a:t>
            </a:r>
            <a:endParaRPr lang="it-IT" sz="1400" b="1" dirty="0" smtClean="0">
              <a:solidFill>
                <a:schemeClr val="bg1"/>
              </a:solidFill>
            </a:endParaRPr>
          </a:p>
        </p:txBody>
      </p:sp>
    </p:spTree>
    <p:extLst>
      <p:ext uri="{BB962C8B-B14F-4D97-AF65-F5344CB8AC3E}">
        <p14:creationId xmlns:p14="http://schemas.microsoft.com/office/powerpoint/2010/main" val="2037679819"/>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ttangolo 10"/>
          <p:cNvSpPr/>
          <p:nvPr/>
        </p:nvSpPr>
        <p:spPr>
          <a:xfrm>
            <a:off x="5889860" y="1774490"/>
            <a:ext cx="1490452" cy="71840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2" name="Rettangolo 11"/>
          <p:cNvSpPr/>
          <p:nvPr/>
        </p:nvSpPr>
        <p:spPr>
          <a:xfrm>
            <a:off x="6042260" y="3052214"/>
            <a:ext cx="1490452" cy="124088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4" name="TextBox 13"/>
          <p:cNvSpPr txBox="1"/>
          <p:nvPr/>
        </p:nvSpPr>
        <p:spPr>
          <a:xfrm>
            <a:off x="282576" y="4870901"/>
            <a:ext cx="7848872" cy="646331"/>
          </a:xfrm>
          <a:prstGeom prst="rect">
            <a:avLst/>
          </a:prstGeom>
          <a:noFill/>
          <a:ln w="3175">
            <a:noFill/>
          </a:ln>
          <a:effectLst/>
        </p:spPr>
        <p:txBody>
          <a:bodyPr wrap="square" rtlCol="0">
            <a:spAutoFit/>
          </a:bodyPr>
          <a:lstStyle/>
          <a:p>
            <a:r>
              <a:rPr lang="it-IT" dirty="0" smtClean="0"/>
              <a:t>Results also robust to re-estimating regressions on sample of 1st term mayors w/ political experience</a:t>
            </a:r>
          </a:p>
        </p:txBody>
      </p:sp>
      <p:pic>
        <p:nvPicPr>
          <p:cNvPr id="6" name="Picture 5"/>
          <p:cNvPicPr>
            <a:picLocks noChangeAspect="1"/>
          </p:cNvPicPr>
          <p:nvPr/>
        </p:nvPicPr>
        <p:blipFill>
          <a:blip r:embed="rId3"/>
          <a:stretch>
            <a:fillRect/>
          </a:stretch>
        </p:blipFill>
        <p:spPr>
          <a:xfrm>
            <a:off x="1397000" y="2565400"/>
            <a:ext cx="6337300" cy="1727200"/>
          </a:xfrm>
          <a:prstGeom prst="rect">
            <a:avLst/>
          </a:prstGeom>
        </p:spPr>
      </p:pic>
      <p:sp>
        <p:nvSpPr>
          <p:cNvPr id="10" name="TextBox 9"/>
          <p:cNvSpPr txBox="1"/>
          <p:nvPr/>
        </p:nvSpPr>
        <p:spPr>
          <a:xfrm>
            <a:off x="0" y="-27384"/>
            <a:ext cx="9144000" cy="936000"/>
          </a:xfrm>
          <a:prstGeom prst="rect">
            <a:avLst/>
          </a:prstGeom>
          <a:solidFill>
            <a:schemeClr val="bg1">
              <a:lumMod val="95000"/>
            </a:schemeClr>
          </a:solidFill>
          <a:ln w="3175">
            <a:noFill/>
          </a:ln>
          <a:effectLst/>
        </p:spPr>
        <p:txBody>
          <a:bodyPr wrap="square" rtlCol="0">
            <a:spAutoFit/>
          </a:bodyPr>
          <a:lstStyle/>
          <a:p>
            <a:r>
              <a:rPr lang="it-IT" sz="3600" b="1" dirty="0" smtClean="0">
                <a:solidFill>
                  <a:srgbClr val="C00000"/>
                </a:solidFill>
              </a:rPr>
              <a:t>     </a:t>
            </a:r>
          </a:p>
        </p:txBody>
      </p:sp>
      <p:sp>
        <p:nvSpPr>
          <p:cNvPr id="13" name="TextBox 12"/>
          <p:cNvSpPr txBox="1"/>
          <p:nvPr/>
        </p:nvSpPr>
        <p:spPr>
          <a:xfrm>
            <a:off x="282576" y="148229"/>
            <a:ext cx="8640960" cy="584775"/>
          </a:xfrm>
          <a:prstGeom prst="rect">
            <a:avLst/>
          </a:prstGeom>
          <a:noFill/>
          <a:ln w="3175">
            <a:noFill/>
          </a:ln>
          <a:effectLst/>
        </p:spPr>
        <p:txBody>
          <a:bodyPr wrap="square" rtlCol="0">
            <a:spAutoFit/>
          </a:bodyPr>
          <a:lstStyle/>
          <a:p>
            <a:r>
              <a:rPr lang="en-US" sz="3200" b="1" dirty="0" smtClean="0">
                <a:solidFill>
                  <a:schemeClr val="accent2">
                    <a:lumMod val="75000"/>
                  </a:schemeClr>
                </a:solidFill>
              </a:rPr>
              <a:t>Balance tests: mayoral characteristics</a:t>
            </a:r>
            <a:endParaRPr lang="it-IT" sz="3200" b="1" dirty="0" smtClean="0">
              <a:solidFill>
                <a:schemeClr val="accent2">
                  <a:lumMod val="75000"/>
                </a:schemeClr>
              </a:solidFill>
            </a:endParaRPr>
          </a:p>
        </p:txBody>
      </p:sp>
      <p:sp>
        <p:nvSpPr>
          <p:cNvPr id="15" name="Rectangle 14"/>
          <p:cNvSpPr/>
          <p:nvPr/>
        </p:nvSpPr>
        <p:spPr>
          <a:xfrm>
            <a:off x="282576" y="5733256"/>
            <a:ext cx="8236952" cy="646331"/>
          </a:xfrm>
          <a:prstGeom prst="rect">
            <a:avLst/>
          </a:prstGeom>
        </p:spPr>
        <p:txBody>
          <a:bodyPr wrap="square">
            <a:spAutoFit/>
          </a:bodyPr>
          <a:lstStyle/>
          <a:p>
            <a:r>
              <a:rPr lang="en-US" dirty="0"/>
              <a:t>CCT sample and for those municipalities with mayors affiliated with the presidential coalition</a:t>
            </a:r>
          </a:p>
        </p:txBody>
      </p:sp>
      <p:pic>
        <p:nvPicPr>
          <p:cNvPr id="5" name="Picture 4"/>
          <p:cNvPicPr>
            <a:picLocks noChangeAspect="1"/>
          </p:cNvPicPr>
          <p:nvPr/>
        </p:nvPicPr>
        <p:blipFill>
          <a:blip r:embed="rId4"/>
          <a:stretch>
            <a:fillRect/>
          </a:stretch>
        </p:blipFill>
        <p:spPr>
          <a:xfrm>
            <a:off x="986954" y="1700808"/>
            <a:ext cx="7232204" cy="2808330"/>
          </a:xfrm>
          <a:prstGeom prst="rect">
            <a:avLst/>
          </a:prstGeom>
        </p:spPr>
      </p:pic>
      <p:sp>
        <p:nvSpPr>
          <p:cNvPr id="16" name="TextBox 15"/>
          <p:cNvSpPr txBox="1"/>
          <p:nvPr/>
        </p:nvSpPr>
        <p:spPr>
          <a:xfrm>
            <a:off x="0" y="6597352"/>
            <a:ext cx="9144000" cy="307777"/>
          </a:xfrm>
          <a:prstGeom prst="rect">
            <a:avLst/>
          </a:prstGeom>
          <a:solidFill>
            <a:schemeClr val="accent2">
              <a:lumMod val="75000"/>
            </a:schemeClr>
          </a:solidFill>
          <a:ln w="3175">
            <a:solidFill>
              <a:schemeClr val="tx1"/>
            </a:solidFill>
          </a:ln>
          <a:effectLst>
            <a:outerShdw blurRad="50800" dist="38100" dir="18900000" algn="bl" rotWithShape="0">
              <a:prstClr val="black">
                <a:alpha val="40000"/>
              </a:prstClr>
            </a:outerShdw>
          </a:effectLst>
        </p:spPr>
        <p:txBody>
          <a:bodyPr wrap="square" rtlCol="0">
            <a:spAutoFit/>
          </a:bodyPr>
          <a:lstStyle/>
          <a:p>
            <a:pPr algn="ctr"/>
            <a:r>
              <a:rPr lang="it-IT" sz="1400" b="1" dirty="0" smtClean="0">
                <a:solidFill>
                  <a:schemeClr val="bg1"/>
                </a:solidFill>
              </a:rPr>
              <a:t>Brollo, Kaufmann, La Ferrara (2020)  ‘’The Political Economy of </a:t>
            </a:r>
            <a:r>
              <a:rPr lang="en-US" sz="1400" b="1" dirty="0" smtClean="0">
                <a:solidFill>
                  <a:schemeClr val="bg1"/>
                </a:solidFill>
              </a:rPr>
              <a:t>Program Enforcement’’</a:t>
            </a:r>
            <a:endParaRPr lang="it-IT" sz="1400" b="1" dirty="0" smtClean="0">
              <a:solidFill>
                <a:schemeClr val="bg1"/>
              </a:solidFill>
            </a:endParaRPr>
          </a:p>
        </p:txBody>
      </p:sp>
    </p:spTree>
    <p:extLst>
      <p:ext uri="{BB962C8B-B14F-4D97-AF65-F5344CB8AC3E}">
        <p14:creationId xmlns:p14="http://schemas.microsoft.com/office/powerpoint/2010/main" val="2875042958"/>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395536" y="1268760"/>
            <a:ext cx="8568952" cy="4324261"/>
          </a:xfrm>
          <a:prstGeom prst="rect">
            <a:avLst/>
          </a:prstGeom>
        </p:spPr>
        <p:txBody>
          <a:bodyPr wrap="square">
            <a:spAutoFit/>
          </a:bodyPr>
          <a:lstStyle/>
          <a:p>
            <a:pPr marL="285750" indent="-285750">
              <a:buClr>
                <a:schemeClr val="accent2">
                  <a:lumMod val="75000"/>
                </a:schemeClr>
              </a:buClr>
              <a:buFont typeface="Arial"/>
              <a:buChar char="•"/>
            </a:pPr>
            <a:r>
              <a:rPr lang="en-US" sz="2000" b="1" i="1" dirty="0" smtClean="0">
                <a:solidFill>
                  <a:schemeClr val="bg1">
                    <a:lumMod val="75000"/>
                  </a:schemeClr>
                </a:solidFill>
              </a:rPr>
              <a:t>McCrary test</a:t>
            </a:r>
            <a:endParaRPr lang="en-US" sz="2000" b="1" i="1" dirty="0">
              <a:solidFill>
                <a:schemeClr val="bg1">
                  <a:lumMod val="75000"/>
                </a:schemeClr>
              </a:solidFill>
            </a:endParaRPr>
          </a:p>
          <a:p>
            <a:pPr marL="800100" lvl="1" indent="-342900">
              <a:spcAft>
                <a:spcPts val="1800"/>
              </a:spcAft>
              <a:buClr>
                <a:schemeClr val="accent2">
                  <a:lumMod val="75000"/>
                </a:schemeClr>
              </a:buClr>
              <a:buFont typeface="Calibri" panose="020F0502020204030204" pitchFamily="34" charset="0"/>
              <a:buChar char="•"/>
            </a:pPr>
            <a:r>
              <a:rPr lang="en-US" sz="2000" dirty="0" smtClean="0">
                <a:solidFill>
                  <a:schemeClr val="bg1">
                    <a:lumMod val="75000"/>
                  </a:schemeClr>
                </a:solidFill>
              </a:rPr>
              <a:t>No discontinuity in density of MV </a:t>
            </a:r>
          </a:p>
          <a:p>
            <a:pPr marL="342900" indent="-342900">
              <a:buClr>
                <a:schemeClr val="accent2">
                  <a:lumMod val="75000"/>
                </a:schemeClr>
              </a:buClr>
              <a:buFont typeface="Calibri" panose="020F0502020204030204" pitchFamily="34" charset="0"/>
              <a:buChar char="•"/>
            </a:pPr>
            <a:r>
              <a:rPr lang="en-US" sz="2000" b="1" i="1" dirty="0" smtClean="0">
                <a:solidFill>
                  <a:schemeClr val="bg1">
                    <a:lumMod val="75000"/>
                  </a:schemeClr>
                </a:solidFill>
              </a:rPr>
              <a:t>RDD controls for pre-treatment municipal characteristics</a:t>
            </a:r>
          </a:p>
          <a:p>
            <a:pPr marL="800100" lvl="1" indent="-342900">
              <a:buClr>
                <a:schemeClr val="accent2">
                  <a:lumMod val="75000"/>
                </a:schemeClr>
              </a:buClr>
              <a:buFont typeface="Calibri" panose="020F0502020204030204" pitchFamily="34" charset="0"/>
              <a:buChar char="•"/>
            </a:pPr>
            <a:r>
              <a:rPr lang="en-US" sz="2000" dirty="0" smtClean="0">
                <a:solidFill>
                  <a:schemeClr val="bg1">
                    <a:lumMod val="75000"/>
                  </a:schemeClr>
                </a:solidFill>
              </a:rPr>
              <a:t>We should not expect any differences in pre-treatment municipal characteristics around the cutoff (MV=0)</a:t>
            </a:r>
          </a:p>
          <a:p>
            <a:pPr>
              <a:buClr>
                <a:schemeClr val="accent2">
                  <a:lumMod val="75000"/>
                </a:schemeClr>
              </a:buClr>
            </a:pPr>
            <a:r>
              <a:rPr lang="en-US" sz="2000" dirty="0" smtClean="0">
                <a:solidFill>
                  <a:schemeClr val="bg1">
                    <a:lumMod val="75000"/>
                  </a:schemeClr>
                </a:solidFill>
              </a:rPr>
              <a:t> </a:t>
            </a:r>
          </a:p>
          <a:p>
            <a:pPr marL="342900" indent="-342900">
              <a:buClr>
                <a:schemeClr val="accent2">
                  <a:lumMod val="75000"/>
                </a:schemeClr>
              </a:buClr>
              <a:buFont typeface="Calibri" panose="020F0502020204030204" pitchFamily="34" charset="0"/>
              <a:buChar char="•"/>
            </a:pPr>
            <a:r>
              <a:rPr lang="en-US" sz="2000" b="1" i="1" dirty="0" smtClean="0">
                <a:solidFill>
                  <a:schemeClr val="bg1">
                    <a:lumMod val="75000"/>
                  </a:schemeClr>
                </a:solidFill>
              </a:rPr>
              <a:t>RDD does not control </a:t>
            </a:r>
            <a:r>
              <a:rPr lang="en-US" sz="2000" b="1" i="1" dirty="0">
                <a:solidFill>
                  <a:schemeClr val="bg1">
                    <a:lumMod val="75000"/>
                  </a:schemeClr>
                </a:solidFill>
              </a:rPr>
              <a:t>for </a:t>
            </a:r>
            <a:r>
              <a:rPr lang="en-US" sz="2000" b="1" i="1" dirty="0" smtClean="0">
                <a:solidFill>
                  <a:schemeClr val="bg1">
                    <a:lumMod val="75000"/>
                  </a:schemeClr>
                </a:solidFill>
              </a:rPr>
              <a:t>mayor’s characteristics</a:t>
            </a:r>
          </a:p>
          <a:p>
            <a:pPr marL="800100" lvl="1" indent="-342900">
              <a:buClr>
                <a:schemeClr val="accent2">
                  <a:lumMod val="75000"/>
                </a:schemeClr>
              </a:buClr>
              <a:buFont typeface="Calibri" panose="020F0502020204030204" pitchFamily="34" charset="0"/>
              <a:buChar char="•"/>
            </a:pPr>
            <a:r>
              <a:rPr lang="en-US" sz="2000" dirty="0" smtClean="0">
                <a:solidFill>
                  <a:schemeClr val="bg1">
                    <a:lumMod val="75000"/>
                  </a:schemeClr>
                </a:solidFill>
              </a:rPr>
              <a:t>Could affect interpretation of results:  effects attributable to mayor’s characteristics &amp; not to incentives</a:t>
            </a:r>
          </a:p>
          <a:p>
            <a:pPr marL="342900" indent="-342900">
              <a:buClr>
                <a:schemeClr val="accent2">
                  <a:lumMod val="75000"/>
                </a:schemeClr>
              </a:buClr>
              <a:buFont typeface="Calibri" panose="020F0502020204030204" pitchFamily="34" charset="0"/>
              <a:buChar char="•"/>
            </a:pPr>
            <a:endParaRPr lang="en-US" sz="2000" b="1" i="1" dirty="0" smtClean="0"/>
          </a:p>
          <a:p>
            <a:pPr marL="342900" indent="-342900">
              <a:buClr>
                <a:schemeClr val="accent2">
                  <a:lumMod val="75000"/>
                </a:schemeClr>
              </a:buClr>
              <a:buFont typeface="Calibri" panose="020F0502020204030204" pitchFamily="34" charset="0"/>
              <a:buChar char="•"/>
            </a:pPr>
            <a:r>
              <a:rPr lang="en-US" sz="2000" b="1" i="1" dirty="0"/>
              <a:t>RDD does not control for </a:t>
            </a:r>
            <a:r>
              <a:rPr lang="en-US" sz="2000" b="1" i="1" dirty="0" smtClean="0">
                <a:solidFill>
                  <a:srgbClr val="820000"/>
                </a:solidFill>
              </a:rPr>
              <a:t>policies</a:t>
            </a:r>
            <a:r>
              <a:rPr lang="en-US" sz="2000" b="1" i="1" dirty="0" smtClean="0"/>
              <a:t> implemented after the elections</a:t>
            </a:r>
            <a:endParaRPr lang="en-US" sz="2000" b="1" i="1" dirty="0"/>
          </a:p>
          <a:p>
            <a:pPr marL="800100" lvl="1" indent="-342900">
              <a:buClr>
                <a:schemeClr val="accent2">
                  <a:lumMod val="75000"/>
                </a:schemeClr>
              </a:buClr>
              <a:buFont typeface="Calibri" panose="020F0502020204030204" pitchFamily="34" charset="0"/>
              <a:buChar char="•"/>
            </a:pPr>
            <a:r>
              <a:rPr lang="en-US" sz="2000" dirty="0"/>
              <a:t>Could affect interpretation of </a:t>
            </a:r>
            <a:r>
              <a:rPr lang="en-US" sz="2000" dirty="0" smtClean="0"/>
              <a:t>results: effects attributable to policies &amp; not to incentives</a:t>
            </a:r>
            <a:endParaRPr lang="en-US" sz="2000" dirty="0"/>
          </a:p>
        </p:txBody>
      </p:sp>
      <p:sp>
        <p:nvSpPr>
          <p:cNvPr id="6" name="TextBox 5"/>
          <p:cNvSpPr txBox="1"/>
          <p:nvPr/>
        </p:nvSpPr>
        <p:spPr>
          <a:xfrm>
            <a:off x="0" y="-27384"/>
            <a:ext cx="9144000" cy="936000"/>
          </a:xfrm>
          <a:prstGeom prst="rect">
            <a:avLst/>
          </a:prstGeom>
          <a:solidFill>
            <a:schemeClr val="bg1">
              <a:lumMod val="95000"/>
            </a:schemeClr>
          </a:solidFill>
          <a:ln w="3175">
            <a:noFill/>
          </a:ln>
          <a:effectLst/>
        </p:spPr>
        <p:txBody>
          <a:bodyPr wrap="square" rtlCol="0">
            <a:spAutoFit/>
          </a:bodyPr>
          <a:lstStyle/>
          <a:p>
            <a:r>
              <a:rPr lang="it-IT" sz="3600" b="1" dirty="0" smtClean="0">
                <a:solidFill>
                  <a:srgbClr val="C00000"/>
                </a:solidFill>
              </a:rPr>
              <a:t>     </a:t>
            </a:r>
          </a:p>
        </p:txBody>
      </p:sp>
      <p:sp>
        <p:nvSpPr>
          <p:cNvPr id="7" name="TextBox 6"/>
          <p:cNvSpPr txBox="1"/>
          <p:nvPr/>
        </p:nvSpPr>
        <p:spPr>
          <a:xfrm>
            <a:off x="282576" y="148229"/>
            <a:ext cx="8640960" cy="584775"/>
          </a:xfrm>
          <a:prstGeom prst="rect">
            <a:avLst/>
          </a:prstGeom>
          <a:noFill/>
          <a:ln w="3175">
            <a:noFill/>
          </a:ln>
          <a:effectLst/>
        </p:spPr>
        <p:txBody>
          <a:bodyPr wrap="square" rtlCol="0">
            <a:spAutoFit/>
          </a:bodyPr>
          <a:lstStyle/>
          <a:p>
            <a:r>
              <a:rPr lang="en-US" sz="3200" b="1" dirty="0" smtClean="0">
                <a:solidFill>
                  <a:schemeClr val="accent2">
                    <a:lumMod val="75000"/>
                  </a:schemeClr>
                </a:solidFill>
              </a:rPr>
              <a:t>Validity checks</a:t>
            </a:r>
            <a:endParaRPr lang="it-IT" sz="3200" b="1" dirty="0" smtClean="0">
              <a:solidFill>
                <a:schemeClr val="accent2">
                  <a:lumMod val="75000"/>
                </a:schemeClr>
              </a:solidFill>
            </a:endParaRPr>
          </a:p>
        </p:txBody>
      </p:sp>
      <p:sp>
        <p:nvSpPr>
          <p:cNvPr id="8" name="TextBox 7"/>
          <p:cNvSpPr txBox="1"/>
          <p:nvPr/>
        </p:nvSpPr>
        <p:spPr>
          <a:xfrm>
            <a:off x="0" y="6597352"/>
            <a:ext cx="9144000" cy="307777"/>
          </a:xfrm>
          <a:prstGeom prst="rect">
            <a:avLst/>
          </a:prstGeom>
          <a:solidFill>
            <a:schemeClr val="accent2">
              <a:lumMod val="75000"/>
            </a:schemeClr>
          </a:solidFill>
          <a:ln w="3175">
            <a:solidFill>
              <a:schemeClr val="tx1"/>
            </a:solidFill>
          </a:ln>
          <a:effectLst>
            <a:outerShdw blurRad="50800" dist="38100" dir="18900000" algn="bl" rotWithShape="0">
              <a:prstClr val="black">
                <a:alpha val="40000"/>
              </a:prstClr>
            </a:outerShdw>
          </a:effectLst>
        </p:spPr>
        <p:txBody>
          <a:bodyPr wrap="square" rtlCol="0">
            <a:spAutoFit/>
          </a:bodyPr>
          <a:lstStyle/>
          <a:p>
            <a:pPr algn="ctr"/>
            <a:r>
              <a:rPr lang="it-IT" sz="1400" b="1" dirty="0" smtClean="0">
                <a:solidFill>
                  <a:schemeClr val="bg1"/>
                </a:solidFill>
              </a:rPr>
              <a:t>Brollo, Kaufmann, La Ferrara (2020)  ‘’The Political Economy of </a:t>
            </a:r>
            <a:r>
              <a:rPr lang="en-US" sz="1400" b="1" dirty="0" smtClean="0">
                <a:solidFill>
                  <a:schemeClr val="bg1"/>
                </a:solidFill>
              </a:rPr>
              <a:t>Program Enforcement’’</a:t>
            </a:r>
            <a:endParaRPr lang="it-IT" sz="1400" b="1" dirty="0" smtClean="0">
              <a:solidFill>
                <a:schemeClr val="bg1"/>
              </a:solidFill>
            </a:endParaRPr>
          </a:p>
        </p:txBody>
      </p:sp>
    </p:spTree>
    <p:extLst>
      <p:ext uri="{BB962C8B-B14F-4D97-AF65-F5344CB8AC3E}">
        <p14:creationId xmlns:p14="http://schemas.microsoft.com/office/powerpoint/2010/main" val="1367872576"/>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ttangolo 10"/>
          <p:cNvSpPr/>
          <p:nvPr/>
        </p:nvSpPr>
        <p:spPr>
          <a:xfrm>
            <a:off x="5796136" y="1700808"/>
            <a:ext cx="1584176" cy="79208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2" name="Rettangolo 11"/>
          <p:cNvSpPr/>
          <p:nvPr/>
        </p:nvSpPr>
        <p:spPr>
          <a:xfrm>
            <a:off x="5948536" y="2924944"/>
            <a:ext cx="1584176" cy="136815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9" name="TextBox 8"/>
          <p:cNvSpPr txBox="1"/>
          <p:nvPr/>
        </p:nvSpPr>
        <p:spPr>
          <a:xfrm>
            <a:off x="0" y="-27384"/>
            <a:ext cx="9144000" cy="936000"/>
          </a:xfrm>
          <a:prstGeom prst="rect">
            <a:avLst/>
          </a:prstGeom>
          <a:solidFill>
            <a:schemeClr val="bg1">
              <a:lumMod val="95000"/>
            </a:schemeClr>
          </a:solidFill>
          <a:ln w="3175">
            <a:noFill/>
          </a:ln>
          <a:effectLst/>
        </p:spPr>
        <p:txBody>
          <a:bodyPr wrap="square" rtlCol="0">
            <a:spAutoFit/>
          </a:bodyPr>
          <a:lstStyle/>
          <a:p>
            <a:r>
              <a:rPr lang="it-IT" sz="3600" b="1" dirty="0" smtClean="0">
                <a:solidFill>
                  <a:srgbClr val="C00000"/>
                </a:solidFill>
              </a:rPr>
              <a:t>     </a:t>
            </a:r>
          </a:p>
        </p:txBody>
      </p:sp>
      <p:sp>
        <p:nvSpPr>
          <p:cNvPr id="10" name="TextBox 9"/>
          <p:cNvSpPr txBox="1"/>
          <p:nvPr/>
        </p:nvSpPr>
        <p:spPr>
          <a:xfrm>
            <a:off x="282576" y="148229"/>
            <a:ext cx="8640960" cy="584775"/>
          </a:xfrm>
          <a:prstGeom prst="rect">
            <a:avLst/>
          </a:prstGeom>
          <a:noFill/>
          <a:ln w="3175">
            <a:noFill/>
          </a:ln>
          <a:effectLst/>
        </p:spPr>
        <p:txBody>
          <a:bodyPr wrap="square" rtlCol="0">
            <a:spAutoFit/>
          </a:bodyPr>
          <a:lstStyle/>
          <a:p>
            <a:r>
              <a:rPr lang="en-US" sz="3200" b="1" dirty="0" smtClean="0">
                <a:solidFill>
                  <a:schemeClr val="accent2">
                    <a:lumMod val="75000"/>
                  </a:schemeClr>
                </a:solidFill>
              </a:rPr>
              <a:t>Balance tests: education policy outcomes</a:t>
            </a:r>
            <a:endParaRPr lang="it-IT" sz="3200" b="1" dirty="0" smtClean="0">
              <a:solidFill>
                <a:schemeClr val="accent2">
                  <a:lumMod val="75000"/>
                </a:schemeClr>
              </a:solidFill>
            </a:endParaRPr>
          </a:p>
        </p:txBody>
      </p:sp>
      <p:pic>
        <p:nvPicPr>
          <p:cNvPr id="15" name="Picture 14"/>
          <p:cNvPicPr>
            <a:picLocks noChangeAspect="1"/>
          </p:cNvPicPr>
          <p:nvPr/>
        </p:nvPicPr>
        <p:blipFill>
          <a:blip r:embed="rId2"/>
          <a:stretch>
            <a:fillRect/>
          </a:stretch>
        </p:blipFill>
        <p:spPr>
          <a:xfrm>
            <a:off x="419315" y="1618980"/>
            <a:ext cx="8305370" cy="3620040"/>
          </a:xfrm>
          <a:prstGeom prst="rect">
            <a:avLst/>
          </a:prstGeom>
        </p:spPr>
      </p:pic>
      <p:sp>
        <p:nvSpPr>
          <p:cNvPr id="13" name="TextBox 12"/>
          <p:cNvSpPr txBox="1"/>
          <p:nvPr/>
        </p:nvSpPr>
        <p:spPr>
          <a:xfrm>
            <a:off x="0" y="6597352"/>
            <a:ext cx="9144000" cy="307777"/>
          </a:xfrm>
          <a:prstGeom prst="rect">
            <a:avLst/>
          </a:prstGeom>
          <a:solidFill>
            <a:schemeClr val="accent2">
              <a:lumMod val="75000"/>
            </a:schemeClr>
          </a:solidFill>
          <a:ln w="3175">
            <a:solidFill>
              <a:schemeClr val="tx1"/>
            </a:solidFill>
          </a:ln>
          <a:effectLst>
            <a:outerShdw blurRad="50800" dist="38100" dir="18900000" algn="bl" rotWithShape="0">
              <a:prstClr val="black">
                <a:alpha val="40000"/>
              </a:prstClr>
            </a:outerShdw>
          </a:effectLst>
        </p:spPr>
        <p:txBody>
          <a:bodyPr wrap="square" rtlCol="0">
            <a:spAutoFit/>
          </a:bodyPr>
          <a:lstStyle/>
          <a:p>
            <a:pPr algn="ctr"/>
            <a:r>
              <a:rPr lang="it-IT" sz="1400" b="1" dirty="0" smtClean="0">
                <a:solidFill>
                  <a:schemeClr val="bg1"/>
                </a:solidFill>
              </a:rPr>
              <a:t>Brollo, Kaufmann, La Ferrara (2020)  ‘’The Political Economy of </a:t>
            </a:r>
            <a:r>
              <a:rPr lang="en-US" sz="1400" b="1" dirty="0" smtClean="0">
                <a:solidFill>
                  <a:schemeClr val="bg1"/>
                </a:solidFill>
              </a:rPr>
              <a:t>Program Enforcement’’</a:t>
            </a:r>
            <a:endParaRPr lang="it-IT" sz="1400" b="1" dirty="0" smtClean="0">
              <a:solidFill>
                <a:schemeClr val="bg1"/>
              </a:solidFill>
            </a:endParaRPr>
          </a:p>
        </p:txBody>
      </p:sp>
    </p:spTree>
    <p:extLst>
      <p:ext uri="{BB962C8B-B14F-4D97-AF65-F5344CB8AC3E}">
        <p14:creationId xmlns:p14="http://schemas.microsoft.com/office/powerpoint/2010/main" val="1117001051"/>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ttangolo 10"/>
          <p:cNvSpPr/>
          <p:nvPr/>
        </p:nvSpPr>
        <p:spPr>
          <a:xfrm>
            <a:off x="5796136" y="1700808"/>
            <a:ext cx="1584176" cy="79208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2" name="Rettangolo 11"/>
          <p:cNvSpPr/>
          <p:nvPr/>
        </p:nvSpPr>
        <p:spPr>
          <a:xfrm>
            <a:off x="5948536" y="2924944"/>
            <a:ext cx="1584176" cy="136815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9" name="TextBox 8"/>
          <p:cNvSpPr txBox="1"/>
          <p:nvPr/>
        </p:nvSpPr>
        <p:spPr>
          <a:xfrm>
            <a:off x="0" y="-27384"/>
            <a:ext cx="9144000" cy="936000"/>
          </a:xfrm>
          <a:prstGeom prst="rect">
            <a:avLst/>
          </a:prstGeom>
          <a:solidFill>
            <a:schemeClr val="bg1">
              <a:lumMod val="95000"/>
            </a:schemeClr>
          </a:solidFill>
          <a:ln w="3175">
            <a:noFill/>
          </a:ln>
          <a:effectLst/>
        </p:spPr>
        <p:txBody>
          <a:bodyPr wrap="square" rtlCol="0">
            <a:spAutoFit/>
          </a:bodyPr>
          <a:lstStyle/>
          <a:p>
            <a:r>
              <a:rPr lang="it-IT" sz="3600" b="1" dirty="0" smtClean="0">
                <a:solidFill>
                  <a:srgbClr val="C00000"/>
                </a:solidFill>
              </a:rPr>
              <a:t>     </a:t>
            </a:r>
          </a:p>
        </p:txBody>
      </p:sp>
      <p:sp>
        <p:nvSpPr>
          <p:cNvPr id="10" name="TextBox 9"/>
          <p:cNvSpPr txBox="1"/>
          <p:nvPr/>
        </p:nvSpPr>
        <p:spPr>
          <a:xfrm>
            <a:off x="282576" y="148229"/>
            <a:ext cx="8640960" cy="584775"/>
          </a:xfrm>
          <a:prstGeom prst="rect">
            <a:avLst/>
          </a:prstGeom>
          <a:noFill/>
          <a:ln w="3175">
            <a:noFill/>
          </a:ln>
          <a:effectLst/>
        </p:spPr>
        <p:txBody>
          <a:bodyPr wrap="square" rtlCol="0">
            <a:spAutoFit/>
          </a:bodyPr>
          <a:lstStyle/>
          <a:p>
            <a:r>
              <a:rPr lang="en-US" sz="3200" b="1" dirty="0" smtClean="0">
                <a:solidFill>
                  <a:schemeClr val="accent2">
                    <a:lumMod val="75000"/>
                  </a:schemeClr>
                </a:solidFill>
              </a:rPr>
              <a:t>Balance tests: education policy outcomes</a:t>
            </a:r>
            <a:endParaRPr lang="it-IT" sz="3200" b="1" dirty="0" smtClean="0">
              <a:solidFill>
                <a:schemeClr val="accent2">
                  <a:lumMod val="75000"/>
                </a:schemeClr>
              </a:solidFill>
            </a:endParaRPr>
          </a:p>
        </p:txBody>
      </p:sp>
      <p:pic>
        <p:nvPicPr>
          <p:cNvPr id="16" name="Picture 15"/>
          <p:cNvPicPr>
            <a:picLocks noChangeAspect="1"/>
          </p:cNvPicPr>
          <p:nvPr/>
        </p:nvPicPr>
        <p:blipFill>
          <a:blip r:embed="rId2"/>
          <a:stretch>
            <a:fillRect/>
          </a:stretch>
        </p:blipFill>
        <p:spPr>
          <a:xfrm>
            <a:off x="419315" y="1744935"/>
            <a:ext cx="8305370" cy="3368130"/>
          </a:xfrm>
          <a:prstGeom prst="rect">
            <a:avLst/>
          </a:prstGeom>
        </p:spPr>
      </p:pic>
      <p:sp>
        <p:nvSpPr>
          <p:cNvPr id="13" name="TextBox 12"/>
          <p:cNvSpPr txBox="1"/>
          <p:nvPr/>
        </p:nvSpPr>
        <p:spPr>
          <a:xfrm>
            <a:off x="0" y="6597352"/>
            <a:ext cx="9144000" cy="307777"/>
          </a:xfrm>
          <a:prstGeom prst="rect">
            <a:avLst/>
          </a:prstGeom>
          <a:solidFill>
            <a:schemeClr val="accent2">
              <a:lumMod val="75000"/>
            </a:schemeClr>
          </a:solidFill>
          <a:ln w="3175">
            <a:solidFill>
              <a:schemeClr val="tx1"/>
            </a:solidFill>
          </a:ln>
          <a:effectLst>
            <a:outerShdw blurRad="50800" dist="38100" dir="18900000" algn="bl" rotWithShape="0">
              <a:prstClr val="black">
                <a:alpha val="40000"/>
              </a:prstClr>
            </a:outerShdw>
          </a:effectLst>
        </p:spPr>
        <p:txBody>
          <a:bodyPr wrap="square" rtlCol="0">
            <a:spAutoFit/>
          </a:bodyPr>
          <a:lstStyle/>
          <a:p>
            <a:pPr algn="ctr"/>
            <a:r>
              <a:rPr lang="it-IT" sz="1400" b="1" dirty="0" smtClean="0">
                <a:solidFill>
                  <a:schemeClr val="bg1"/>
                </a:solidFill>
              </a:rPr>
              <a:t>Brollo, Kaufmann, La Ferrara (2020)  ‘’The Political Economy of </a:t>
            </a:r>
            <a:r>
              <a:rPr lang="en-US" sz="1400" b="1" dirty="0" smtClean="0">
                <a:solidFill>
                  <a:schemeClr val="bg1"/>
                </a:solidFill>
              </a:rPr>
              <a:t>Program Enforcement’’</a:t>
            </a:r>
            <a:endParaRPr lang="it-IT" sz="1400" b="1" dirty="0" smtClean="0">
              <a:solidFill>
                <a:schemeClr val="bg1"/>
              </a:solidFill>
            </a:endParaRPr>
          </a:p>
        </p:txBody>
      </p:sp>
    </p:spTree>
    <p:extLst>
      <p:ext uri="{BB962C8B-B14F-4D97-AF65-F5344CB8AC3E}">
        <p14:creationId xmlns:p14="http://schemas.microsoft.com/office/powerpoint/2010/main" val="3977318732"/>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63256"/>
            <a:ext cx="9144000" cy="1188000"/>
          </a:xfrm>
          <a:prstGeom prst="rect">
            <a:avLst/>
          </a:prstGeom>
          <a:solidFill>
            <a:schemeClr val="bg1">
              <a:lumMod val="95000"/>
            </a:schemeClr>
          </a:solidFill>
          <a:ln w="3175">
            <a:noFill/>
          </a:ln>
          <a:effectLst/>
        </p:spPr>
        <p:txBody>
          <a:bodyPr wrap="square" rtlCol="0">
            <a:spAutoFit/>
          </a:bodyPr>
          <a:lstStyle/>
          <a:p>
            <a:r>
              <a:rPr lang="it-IT" sz="3600" b="1" dirty="0" smtClean="0">
                <a:solidFill>
                  <a:srgbClr val="C00000"/>
                </a:solidFill>
              </a:rPr>
              <a:t>     </a:t>
            </a:r>
          </a:p>
        </p:txBody>
      </p:sp>
      <p:sp>
        <p:nvSpPr>
          <p:cNvPr id="3" name="TextBox 2"/>
          <p:cNvSpPr txBox="1"/>
          <p:nvPr/>
        </p:nvSpPr>
        <p:spPr>
          <a:xfrm>
            <a:off x="27691" y="0"/>
            <a:ext cx="9185968" cy="523220"/>
          </a:xfrm>
          <a:prstGeom prst="rect">
            <a:avLst/>
          </a:prstGeom>
          <a:noFill/>
          <a:ln w="3175">
            <a:noFill/>
          </a:ln>
          <a:effectLst/>
        </p:spPr>
        <p:txBody>
          <a:bodyPr wrap="square" rtlCol="0">
            <a:spAutoFit/>
          </a:bodyPr>
          <a:lstStyle/>
          <a:p>
            <a:r>
              <a:rPr lang="en-US" sz="2800" b="1" dirty="0">
                <a:solidFill>
                  <a:schemeClr val="accent2">
                    <a:lumMod val="75000"/>
                  </a:schemeClr>
                </a:solidFill>
              </a:rPr>
              <a:t>Outcomes not affected</a:t>
            </a:r>
            <a:endParaRPr lang="it-IT" sz="2800" b="1" dirty="0">
              <a:solidFill>
                <a:schemeClr val="accent2">
                  <a:lumMod val="75000"/>
                </a:schemeClr>
              </a:solidFill>
            </a:endParaRPr>
          </a:p>
        </p:txBody>
      </p:sp>
      <p:sp>
        <p:nvSpPr>
          <p:cNvPr id="11" name="Rettangolo 10"/>
          <p:cNvSpPr/>
          <p:nvPr/>
        </p:nvSpPr>
        <p:spPr>
          <a:xfrm>
            <a:off x="5796136" y="1700808"/>
            <a:ext cx="1584176" cy="79208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9" name="Rectangle 8"/>
          <p:cNvSpPr/>
          <p:nvPr/>
        </p:nvSpPr>
        <p:spPr>
          <a:xfrm>
            <a:off x="1835696" y="1556792"/>
            <a:ext cx="1080120" cy="3600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p:nvSpPr>
        <p:spPr>
          <a:xfrm>
            <a:off x="467544" y="1844824"/>
            <a:ext cx="1080120" cy="3600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2771800" y="1196752"/>
            <a:ext cx="4824536" cy="360040"/>
          </a:xfrm>
          <a:prstGeom prst="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p:cNvPicPr>
            <a:picLocks noChangeAspect="1"/>
          </p:cNvPicPr>
          <p:nvPr/>
        </p:nvPicPr>
        <p:blipFill>
          <a:blip r:embed="rId3"/>
          <a:stretch>
            <a:fillRect/>
          </a:stretch>
        </p:blipFill>
        <p:spPr>
          <a:xfrm>
            <a:off x="1475656" y="908720"/>
            <a:ext cx="6223000" cy="5651500"/>
          </a:xfrm>
          <a:prstGeom prst="rect">
            <a:avLst/>
          </a:prstGeom>
        </p:spPr>
      </p:pic>
      <p:sp>
        <p:nvSpPr>
          <p:cNvPr id="13" name="TextBox 12"/>
          <p:cNvSpPr txBox="1"/>
          <p:nvPr/>
        </p:nvSpPr>
        <p:spPr>
          <a:xfrm>
            <a:off x="0" y="6597352"/>
            <a:ext cx="9144000" cy="307777"/>
          </a:xfrm>
          <a:prstGeom prst="rect">
            <a:avLst/>
          </a:prstGeom>
          <a:solidFill>
            <a:schemeClr val="accent2">
              <a:lumMod val="75000"/>
            </a:schemeClr>
          </a:solidFill>
          <a:ln w="3175">
            <a:solidFill>
              <a:schemeClr val="tx1"/>
            </a:solidFill>
          </a:ln>
          <a:effectLst>
            <a:outerShdw blurRad="50800" dist="38100" dir="18900000" algn="bl" rotWithShape="0">
              <a:prstClr val="black">
                <a:alpha val="40000"/>
              </a:prstClr>
            </a:outerShdw>
          </a:effectLst>
        </p:spPr>
        <p:txBody>
          <a:bodyPr wrap="square" rtlCol="0">
            <a:spAutoFit/>
          </a:bodyPr>
          <a:lstStyle/>
          <a:p>
            <a:pPr algn="ctr"/>
            <a:r>
              <a:rPr lang="it-IT" sz="1400" b="1" dirty="0" smtClean="0">
                <a:solidFill>
                  <a:schemeClr val="bg1"/>
                </a:solidFill>
              </a:rPr>
              <a:t>Brollo, Kaufmann, La Ferrara (2020)  ‘’The Political Economy of </a:t>
            </a:r>
            <a:r>
              <a:rPr lang="en-US" sz="1400" b="1" dirty="0" smtClean="0">
                <a:solidFill>
                  <a:schemeClr val="bg1"/>
                </a:solidFill>
              </a:rPr>
              <a:t>Program Enforcement’’</a:t>
            </a:r>
            <a:endParaRPr lang="it-IT" sz="1400" b="1" dirty="0" smtClean="0">
              <a:solidFill>
                <a:schemeClr val="bg1"/>
              </a:solidFill>
            </a:endParaRPr>
          </a:p>
        </p:txBody>
      </p:sp>
    </p:spTree>
    <p:extLst>
      <p:ext uri="{BB962C8B-B14F-4D97-AF65-F5344CB8AC3E}">
        <p14:creationId xmlns:p14="http://schemas.microsoft.com/office/powerpoint/2010/main" val="112635498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p:cNvSpPr txBox="1"/>
          <p:nvPr/>
        </p:nvSpPr>
        <p:spPr>
          <a:xfrm>
            <a:off x="0" y="-3"/>
            <a:ext cx="9144000" cy="936000"/>
          </a:xfrm>
          <a:prstGeom prst="rect">
            <a:avLst/>
          </a:prstGeom>
          <a:solidFill>
            <a:schemeClr val="bg1">
              <a:lumMod val="95000"/>
            </a:schemeClr>
          </a:solidFill>
          <a:ln w="3175">
            <a:noFill/>
          </a:ln>
          <a:effectLst/>
        </p:spPr>
        <p:txBody>
          <a:bodyPr wrap="square" rtlCol="0">
            <a:spAutoFit/>
          </a:bodyPr>
          <a:lstStyle/>
          <a:p>
            <a:r>
              <a:rPr lang="it-IT" sz="3600" b="1" dirty="0" smtClean="0">
                <a:solidFill>
                  <a:srgbClr val="C00000"/>
                </a:solidFill>
              </a:rPr>
              <a:t>     </a:t>
            </a:r>
          </a:p>
        </p:txBody>
      </p:sp>
      <p:sp>
        <p:nvSpPr>
          <p:cNvPr id="11" name="TextBox 10"/>
          <p:cNvSpPr txBox="1"/>
          <p:nvPr/>
        </p:nvSpPr>
        <p:spPr>
          <a:xfrm>
            <a:off x="467544" y="188640"/>
            <a:ext cx="6624736" cy="584775"/>
          </a:xfrm>
          <a:prstGeom prst="rect">
            <a:avLst/>
          </a:prstGeom>
          <a:noFill/>
          <a:ln w="3175">
            <a:noFill/>
          </a:ln>
          <a:effectLst/>
        </p:spPr>
        <p:txBody>
          <a:bodyPr wrap="square" rtlCol="0">
            <a:spAutoFit/>
          </a:bodyPr>
          <a:lstStyle/>
          <a:p>
            <a:r>
              <a:rPr lang="it-IT" sz="3200" b="1" dirty="0" smtClean="0">
                <a:solidFill>
                  <a:schemeClr val="accent2">
                    <a:lumMod val="75000"/>
                  </a:schemeClr>
                </a:solidFill>
              </a:rPr>
              <a:t>Research questions</a:t>
            </a:r>
          </a:p>
        </p:txBody>
      </p:sp>
      <p:sp>
        <p:nvSpPr>
          <p:cNvPr id="7" name="TextBox 6"/>
          <p:cNvSpPr txBox="1"/>
          <p:nvPr/>
        </p:nvSpPr>
        <p:spPr>
          <a:xfrm>
            <a:off x="467544" y="2206025"/>
            <a:ext cx="8280920" cy="1938992"/>
          </a:xfrm>
          <a:prstGeom prst="rect">
            <a:avLst/>
          </a:prstGeom>
          <a:noFill/>
          <a:ln w="3175">
            <a:noFill/>
          </a:ln>
          <a:effectLst/>
        </p:spPr>
        <p:txBody>
          <a:bodyPr wrap="square" rtlCol="0">
            <a:spAutoFit/>
          </a:bodyPr>
          <a:lstStyle/>
          <a:p>
            <a:pPr marL="285750" indent="-285750" algn="just">
              <a:spcAft>
                <a:spcPts val="600"/>
              </a:spcAft>
              <a:buClr>
                <a:schemeClr val="accent2">
                  <a:lumMod val="75000"/>
                </a:schemeClr>
              </a:buClr>
            </a:pPr>
            <a:r>
              <a:rPr lang="en-US" sz="2200" dirty="0" smtClean="0"/>
              <a:t>We know from literature:</a:t>
            </a:r>
          </a:p>
          <a:p>
            <a:pPr marL="285750" indent="-285750" algn="just">
              <a:buClr>
                <a:schemeClr val="accent2">
                  <a:lumMod val="75000"/>
                </a:schemeClr>
              </a:buClr>
              <a:buFont typeface="Calibri" panose="020F0502020204030204" pitchFamily="34" charset="0"/>
              <a:buChar char="●"/>
            </a:pPr>
            <a:r>
              <a:rPr lang="en-US" sz="2200" dirty="0" smtClean="0"/>
              <a:t>Voters respond to </a:t>
            </a:r>
            <a:r>
              <a:rPr lang="en-US" sz="2200" dirty="0" smtClean="0">
                <a:solidFill>
                  <a:srgbClr val="820000"/>
                </a:solidFill>
              </a:rPr>
              <a:t>macroeconomic</a:t>
            </a:r>
            <a:r>
              <a:rPr lang="en-US" sz="2200" dirty="0" smtClean="0"/>
              <a:t> conditions / </a:t>
            </a:r>
            <a:r>
              <a:rPr lang="en-US" sz="2200" dirty="0" smtClean="0">
                <a:sym typeface="Wingdings" pitchFamily="2" charset="2"/>
              </a:rPr>
              <a:t>fiscal policy </a:t>
            </a:r>
          </a:p>
          <a:p>
            <a:pPr marL="284163" algn="just">
              <a:spcAft>
                <a:spcPts val="600"/>
              </a:spcAft>
              <a:buClr>
                <a:schemeClr val="accent2">
                  <a:lumMod val="75000"/>
                </a:schemeClr>
              </a:buClr>
            </a:pPr>
            <a:r>
              <a:rPr lang="en-US" sz="2200" dirty="0" smtClean="0">
                <a:sym typeface="Wingdings" pitchFamily="2" charset="2"/>
              </a:rPr>
              <a:t>(</a:t>
            </a:r>
            <a:r>
              <a:rPr lang="en-US" sz="2200" dirty="0" err="1">
                <a:sym typeface="Wingdings" pitchFamily="2" charset="2"/>
              </a:rPr>
              <a:t>Brender</a:t>
            </a:r>
            <a:r>
              <a:rPr lang="en-US" sz="2200" dirty="0">
                <a:sym typeface="Wingdings" pitchFamily="2" charset="2"/>
              </a:rPr>
              <a:t> </a:t>
            </a:r>
            <a:r>
              <a:rPr lang="en-US" sz="2200" dirty="0" smtClean="0">
                <a:sym typeface="Wingdings" pitchFamily="2" charset="2"/>
              </a:rPr>
              <a:t>&amp; </a:t>
            </a:r>
            <a:r>
              <a:rPr lang="en-US" sz="2200" dirty="0" err="1" smtClean="0">
                <a:sym typeface="Wingdings" pitchFamily="2" charset="2"/>
              </a:rPr>
              <a:t>Drazen</a:t>
            </a:r>
            <a:r>
              <a:rPr lang="en-US" sz="2200" dirty="0" smtClean="0">
                <a:sym typeface="Wingdings" pitchFamily="2" charset="2"/>
              </a:rPr>
              <a:t> 2005; Shi &amp; </a:t>
            </a:r>
            <a:r>
              <a:rPr lang="en-US" sz="2200" dirty="0" err="1" smtClean="0">
                <a:sym typeface="Wingdings" pitchFamily="2" charset="2"/>
              </a:rPr>
              <a:t>Svensson</a:t>
            </a:r>
            <a:r>
              <a:rPr lang="en-US" sz="2200" dirty="0" smtClean="0">
                <a:sym typeface="Wingdings" pitchFamily="2" charset="2"/>
              </a:rPr>
              <a:t> 2006)</a:t>
            </a:r>
          </a:p>
          <a:p>
            <a:pPr marL="285750" indent="-285750" algn="just">
              <a:spcAft>
                <a:spcPts val="600"/>
              </a:spcAft>
              <a:buClr>
                <a:schemeClr val="accent2">
                  <a:lumMod val="75000"/>
                </a:schemeClr>
              </a:buClr>
              <a:buFont typeface="Calibri" panose="020F0502020204030204" pitchFamily="34" charset="0"/>
              <a:buChar char="●"/>
            </a:pPr>
            <a:r>
              <a:rPr lang="en-US" sz="2200" dirty="0" smtClean="0">
                <a:sym typeface="Wingdings" pitchFamily="2" charset="2"/>
              </a:rPr>
              <a:t>Voters reward incumbents when they receive</a:t>
            </a:r>
            <a:r>
              <a:rPr lang="en-US" sz="2200" dirty="0" smtClean="0"/>
              <a:t> </a:t>
            </a:r>
            <a:r>
              <a:rPr lang="en-US" sz="2200" dirty="0" smtClean="0">
                <a:solidFill>
                  <a:srgbClr val="820000"/>
                </a:solidFill>
              </a:rPr>
              <a:t>targeted benefits </a:t>
            </a:r>
            <a:r>
              <a:rPr lang="en-US" sz="2200" dirty="0" smtClean="0"/>
              <a:t>(Levitt &amp; Snyder 1997; </a:t>
            </a:r>
            <a:r>
              <a:rPr lang="en-US" sz="2200" dirty="0" err="1" smtClean="0"/>
              <a:t>Manacorda</a:t>
            </a:r>
            <a:r>
              <a:rPr lang="en-US" sz="2200" dirty="0" smtClean="0"/>
              <a:t> et al. 2010; De La O 2013)</a:t>
            </a:r>
            <a:endParaRPr lang="en-US" sz="2200" dirty="0" smtClean="0">
              <a:sym typeface="Wingdings" pitchFamily="2" charset="2"/>
            </a:endParaRPr>
          </a:p>
        </p:txBody>
      </p:sp>
      <p:sp>
        <p:nvSpPr>
          <p:cNvPr id="6" name="TextBox 6"/>
          <p:cNvSpPr txBox="1"/>
          <p:nvPr/>
        </p:nvSpPr>
        <p:spPr>
          <a:xfrm>
            <a:off x="467544" y="4438273"/>
            <a:ext cx="8280920" cy="430887"/>
          </a:xfrm>
          <a:prstGeom prst="rect">
            <a:avLst/>
          </a:prstGeom>
          <a:noFill/>
          <a:ln w="3175">
            <a:noFill/>
          </a:ln>
          <a:effectLst/>
        </p:spPr>
        <p:txBody>
          <a:bodyPr wrap="square" rtlCol="0">
            <a:spAutoFit/>
          </a:bodyPr>
          <a:lstStyle/>
          <a:p>
            <a:pPr algn="just">
              <a:spcAft>
                <a:spcPts val="600"/>
              </a:spcAft>
              <a:buClr>
                <a:schemeClr val="accent2">
                  <a:lumMod val="75000"/>
                </a:schemeClr>
              </a:buClr>
            </a:pPr>
            <a:r>
              <a:rPr lang="en-US" sz="2200" i="1" dirty="0" smtClean="0">
                <a:sym typeface="Wingdings" panose="05000000000000000000" pitchFamily="2" charset="2"/>
              </a:rPr>
              <a:t> </a:t>
            </a:r>
            <a:r>
              <a:rPr lang="en-US" sz="2200" i="1" dirty="0" smtClean="0"/>
              <a:t>No evidence on whether voters like or dislike enforcement</a:t>
            </a:r>
            <a:endParaRPr lang="en-US" sz="2200" i="1" dirty="0" smtClean="0">
              <a:sym typeface="Wingdings" pitchFamily="2" charset="2"/>
            </a:endParaRPr>
          </a:p>
        </p:txBody>
      </p:sp>
      <p:sp>
        <p:nvSpPr>
          <p:cNvPr id="12" name="TextBox 11"/>
          <p:cNvSpPr txBox="1"/>
          <p:nvPr/>
        </p:nvSpPr>
        <p:spPr>
          <a:xfrm>
            <a:off x="467544" y="1280373"/>
            <a:ext cx="8424936" cy="492443"/>
          </a:xfrm>
          <a:prstGeom prst="rect">
            <a:avLst/>
          </a:prstGeom>
          <a:noFill/>
          <a:ln w="3175">
            <a:noFill/>
          </a:ln>
          <a:effectLst/>
        </p:spPr>
        <p:txBody>
          <a:bodyPr wrap="square" rtlCol="0">
            <a:spAutoFit/>
          </a:bodyPr>
          <a:lstStyle/>
          <a:p>
            <a:r>
              <a:rPr lang="en-US" sz="2600" b="1" dirty="0" smtClean="0">
                <a:solidFill>
                  <a:srgbClr val="820000"/>
                </a:solidFill>
              </a:rPr>
              <a:t>1. </a:t>
            </a:r>
            <a:r>
              <a:rPr lang="en-US" sz="2600" b="1" dirty="0">
                <a:solidFill>
                  <a:srgbClr val="820000"/>
                </a:solidFill>
              </a:rPr>
              <a:t>How do voters respond to enforcement of </a:t>
            </a:r>
            <a:r>
              <a:rPr lang="en-US" sz="2600" b="1" dirty="0" smtClean="0">
                <a:solidFill>
                  <a:srgbClr val="820000"/>
                </a:solidFill>
              </a:rPr>
              <a:t>conditionality?</a:t>
            </a:r>
            <a:endParaRPr lang="en-US" sz="2600" b="1" dirty="0">
              <a:solidFill>
                <a:srgbClr val="820000"/>
              </a:solidFill>
            </a:endParaRPr>
          </a:p>
        </p:txBody>
      </p:sp>
      <p:sp>
        <p:nvSpPr>
          <p:cNvPr id="13" name="TextBox 6"/>
          <p:cNvSpPr txBox="1"/>
          <p:nvPr/>
        </p:nvSpPr>
        <p:spPr>
          <a:xfrm>
            <a:off x="467544" y="5014337"/>
            <a:ext cx="8280920" cy="1107996"/>
          </a:xfrm>
          <a:prstGeom prst="rect">
            <a:avLst/>
          </a:prstGeom>
          <a:noFill/>
          <a:ln w="3175">
            <a:noFill/>
          </a:ln>
          <a:effectLst/>
        </p:spPr>
        <p:txBody>
          <a:bodyPr wrap="square" rtlCol="0">
            <a:spAutoFit/>
          </a:bodyPr>
          <a:lstStyle/>
          <a:p>
            <a:pPr algn="just">
              <a:spcAft>
                <a:spcPts val="600"/>
              </a:spcAft>
              <a:buClr>
                <a:schemeClr val="accent2">
                  <a:lumMod val="75000"/>
                </a:schemeClr>
              </a:buClr>
            </a:pPr>
            <a:r>
              <a:rPr lang="en-US" sz="2200" i="1" dirty="0" smtClean="0">
                <a:sym typeface="Wingdings" panose="05000000000000000000" pitchFamily="2" charset="2"/>
              </a:rPr>
              <a:t> </a:t>
            </a:r>
            <a:r>
              <a:rPr lang="en-US" sz="2200" i="1" dirty="0" smtClean="0"/>
              <a:t>We test it using individual level data on punishment for noncompliance from </a:t>
            </a:r>
            <a:r>
              <a:rPr lang="en-US" sz="2200" i="1" dirty="0" err="1" smtClean="0"/>
              <a:t>Bolsa</a:t>
            </a:r>
            <a:r>
              <a:rPr lang="en-US" sz="2200" i="1" dirty="0" smtClean="0"/>
              <a:t> </a:t>
            </a:r>
            <a:r>
              <a:rPr lang="en-US" sz="2200" i="1" dirty="0" err="1" smtClean="0"/>
              <a:t>Familia</a:t>
            </a:r>
            <a:r>
              <a:rPr lang="en-US" sz="2200" i="1" dirty="0" smtClean="0"/>
              <a:t> (Brazil), and outcomes of 2008 municipal elections</a:t>
            </a:r>
            <a:endParaRPr lang="en-US" sz="2200" i="1" dirty="0" smtClean="0">
              <a:sym typeface="Wingdings" pitchFamily="2" charset="2"/>
            </a:endParaRPr>
          </a:p>
        </p:txBody>
      </p:sp>
      <p:sp>
        <p:nvSpPr>
          <p:cNvPr id="9" name="TextBox 8"/>
          <p:cNvSpPr txBox="1"/>
          <p:nvPr/>
        </p:nvSpPr>
        <p:spPr>
          <a:xfrm>
            <a:off x="0" y="6597352"/>
            <a:ext cx="9144000" cy="307777"/>
          </a:xfrm>
          <a:prstGeom prst="rect">
            <a:avLst/>
          </a:prstGeom>
          <a:solidFill>
            <a:schemeClr val="accent2">
              <a:lumMod val="75000"/>
            </a:schemeClr>
          </a:solidFill>
          <a:ln w="3175">
            <a:solidFill>
              <a:schemeClr val="tx1"/>
            </a:solidFill>
          </a:ln>
          <a:effectLst>
            <a:outerShdw blurRad="50800" dist="38100" dir="18900000" algn="bl" rotWithShape="0">
              <a:prstClr val="black">
                <a:alpha val="40000"/>
              </a:prstClr>
            </a:outerShdw>
          </a:effectLst>
        </p:spPr>
        <p:txBody>
          <a:bodyPr wrap="square" rtlCol="0">
            <a:spAutoFit/>
          </a:bodyPr>
          <a:lstStyle/>
          <a:p>
            <a:pPr algn="ctr"/>
            <a:r>
              <a:rPr lang="it-IT" sz="1400" b="1" dirty="0" smtClean="0">
                <a:solidFill>
                  <a:schemeClr val="bg1"/>
                </a:solidFill>
              </a:rPr>
              <a:t>Brollo, Kaufmann, La Ferrara (2020)  ‘’The Political Economy of </a:t>
            </a:r>
            <a:r>
              <a:rPr lang="en-US" sz="1400" b="1" dirty="0" smtClean="0">
                <a:solidFill>
                  <a:schemeClr val="bg1"/>
                </a:solidFill>
              </a:rPr>
              <a:t>Program Enforcement’’</a:t>
            </a:r>
            <a:endParaRPr lang="it-IT" sz="1400" b="1" dirty="0" smtClean="0">
              <a:solidFill>
                <a:schemeClr val="bg1"/>
              </a:solidFill>
            </a:endParaRPr>
          </a:p>
        </p:txBody>
      </p:sp>
    </p:spTree>
    <p:extLst>
      <p:ext uri="{BB962C8B-B14F-4D97-AF65-F5344CB8AC3E}">
        <p14:creationId xmlns:p14="http://schemas.microsoft.com/office/powerpoint/2010/main" val="42149895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6" grpId="0"/>
      <p:bldP spid="1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p:cNvSpPr txBox="1"/>
          <p:nvPr/>
        </p:nvSpPr>
        <p:spPr>
          <a:xfrm>
            <a:off x="0" y="-3"/>
            <a:ext cx="9144000" cy="936000"/>
          </a:xfrm>
          <a:prstGeom prst="rect">
            <a:avLst/>
          </a:prstGeom>
          <a:solidFill>
            <a:schemeClr val="bg1">
              <a:lumMod val="95000"/>
            </a:schemeClr>
          </a:solidFill>
          <a:ln w="3175">
            <a:noFill/>
          </a:ln>
          <a:effectLst/>
        </p:spPr>
        <p:txBody>
          <a:bodyPr wrap="square" rtlCol="0">
            <a:spAutoFit/>
          </a:bodyPr>
          <a:lstStyle/>
          <a:p>
            <a:r>
              <a:rPr lang="it-IT" sz="3600" b="1" dirty="0" smtClean="0">
                <a:solidFill>
                  <a:srgbClr val="C00000"/>
                </a:solidFill>
              </a:rPr>
              <a:t>     </a:t>
            </a:r>
          </a:p>
        </p:txBody>
      </p:sp>
      <p:sp>
        <p:nvSpPr>
          <p:cNvPr id="11" name="TextBox 10"/>
          <p:cNvSpPr txBox="1"/>
          <p:nvPr/>
        </p:nvSpPr>
        <p:spPr>
          <a:xfrm>
            <a:off x="467544" y="188640"/>
            <a:ext cx="6624736" cy="584775"/>
          </a:xfrm>
          <a:prstGeom prst="rect">
            <a:avLst/>
          </a:prstGeom>
          <a:noFill/>
          <a:ln w="3175">
            <a:noFill/>
          </a:ln>
          <a:effectLst/>
        </p:spPr>
        <p:txBody>
          <a:bodyPr wrap="square" rtlCol="0">
            <a:spAutoFit/>
          </a:bodyPr>
          <a:lstStyle/>
          <a:p>
            <a:r>
              <a:rPr lang="it-IT" sz="3200" b="1" dirty="0" smtClean="0">
                <a:solidFill>
                  <a:schemeClr val="accent2">
                    <a:lumMod val="75000"/>
                  </a:schemeClr>
                </a:solidFill>
              </a:rPr>
              <a:t>Research questions</a:t>
            </a:r>
          </a:p>
        </p:txBody>
      </p:sp>
      <p:sp>
        <p:nvSpPr>
          <p:cNvPr id="7" name="TextBox 6"/>
          <p:cNvSpPr txBox="1"/>
          <p:nvPr/>
        </p:nvSpPr>
        <p:spPr>
          <a:xfrm>
            <a:off x="467544" y="1916832"/>
            <a:ext cx="8280920" cy="2616101"/>
          </a:xfrm>
          <a:prstGeom prst="rect">
            <a:avLst/>
          </a:prstGeom>
          <a:noFill/>
          <a:ln w="3175">
            <a:noFill/>
          </a:ln>
          <a:effectLst/>
        </p:spPr>
        <p:txBody>
          <a:bodyPr wrap="square" rtlCol="0">
            <a:spAutoFit/>
          </a:bodyPr>
          <a:lstStyle/>
          <a:p>
            <a:pPr marL="285750" indent="-285750" algn="just">
              <a:spcAft>
                <a:spcPts val="600"/>
              </a:spcAft>
              <a:buClr>
                <a:schemeClr val="accent2">
                  <a:lumMod val="75000"/>
                </a:schemeClr>
              </a:buClr>
            </a:pPr>
            <a:r>
              <a:rPr lang="en-US" sz="2200" dirty="0" smtClean="0"/>
              <a:t>We know from literature:</a:t>
            </a:r>
          </a:p>
          <a:p>
            <a:pPr marL="285750" indent="-285750" algn="just">
              <a:buClr>
                <a:schemeClr val="accent2">
                  <a:lumMod val="75000"/>
                </a:schemeClr>
              </a:buClr>
              <a:buFont typeface="Calibri" panose="020F0502020204030204" pitchFamily="34" charset="0"/>
              <a:buChar char="●"/>
            </a:pPr>
            <a:r>
              <a:rPr lang="en-US" sz="2200" dirty="0" smtClean="0"/>
              <a:t>Politicians strategically </a:t>
            </a:r>
            <a:r>
              <a:rPr lang="en-US" sz="2200" dirty="0" smtClean="0">
                <a:solidFill>
                  <a:srgbClr val="820000"/>
                </a:solidFill>
              </a:rPr>
              <a:t>allocate spending</a:t>
            </a:r>
            <a:r>
              <a:rPr lang="en-US" sz="2200" dirty="0" smtClean="0"/>
              <a:t> to groups/regions</a:t>
            </a:r>
            <a:r>
              <a:rPr lang="en-US" sz="2200" dirty="0" smtClean="0">
                <a:sym typeface="Wingdings" pitchFamily="2" charset="2"/>
              </a:rPr>
              <a:t> </a:t>
            </a:r>
          </a:p>
          <a:p>
            <a:pPr marL="284163" algn="just">
              <a:spcAft>
                <a:spcPts val="600"/>
              </a:spcAft>
              <a:buClr>
                <a:schemeClr val="accent2">
                  <a:lumMod val="75000"/>
                </a:schemeClr>
              </a:buClr>
            </a:pPr>
            <a:r>
              <a:rPr lang="en-US" sz="2200" dirty="0">
                <a:sym typeface="Wingdings" pitchFamily="2" charset="2"/>
              </a:rPr>
              <a:t>(Levitt </a:t>
            </a:r>
            <a:r>
              <a:rPr lang="en-US" sz="2200" dirty="0" smtClean="0">
                <a:sym typeface="Wingdings" pitchFamily="2" charset="2"/>
              </a:rPr>
              <a:t>&amp; Snyder </a:t>
            </a:r>
            <a:r>
              <a:rPr lang="en-US" sz="2200" dirty="0">
                <a:sym typeface="Wingdings" pitchFamily="2" charset="2"/>
              </a:rPr>
              <a:t>1995; </a:t>
            </a:r>
            <a:r>
              <a:rPr lang="en-US" sz="2200" dirty="0" err="1">
                <a:sym typeface="Wingdings" pitchFamily="2" charset="2"/>
              </a:rPr>
              <a:t>Solé-Ollé</a:t>
            </a:r>
            <a:r>
              <a:rPr lang="en-US" sz="2200" dirty="0">
                <a:sym typeface="Wingdings" pitchFamily="2" charset="2"/>
              </a:rPr>
              <a:t> &amp;</a:t>
            </a:r>
            <a:r>
              <a:rPr lang="en-US" sz="2200" dirty="0" smtClean="0">
                <a:sym typeface="Wingdings" pitchFamily="2" charset="2"/>
              </a:rPr>
              <a:t> </a:t>
            </a:r>
            <a:r>
              <a:rPr lang="en-US" sz="2200" dirty="0" err="1" smtClean="0">
                <a:sym typeface="Wingdings" pitchFamily="2" charset="2"/>
              </a:rPr>
              <a:t>Sorribas</a:t>
            </a:r>
            <a:r>
              <a:rPr lang="en-US" sz="2200" dirty="0" smtClean="0">
                <a:sym typeface="Wingdings" pitchFamily="2" charset="2"/>
              </a:rPr>
              <a:t>-Navarro </a:t>
            </a:r>
            <a:r>
              <a:rPr lang="en-US" sz="2200" dirty="0">
                <a:sym typeface="Wingdings" pitchFamily="2" charset="2"/>
              </a:rPr>
              <a:t>2008; </a:t>
            </a:r>
            <a:r>
              <a:rPr lang="en-US" sz="2200" dirty="0" err="1">
                <a:sym typeface="Wingdings" pitchFamily="2" charset="2"/>
              </a:rPr>
              <a:t>Brollo</a:t>
            </a:r>
            <a:r>
              <a:rPr lang="en-US" sz="2200" dirty="0">
                <a:sym typeface="Wingdings" pitchFamily="2" charset="2"/>
              </a:rPr>
              <a:t> &amp;</a:t>
            </a:r>
            <a:r>
              <a:rPr lang="en-US" sz="2200" dirty="0" smtClean="0">
                <a:sym typeface="Wingdings" pitchFamily="2" charset="2"/>
              </a:rPr>
              <a:t> </a:t>
            </a:r>
            <a:r>
              <a:rPr lang="en-US" sz="2200" dirty="0" err="1" smtClean="0">
                <a:sym typeface="Wingdings" pitchFamily="2" charset="2"/>
              </a:rPr>
              <a:t>Nannicini</a:t>
            </a:r>
            <a:r>
              <a:rPr lang="en-US" sz="2200" dirty="0" smtClean="0">
                <a:sym typeface="Wingdings" pitchFamily="2" charset="2"/>
              </a:rPr>
              <a:t> </a:t>
            </a:r>
            <a:r>
              <a:rPr lang="en-US" sz="2200" dirty="0">
                <a:sym typeface="Wingdings" pitchFamily="2" charset="2"/>
              </a:rPr>
              <a:t>2012; </a:t>
            </a:r>
            <a:r>
              <a:rPr lang="en-US" sz="2200" dirty="0" err="1">
                <a:sym typeface="Wingdings" pitchFamily="2" charset="2"/>
              </a:rPr>
              <a:t>Hodler</a:t>
            </a:r>
            <a:r>
              <a:rPr lang="en-US" sz="2200" dirty="0">
                <a:sym typeface="Wingdings" pitchFamily="2" charset="2"/>
              </a:rPr>
              <a:t> &amp;</a:t>
            </a:r>
            <a:r>
              <a:rPr lang="en-US" sz="2200" dirty="0" smtClean="0">
                <a:sym typeface="Wingdings" pitchFamily="2" charset="2"/>
              </a:rPr>
              <a:t> </a:t>
            </a:r>
            <a:r>
              <a:rPr lang="en-US" sz="2200" dirty="0" err="1" smtClean="0">
                <a:sym typeface="Wingdings" pitchFamily="2" charset="2"/>
              </a:rPr>
              <a:t>Raschky</a:t>
            </a:r>
            <a:r>
              <a:rPr lang="en-US" sz="2200" dirty="0" smtClean="0">
                <a:sym typeface="Wingdings" pitchFamily="2" charset="2"/>
              </a:rPr>
              <a:t> </a:t>
            </a:r>
            <a:r>
              <a:rPr lang="en-US" sz="2200" dirty="0">
                <a:sym typeface="Wingdings" pitchFamily="2" charset="2"/>
              </a:rPr>
              <a:t>2014)</a:t>
            </a:r>
            <a:endParaRPr lang="en-US" sz="2200" dirty="0" smtClean="0">
              <a:sym typeface="Wingdings" pitchFamily="2" charset="2"/>
            </a:endParaRPr>
          </a:p>
          <a:p>
            <a:pPr marL="285750" indent="-285750" algn="just">
              <a:spcAft>
                <a:spcPts val="600"/>
              </a:spcAft>
              <a:buClr>
                <a:schemeClr val="accent2">
                  <a:lumMod val="75000"/>
                </a:schemeClr>
              </a:buClr>
              <a:buFont typeface="Calibri" panose="020F0502020204030204" pitchFamily="34" charset="0"/>
              <a:buChar char="●"/>
            </a:pPr>
            <a:r>
              <a:rPr lang="en-US" sz="2200" dirty="0">
                <a:solidFill>
                  <a:srgbClr val="820000"/>
                </a:solidFill>
                <a:sym typeface="Wingdings" pitchFamily="2" charset="2"/>
              </a:rPr>
              <a:t>A</a:t>
            </a:r>
            <a:r>
              <a:rPr lang="en-US" sz="2200" dirty="0" smtClean="0">
                <a:solidFill>
                  <a:srgbClr val="820000"/>
                </a:solidFill>
                <a:sym typeface="Wingdings" pitchFamily="2" charset="2"/>
              </a:rPr>
              <a:t>llocation of CCTs</a:t>
            </a:r>
            <a:r>
              <a:rPr lang="en-US" sz="2200" dirty="0" smtClean="0">
                <a:sym typeface="Wingdings" pitchFamily="2" charset="2"/>
              </a:rPr>
              <a:t>:  No manipulation in Mexico (Green 2006) and Brazil (Fried 2012). Manipulation of eligibility in Colombia (Camacho &amp; Conover 2011</a:t>
            </a:r>
            <a:r>
              <a:rPr lang="en-US" sz="2200" dirty="0" smtClean="0"/>
              <a:t>)</a:t>
            </a:r>
            <a:endParaRPr lang="en-US" sz="2200" dirty="0" smtClean="0">
              <a:sym typeface="Wingdings" pitchFamily="2" charset="2"/>
            </a:endParaRPr>
          </a:p>
        </p:txBody>
      </p:sp>
      <p:sp>
        <p:nvSpPr>
          <p:cNvPr id="6" name="TextBox 6"/>
          <p:cNvSpPr txBox="1"/>
          <p:nvPr/>
        </p:nvSpPr>
        <p:spPr>
          <a:xfrm>
            <a:off x="467544" y="4725144"/>
            <a:ext cx="8280920" cy="430887"/>
          </a:xfrm>
          <a:prstGeom prst="rect">
            <a:avLst/>
          </a:prstGeom>
          <a:noFill/>
          <a:ln w="3175">
            <a:noFill/>
          </a:ln>
          <a:effectLst/>
        </p:spPr>
        <p:txBody>
          <a:bodyPr wrap="square" rtlCol="0">
            <a:spAutoFit/>
          </a:bodyPr>
          <a:lstStyle/>
          <a:p>
            <a:pPr algn="just">
              <a:spcAft>
                <a:spcPts val="600"/>
              </a:spcAft>
              <a:buClr>
                <a:schemeClr val="accent2">
                  <a:lumMod val="75000"/>
                </a:schemeClr>
              </a:buClr>
            </a:pPr>
            <a:r>
              <a:rPr lang="en-US" sz="2200" i="1" dirty="0" smtClean="0">
                <a:sym typeface="Wingdings" panose="05000000000000000000" pitchFamily="2" charset="2"/>
              </a:rPr>
              <a:t> Even if allocation not manipulated, enforcement may be!</a:t>
            </a:r>
          </a:p>
        </p:txBody>
      </p:sp>
      <p:sp>
        <p:nvSpPr>
          <p:cNvPr id="12" name="TextBox 11"/>
          <p:cNvSpPr txBox="1"/>
          <p:nvPr/>
        </p:nvSpPr>
        <p:spPr>
          <a:xfrm>
            <a:off x="467544" y="1052736"/>
            <a:ext cx="8424936" cy="892552"/>
          </a:xfrm>
          <a:prstGeom prst="rect">
            <a:avLst/>
          </a:prstGeom>
          <a:noFill/>
          <a:ln w="3175">
            <a:noFill/>
          </a:ln>
          <a:effectLst/>
        </p:spPr>
        <p:txBody>
          <a:bodyPr wrap="square" rtlCol="0">
            <a:spAutoFit/>
          </a:bodyPr>
          <a:lstStyle/>
          <a:p>
            <a:r>
              <a:rPr lang="en-US" sz="2600" b="1" dirty="0" smtClean="0">
                <a:solidFill>
                  <a:srgbClr val="820000"/>
                </a:solidFill>
              </a:rPr>
              <a:t>2. Do politicians strategically manipulate enforcement around elections?</a:t>
            </a:r>
            <a:endParaRPr lang="en-US" sz="2600" b="1" dirty="0">
              <a:solidFill>
                <a:srgbClr val="820000"/>
              </a:solidFill>
            </a:endParaRPr>
          </a:p>
        </p:txBody>
      </p:sp>
      <p:sp>
        <p:nvSpPr>
          <p:cNvPr id="9" name="TextBox 6"/>
          <p:cNvSpPr txBox="1"/>
          <p:nvPr/>
        </p:nvSpPr>
        <p:spPr>
          <a:xfrm>
            <a:off x="467544" y="5230361"/>
            <a:ext cx="8280920" cy="769441"/>
          </a:xfrm>
          <a:prstGeom prst="rect">
            <a:avLst/>
          </a:prstGeom>
          <a:noFill/>
          <a:ln w="3175">
            <a:noFill/>
          </a:ln>
          <a:effectLst/>
        </p:spPr>
        <p:txBody>
          <a:bodyPr wrap="square" rtlCol="0">
            <a:spAutoFit/>
          </a:bodyPr>
          <a:lstStyle/>
          <a:p>
            <a:pPr algn="just">
              <a:spcAft>
                <a:spcPts val="600"/>
              </a:spcAft>
              <a:buClr>
                <a:schemeClr val="accent2">
                  <a:lumMod val="75000"/>
                </a:schemeClr>
              </a:buClr>
            </a:pPr>
            <a:r>
              <a:rPr lang="en-US" sz="2200" i="1" dirty="0" smtClean="0">
                <a:sym typeface="Wingdings" panose="05000000000000000000" pitchFamily="2" charset="2"/>
              </a:rPr>
              <a:t> We test it exploiting variation in electoral incentives b/w 1</a:t>
            </a:r>
            <a:r>
              <a:rPr lang="en-US" sz="2200" i="1" baseline="30000" dirty="0" smtClean="0">
                <a:sym typeface="Wingdings" panose="05000000000000000000" pitchFamily="2" charset="2"/>
              </a:rPr>
              <a:t>st</a:t>
            </a:r>
            <a:r>
              <a:rPr lang="en-US" sz="2200" i="1" dirty="0" smtClean="0">
                <a:sym typeface="Wingdings" panose="05000000000000000000" pitchFamily="2" charset="2"/>
              </a:rPr>
              <a:t> and 2</a:t>
            </a:r>
            <a:r>
              <a:rPr lang="en-US" sz="2200" i="1" baseline="30000" dirty="0" smtClean="0">
                <a:sym typeface="Wingdings" panose="05000000000000000000" pitchFamily="2" charset="2"/>
              </a:rPr>
              <a:t>nd</a:t>
            </a:r>
            <a:r>
              <a:rPr lang="en-US" sz="2200" i="1" dirty="0" smtClean="0">
                <a:sym typeface="Wingdings" panose="05000000000000000000" pitchFamily="2" charset="2"/>
              </a:rPr>
              <a:t> term mayors in Brazil’s municipal elections</a:t>
            </a:r>
          </a:p>
        </p:txBody>
      </p:sp>
      <p:sp>
        <p:nvSpPr>
          <p:cNvPr id="13" name="TextBox 12"/>
          <p:cNvSpPr txBox="1"/>
          <p:nvPr/>
        </p:nvSpPr>
        <p:spPr>
          <a:xfrm>
            <a:off x="0" y="6597352"/>
            <a:ext cx="9144000" cy="307777"/>
          </a:xfrm>
          <a:prstGeom prst="rect">
            <a:avLst/>
          </a:prstGeom>
          <a:solidFill>
            <a:schemeClr val="accent2">
              <a:lumMod val="75000"/>
            </a:schemeClr>
          </a:solidFill>
          <a:ln w="3175">
            <a:solidFill>
              <a:schemeClr val="tx1"/>
            </a:solidFill>
          </a:ln>
          <a:effectLst>
            <a:outerShdw blurRad="50800" dist="38100" dir="18900000" algn="bl" rotWithShape="0">
              <a:prstClr val="black">
                <a:alpha val="40000"/>
              </a:prstClr>
            </a:outerShdw>
          </a:effectLst>
        </p:spPr>
        <p:txBody>
          <a:bodyPr wrap="square" rtlCol="0">
            <a:spAutoFit/>
          </a:bodyPr>
          <a:lstStyle/>
          <a:p>
            <a:pPr algn="ctr"/>
            <a:r>
              <a:rPr lang="it-IT" sz="1400" b="1" dirty="0" smtClean="0">
                <a:solidFill>
                  <a:schemeClr val="bg1"/>
                </a:solidFill>
              </a:rPr>
              <a:t>Brollo, Kaufmann, La Ferrara (2020)  ‘’The Political Economy of </a:t>
            </a:r>
            <a:r>
              <a:rPr lang="en-US" sz="1400" b="1" dirty="0" smtClean="0">
                <a:solidFill>
                  <a:schemeClr val="bg1"/>
                </a:solidFill>
              </a:rPr>
              <a:t>Program Enforcement’’</a:t>
            </a:r>
            <a:endParaRPr lang="it-IT" sz="1400" b="1" dirty="0" smtClean="0">
              <a:solidFill>
                <a:schemeClr val="bg1"/>
              </a:solidFill>
            </a:endParaRPr>
          </a:p>
        </p:txBody>
      </p:sp>
    </p:spTree>
    <p:extLst>
      <p:ext uri="{BB962C8B-B14F-4D97-AF65-F5344CB8AC3E}">
        <p14:creationId xmlns:p14="http://schemas.microsoft.com/office/powerpoint/2010/main" val="42630230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6" grpId="0"/>
      <p:bldP spid="9"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63256"/>
            <a:ext cx="9144000" cy="936000"/>
          </a:xfrm>
          <a:prstGeom prst="rect">
            <a:avLst/>
          </a:prstGeom>
          <a:solidFill>
            <a:schemeClr val="bg1">
              <a:lumMod val="95000"/>
            </a:schemeClr>
          </a:solidFill>
          <a:ln w="3175">
            <a:noFill/>
          </a:ln>
          <a:effectLst/>
        </p:spPr>
        <p:txBody>
          <a:bodyPr wrap="square" rtlCol="0">
            <a:spAutoFit/>
          </a:bodyPr>
          <a:lstStyle/>
          <a:p>
            <a:r>
              <a:rPr lang="it-IT" sz="3600" b="1" dirty="0" smtClean="0">
                <a:solidFill>
                  <a:srgbClr val="C00000"/>
                </a:solidFill>
              </a:rPr>
              <a:t>     </a:t>
            </a:r>
          </a:p>
        </p:txBody>
      </p:sp>
      <p:sp>
        <p:nvSpPr>
          <p:cNvPr id="4" name="TextBox 3"/>
          <p:cNvSpPr txBox="1"/>
          <p:nvPr/>
        </p:nvSpPr>
        <p:spPr>
          <a:xfrm>
            <a:off x="323528" y="117450"/>
            <a:ext cx="6480720" cy="646331"/>
          </a:xfrm>
          <a:prstGeom prst="rect">
            <a:avLst/>
          </a:prstGeom>
          <a:noFill/>
          <a:ln w="3175">
            <a:noFill/>
          </a:ln>
          <a:effectLst/>
        </p:spPr>
        <p:txBody>
          <a:bodyPr wrap="square" rtlCol="0">
            <a:spAutoFit/>
          </a:bodyPr>
          <a:lstStyle/>
          <a:p>
            <a:r>
              <a:rPr lang="it-IT" sz="3600" b="1" dirty="0" smtClean="0">
                <a:solidFill>
                  <a:schemeClr val="accent2">
                    <a:lumMod val="75000"/>
                  </a:schemeClr>
                </a:solidFill>
              </a:rPr>
              <a:t>Preview of results</a:t>
            </a:r>
          </a:p>
        </p:txBody>
      </p:sp>
      <p:sp>
        <p:nvSpPr>
          <p:cNvPr id="5" name="TextBox 4"/>
          <p:cNvSpPr txBox="1"/>
          <p:nvPr/>
        </p:nvSpPr>
        <p:spPr>
          <a:xfrm>
            <a:off x="323528" y="1190362"/>
            <a:ext cx="8568952" cy="1446550"/>
          </a:xfrm>
          <a:prstGeom prst="rect">
            <a:avLst/>
          </a:prstGeom>
          <a:noFill/>
          <a:ln w="3175">
            <a:noFill/>
          </a:ln>
          <a:effectLst/>
        </p:spPr>
        <p:txBody>
          <a:bodyPr wrap="square" rtlCol="0">
            <a:spAutoFit/>
          </a:bodyPr>
          <a:lstStyle/>
          <a:p>
            <a:pPr marL="400050" indent="-400050">
              <a:buClr>
                <a:schemeClr val="accent2">
                  <a:lumMod val="75000"/>
                </a:schemeClr>
              </a:buClr>
            </a:pPr>
            <a:r>
              <a:rPr lang="en-US" sz="2200" dirty="0" smtClean="0">
                <a:solidFill>
                  <a:srgbClr val="820000"/>
                </a:solidFill>
              </a:rPr>
              <a:t>1.   Voters </a:t>
            </a:r>
            <a:r>
              <a:rPr lang="en-US" sz="2200" dirty="0">
                <a:solidFill>
                  <a:srgbClr val="820000"/>
                </a:solidFill>
              </a:rPr>
              <a:t>punish politicians </a:t>
            </a:r>
            <a:r>
              <a:rPr lang="en-US" sz="2200" dirty="0"/>
              <a:t>when rules are </a:t>
            </a:r>
            <a:r>
              <a:rPr lang="en-US" sz="2200" dirty="0" smtClean="0"/>
              <a:t>enforced &amp; </a:t>
            </a:r>
            <a:r>
              <a:rPr lang="en-US" sz="2200" dirty="0"/>
              <a:t>associate </a:t>
            </a:r>
            <a:r>
              <a:rPr lang="en-US" sz="2200" dirty="0" smtClean="0"/>
              <a:t>program w/ President’s party (PT)</a:t>
            </a:r>
          </a:p>
          <a:p>
            <a:pPr marL="800100" lvl="1" indent="-342900">
              <a:buClr>
                <a:schemeClr val="accent2">
                  <a:lumMod val="75000"/>
                </a:schemeClr>
              </a:buClr>
              <a:buFont typeface="Calibri" panose="020F0502020204030204" pitchFamily="34" charset="0"/>
              <a:buChar char="●"/>
            </a:pPr>
            <a:r>
              <a:rPr lang="en-US" sz="2200" dirty="0" smtClean="0"/>
              <a:t>+ 1 </a:t>
            </a:r>
            <a:r>
              <a:rPr lang="en-US" sz="2200" dirty="0" err="1" smtClean="0"/>
              <a:t>sd</a:t>
            </a:r>
            <a:r>
              <a:rPr lang="en-US" sz="2200" dirty="0" smtClean="0"/>
              <a:t> in fraction of beneficiaries receiving punishments before election </a:t>
            </a:r>
            <a:r>
              <a:rPr lang="en-US" sz="2200" dirty="0" smtClean="0">
                <a:sym typeface="Wingdings" panose="05000000000000000000" pitchFamily="2" charset="2"/>
              </a:rPr>
              <a:t> - 1 p.p. vote share of President’s coalition</a:t>
            </a:r>
            <a:endParaRPr lang="en-US" sz="2200" dirty="0" smtClean="0"/>
          </a:p>
        </p:txBody>
      </p:sp>
      <p:sp>
        <p:nvSpPr>
          <p:cNvPr id="6" name="TextBox 5"/>
          <p:cNvSpPr txBox="1"/>
          <p:nvPr/>
        </p:nvSpPr>
        <p:spPr>
          <a:xfrm>
            <a:off x="323528" y="2961526"/>
            <a:ext cx="8712968" cy="2123658"/>
          </a:xfrm>
          <a:prstGeom prst="rect">
            <a:avLst/>
          </a:prstGeom>
          <a:noFill/>
          <a:ln w="3175">
            <a:noFill/>
          </a:ln>
          <a:effectLst/>
        </p:spPr>
        <p:txBody>
          <a:bodyPr wrap="square" rtlCol="0">
            <a:spAutoFit/>
          </a:bodyPr>
          <a:lstStyle/>
          <a:p>
            <a:pPr marL="346075" indent="-346075">
              <a:buClr>
                <a:schemeClr val="accent2">
                  <a:lumMod val="75000"/>
                </a:schemeClr>
              </a:buClr>
            </a:pPr>
            <a:r>
              <a:rPr lang="en-US" sz="2200" dirty="0" smtClean="0">
                <a:solidFill>
                  <a:srgbClr val="820000"/>
                </a:solidFill>
              </a:rPr>
              <a:t>2.  Mayors </a:t>
            </a:r>
            <a:r>
              <a:rPr lang="en-US" sz="2200" dirty="0">
                <a:solidFill>
                  <a:srgbClr val="820000"/>
                </a:solidFill>
              </a:rPr>
              <a:t>manipulate</a:t>
            </a:r>
            <a:r>
              <a:rPr lang="en-US" sz="2200" dirty="0"/>
              <a:t> </a:t>
            </a:r>
            <a:r>
              <a:rPr lang="en-US" sz="2200" dirty="0" smtClean="0"/>
              <a:t>enforcement of conditionality </a:t>
            </a:r>
            <a:r>
              <a:rPr lang="en-US" sz="2200" dirty="0"/>
              <a:t>when they have re-election </a:t>
            </a:r>
            <a:r>
              <a:rPr lang="en-US" sz="2200" dirty="0" smtClean="0"/>
              <a:t>incentives</a:t>
            </a:r>
          </a:p>
          <a:p>
            <a:pPr marL="800100" lvl="1" indent="-342900">
              <a:buClr>
                <a:schemeClr val="accent2">
                  <a:lumMod val="75000"/>
                </a:schemeClr>
              </a:buClr>
              <a:buFont typeface="Calibri" panose="020F0502020204030204" pitchFamily="34" charset="0"/>
              <a:buChar char="●"/>
            </a:pPr>
            <a:r>
              <a:rPr lang="en-US" sz="2200" dirty="0" smtClean="0"/>
              <a:t>(-) share of beneficiaries punished when mayor can run for 2</a:t>
            </a:r>
            <a:r>
              <a:rPr lang="en-US" sz="2200" baseline="30000" dirty="0" smtClean="0"/>
              <a:t>nd</a:t>
            </a:r>
            <a:r>
              <a:rPr lang="en-US" sz="2200" dirty="0" smtClean="0"/>
              <a:t> term</a:t>
            </a:r>
          </a:p>
          <a:p>
            <a:pPr marL="800100" lvl="1" indent="-342900">
              <a:buClr>
                <a:schemeClr val="accent2">
                  <a:lumMod val="75000"/>
                </a:schemeClr>
              </a:buClr>
              <a:buFont typeface="Calibri" panose="020F0502020204030204" pitchFamily="34" charset="0"/>
              <a:buChar char="●"/>
            </a:pPr>
            <a:r>
              <a:rPr lang="en-US" sz="2200" dirty="0"/>
              <a:t>e</a:t>
            </a:r>
            <a:r>
              <a:rPr lang="en-US" sz="2200" dirty="0" smtClean="0"/>
              <a:t>ffect concentrated in election year</a:t>
            </a:r>
          </a:p>
          <a:p>
            <a:pPr marL="800100" lvl="1" indent="-342900">
              <a:buClr>
                <a:schemeClr val="accent2">
                  <a:lumMod val="75000"/>
                </a:schemeClr>
              </a:buClr>
              <a:buFont typeface="Calibri" panose="020F0502020204030204" pitchFamily="34" charset="0"/>
              <a:buChar char="●"/>
            </a:pPr>
            <a:r>
              <a:rPr lang="en-US" sz="2200" dirty="0"/>
              <a:t>n</a:t>
            </a:r>
            <a:r>
              <a:rPr lang="en-US" sz="2200" dirty="0" smtClean="0"/>
              <a:t>o effect on # beneficiaries (allocation)</a:t>
            </a:r>
          </a:p>
          <a:p>
            <a:pPr marL="800100" lvl="1" indent="-342900">
              <a:buClr>
                <a:schemeClr val="accent2">
                  <a:lumMod val="75000"/>
                </a:schemeClr>
              </a:buClr>
              <a:buFont typeface="Calibri" panose="020F0502020204030204" pitchFamily="34" charset="0"/>
              <a:buChar char="●"/>
            </a:pPr>
            <a:endParaRPr lang="en-US" sz="2200" dirty="0" smtClean="0"/>
          </a:p>
        </p:txBody>
      </p:sp>
      <p:sp>
        <p:nvSpPr>
          <p:cNvPr id="9" name="TextBox 8"/>
          <p:cNvSpPr txBox="1"/>
          <p:nvPr/>
        </p:nvSpPr>
        <p:spPr>
          <a:xfrm>
            <a:off x="313854" y="5129316"/>
            <a:ext cx="8712968" cy="1107996"/>
          </a:xfrm>
          <a:prstGeom prst="rect">
            <a:avLst/>
          </a:prstGeom>
          <a:noFill/>
          <a:ln w="3175">
            <a:noFill/>
          </a:ln>
          <a:effectLst/>
        </p:spPr>
        <p:txBody>
          <a:bodyPr wrap="square" rtlCol="0">
            <a:spAutoFit/>
          </a:bodyPr>
          <a:lstStyle/>
          <a:p>
            <a:pPr marL="346075" indent="-346075">
              <a:buClr>
                <a:schemeClr val="accent2">
                  <a:lumMod val="75000"/>
                </a:schemeClr>
              </a:buClr>
            </a:pPr>
            <a:r>
              <a:rPr lang="en-US" sz="2200" dirty="0">
                <a:solidFill>
                  <a:srgbClr val="820000"/>
                </a:solidFill>
              </a:rPr>
              <a:t>3</a:t>
            </a:r>
            <a:r>
              <a:rPr lang="en-US" sz="2200" dirty="0" smtClean="0">
                <a:solidFill>
                  <a:srgbClr val="820000"/>
                </a:solidFill>
              </a:rPr>
              <a:t>.  Channels</a:t>
            </a:r>
            <a:r>
              <a:rPr lang="en-US" sz="2200" dirty="0" smtClean="0"/>
              <a:t> of manipulation</a:t>
            </a:r>
          </a:p>
          <a:p>
            <a:pPr marL="800100" lvl="1" indent="-342900">
              <a:buClr>
                <a:schemeClr val="accent2">
                  <a:lumMod val="75000"/>
                </a:schemeClr>
              </a:buClr>
              <a:buFont typeface="Calibri" panose="020F0502020204030204" pitchFamily="34" charset="0"/>
              <a:buChar char="●"/>
            </a:pPr>
            <a:r>
              <a:rPr lang="en-US" sz="2200" dirty="0" smtClean="0"/>
              <a:t>Misreport school attendance</a:t>
            </a:r>
          </a:p>
          <a:p>
            <a:pPr marL="800100" lvl="1" indent="-342900">
              <a:buClr>
                <a:schemeClr val="accent2">
                  <a:lumMod val="75000"/>
                </a:schemeClr>
              </a:buClr>
              <a:buFont typeface="Calibri" panose="020F0502020204030204" pitchFamily="34" charset="0"/>
              <a:buChar char="●"/>
            </a:pPr>
            <a:r>
              <a:rPr lang="en-US" sz="2200" dirty="0" smtClean="0"/>
              <a:t>Especially if school principal was politically appointed (suggestive)</a:t>
            </a:r>
          </a:p>
        </p:txBody>
      </p:sp>
      <p:sp>
        <p:nvSpPr>
          <p:cNvPr id="8" name="TextBox 7"/>
          <p:cNvSpPr txBox="1"/>
          <p:nvPr/>
        </p:nvSpPr>
        <p:spPr>
          <a:xfrm>
            <a:off x="0" y="6597352"/>
            <a:ext cx="9144000" cy="307777"/>
          </a:xfrm>
          <a:prstGeom prst="rect">
            <a:avLst/>
          </a:prstGeom>
          <a:solidFill>
            <a:schemeClr val="accent2">
              <a:lumMod val="75000"/>
            </a:schemeClr>
          </a:solidFill>
          <a:ln w="3175">
            <a:solidFill>
              <a:schemeClr val="tx1"/>
            </a:solidFill>
          </a:ln>
          <a:effectLst>
            <a:outerShdw blurRad="50800" dist="38100" dir="18900000" algn="bl" rotWithShape="0">
              <a:prstClr val="black">
                <a:alpha val="40000"/>
              </a:prstClr>
            </a:outerShdw>
          </a:effectLst>
        </p:spPr>
        <p:txBody>
          <a:bodyPr wrap="square" rtlCol="0">
            <a:spAutoFit/>
          </a:bodyPr>
          <a:lstStyle/>
          <a:p>
            <a:pPr algn="ctr"/>
            <a:r>
              <a:rPr lang="it-IT" sz="1400" b="1" dirty="0" smtClean="0">
                <a:solidFill>
                  <a:schemeClr val="bg1"/>
                </a:solidFill>
              </a:rPr>
              <a:t>Brollo, Kaufmann, La Ferrara (2020)  ‘’The Political Economy of </a:t>
            </a:r>
            <a:r>
              <a:rPr lang="en-US" sz="1400" b="1" dirty="0" smtClean="0">
                <a:solidFill>
                  <a:schemeClr val="bg1"/>
                </a:solidFill>
              </a:rPr>
              <a:t>Program Enforcement’’</a:t>
            </a:r>
            <a:endParaRPr lang="it-IT" sz="1400" b="1" dirty="0" smtClean="0">
              <a:solidFill>
                <a:schemeClr val="bg1"/>
              </a:solidFill>
            </a:endParaRPr>
          </a:p>
        </p:txBody>
      </p:sp>
    </p:spTree>
    <p:extLst>
      <p:ext uri="{BB962C8B-B14F-4D97-AF65-F5344CB8AC3E}">
        <p14:creationId xmlns:p14="http://schemas.microsoft.com/office/powerpoint/2010/main" val="28799192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9"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323528" y="1484784"/>
            <a:ext cx="8136904" cy="2693045"/>
          </a:xfrm>
          <a:prstGeom prst="rect">
            <a:avLst/>
          </a:prstGeom>
          <a:noFill/>
          <a:ln w="3175">
            <a:noFill/>
          </a:ln>
          <a:effectLst/>
        </p:spPr>
        <p:txBody>
          <a:bodyPr wrap="square" rtlCol="0">
            <a:spAutoFit/>
          </a:bodyPr>
          <a:lstStyle/>
          <a:p>
            <a:pPr lvl="1" indent="-457200" algn="just">
              <a:spcAft>
                <a:spcPts val="600"/>
              </a:spcAft>
              <a:buClr>
                <a:schemeClr val="accent2">
                  <a:lumMod val="75000"/>
                </a:schemeClr>
              </a:buClr>
              <a:buFont typeface="+mj-lt"/>
              <a:buAutoNum type="arabicPeriod"/>
            </a:pPr>
            <a:r>
              <a:rPr lang="it-IT" sz="2400" dirty="0"/>
              <a:t>Background on Bolsa </a:t>
            </a:r>
            <a:r>
              <a:rPr lang="it-IT" sz="2400" dirty="0" smtClean="0"/>
              <a:t>Familia</a:t>
            </a:r>
            <a:endParaRPr lang="en-US" sz="2400" dirty="0" smtClean="0"/>
          </a:p>
          <a:p>
            <a:pPr lvl="1" indent="-457200" algn="just">
              <a:spcAft>
                <a:spcPts val="600"/>
              </a:spcAft>
              <a:buClr>
                <a:schemeClr val="accent2">
                  <a:lumMod val="75000"/>
                </a:schemeClr>
              </a:buClr>
              <a:buFont typeface="+mj-lt"/>
              <a:buAutoNum type="arabicPeriod"/>
            </a:pPr>
            <a:r>
              <a:rPr lang="en-US" sz="2400" dirty="0" smtClean="0"/>
              <a:t>Do voters </a:t>
            </a:r>
            <a:r>
              <a:rPr lang="en-US" sz="2400" dirty="0"/>
              <a:t>respond </a:t>
            </a:r>
            <a:r>
              <a:rPr lang="en-US" sz="2400" dirty="0" smtClean="0"/>
              <a:t>to enforcement?</a:t>
            </a:r>
            <a:endParaRPr lang="en-US" sz="2400" dirty="0"/>
          </a:p>
          <a:p>
            <a:pPr lvl="1" indent="-457200" algn="just">
              <a:spcAft>
                <a:spcPts val="600"/>
              </a:spcAft>
              <a:buClr>
                <a:schemeClr val="accent2">
                  <a:lumMod val="75000"/>
                </a:schemeClr>
              </a:buClr>
              <a:buFont typeface="+mj-lt"/>
              <a:buAutoNum type="arabicPeriod"/>
            </a:pPr>
            <a:r>
              <a:rPr lang="en-US" sz="2400" dirty="0" smtClean="0"/>
              <a:t>Do </a:t>
            </a:r>
            <a:r>
              <a:rPr lang="en-US" sz="2400" dirty="0"/>
              <a:t>politicians manipulate enforcement </a:t>
            </a:r>
            <a:r>
              <a:rPr lang="en-US" sz="2400" dirty="0" smtClean="0"/>
              <a:t>around </a:t>
            </a:r>
            <a:r>
              <a:rPr lang="en-US" sz="2400" dirty="0"/>
              <a:t>elections</a:t>
            </a:r>
            <a:r>
              <a:rPr lang="en-US" sz="2400" dirty="0" smtClean="0"/>
              <a:t>?</a:t>
            </a:r>
            <a:endParaRPr lang="en-US" sz="2400" dirty="0"/>
          </a:p>
          <a:p>
            <a:pPr lvl="1" indent="-457200" algn="just">
              <a:spcAft>
                <a:spcPts val="600"/>
              </a:spcAft>
              <a:buClr>
                <a:schemeClr val="accent2">
                  <a:lumMod val="75000"/>
                </a:schemeClr>
              </a:buClr>
              <a:buFont typeface="+mj-lt"/>
              <a:buAutoNum type="arabicPeriod"/>
            </a:pPr>
            <a:r>
              <a:rPr lang="en-US" sz="2400" dirty="0" smtClean="0"/>
              <a:t>How does manipulation occur?</a:t>
            </a:r>
            <a:endParaRPr lang="en-US" sz="2400" dirty="0"/>
          </a:p>
          <a:p>
            <a:pPr lvl="1" indent="-457200" algn="just">
              <a:spcAft>
                <a:spcPts val="600"/>
              </a:spcAft>
              <a:buClr>
                <a:schemeClr val="accent2">
                  <a:lumMod val="75000"/>
                </a:schemeClr>
              </a:buClr>
              <a:buFont typeface="+mj-lt"/>
              <a:buAutoNum type="arabicPeriod"/>
            </a:pPr>
            <a:r>
              <a:rPr lang="en-US" sz="2400" dirty="0" smtClean="0"/>
              <a:t>Conclusions</a:t>
            </a:r>
            <a:endParaRPr lang="en-US" sz="2400" b="1" dirty="0" smtClean="0">
              <a:solidFill>
                <a:schemeClr val="accent2">
                  <a:lumMod val="75000"/>
                </a:schemeClr>
              </a:solidFill>
            </a:endParaRPr>
          </a:p>
          <a:p>
            <a:pPr lvl="2" algn="just">
              <a:buClr>
                <a:schemeClr val="accent2">
                  <a:lumMod val="75000"/>
                </a:schemeClr>
              </a:buClr>
            </a:pPr>
            <a:endParaRPr lang="en-US" sz="2400" dirty="0"/>
          </a:p>
        </p:txBody>
      </p:sp>
      <p:sp>
        <p:nvSpPr>
          <p:cNvPr id="10" name="TextBox 9"/>
          <p:cNvSpPr txBox="1"/>
          <p:nvPr/>
        </p:nvSpPr>
        <p:spPr>
          <a:xfrm>
            <a:off x="0" y="-3"/>
            <a:ext cx="9144000" cy="936000"/>
          </a:xfrm>
          <a:prstGeom prst="rect">
            <a:avLst/>
          </a:prstGeom>
          <a:solidFill>
            <a:schemeClr val="bg1">
              <a:lumMod val="95000"/>
            </a:schemeClr>
          </a:solidFill>
          <a:ln w="3175">
            <a:noFill/>
          </a:ln>
          <a:effectLst/>
        </p:spPr>
        <p:txBody>
          <a:bodyPr wrap="square" rtlCol="0">
            <a:spAutoFit/>
          </a:bodyPr>
          <a:lstStyle/>
          <a:p>
            <a:r>
              <a:rPr lang="it-IT" sz="3600" b="1" dirty="0" smtClean="0">
                <a:solidFill>
                  <a:srgbClr val="C00000"/>
                </a:solidFill>
              </a:rPr>
              <a:t>     </a:t>
            </a:r>
          </a:p>
        </p:txBody>
      </p:sp>
      <p:sp>
        <p:nvSpPr>
          <p:cNvPr id="7" name="TextBox 6"/>
          <p:cNvSpPr txBox="1"/>
          <p:nvPr/>
        </p:nvSpPr>
        <p:spPr>
          <a:xfrm>
            <a:off x="467544" y="190381"/>
            <a:ext cx="3816424" cy="584775"/>
          </a:xfrm>
          <a:prstGeom prst="rect">
            <a:avLst/>
          </a:prstGeom>
          <a:noFill/>
          <a:ln w="3175">
            <a:noFill/>
          </a:ln>
          <a:effectLst/>
        </p:spPr>
        <p:txBody>
          <a:bodyPr wrap="square" rtlCol="0">
            <a:spAutoFit/>
          </a:bodyPr>
          <a:lstStyle/>
          <a:p>
            <a:r>
              <a:rPr lang="it-IT" sz="3200" b="1" dirty="0" err="1" smtClean="0">
                <a:solidFill>
                  <a:schemeClr val="accent2">
                    <a:lumMod val="75000"/>
                  </a:schemeClr>
                </a:solidFill>
              </a:rPr>
              <a:t>Outline</a:t>
            </a:r>
            <a:endParaRPr lang="it-IT" sz="3200" b="1" dirty="0" smtClean="0">
              <a:solidFill>
                <a:schemeClr val="accent2">
                  <a:lumMod val="75000"/>
                </a:schemeClr>
              </a:solidFill>
            </a:endParaRPr>
          </a:p>
        </p:txBody>
      </p:sp>
      <p:sp>
        <p:nvSpPr>
          <p:cNvPr id="9" name="TextBox 8"/>
          <p:cNvSpPr txBox="1"/>
          <p:nvPr/>
        </p:nvSpPr>
        <p:spPr>
          <a:xfrm>
            <a:off x="0" y="6597352"/>
            <a:ext cx="9144000" cy="307777"/>
          </a:xfrm>
          <a:prstGeom prst="rect">
            <a:avLst/>
          </a:prstGeom>
          <a:solidFill>
            <a:schemeClr val="accent2">
              <a:lumMod val="75000"/>
            </a:schemeClr>
          </a:solidFill>
          <a:ln w="3175">
            <a:solidFill>
              <a:schemeClr val="tx1"/>
            </a:solidFill>
          </a:ln>
          <a:effectLst>
            <a:outerShdw blurRad="50800" dist="38100" dir="18900000" algn="bl" rotWithShape="0">
              <a:prstClr val="black">
                <a:alpha val="40000"/>
              </a:prstClr>
            </a:outerShdw>
          </a:effectLst>
        </p:spPr>
        <p:txBody>
          <a:bodyPr wrap="square" rtlCol="0">
            <a:spAutoFit/>
          </a:bodyPr>
          <a:lstStyle/>
          <a:p>
            <a:pPr algn="ctr"/>
            <a:r>
              <a:rPr lang="it-IT" sz="1400" b="1" dirty="0" smtClean="0">
                <a:solidFill>
                  <a:schemeClr val="bg1"/>
                </a:solidFill>
              </a:rPr>
              <a:t>Brollo, Kaufmann, La Ferrara (2020)  ‘’The Political Economy of </a:t>
            </a:r>
            <a:r>
              <a:rPr lang="en-US" sz="1400" b="1" dirty="0" smtClean="0">
                <a:solidFill>
                  <a:schemeClr val="bg1"/>
                </a:solidFill>
              </a:rPr>
              <a:t>Program Enforcement’’</a:t>
            </a:r>
            <a:endParaRPr lang="it-IT" sz="1400" b="1" dirty="0" smtClean="0">
              <a:solidFill>
                <a:schemeClr val="bg1"/>
              </a:solidFill>
            </a:endParaRPr>
          </a:p>
        </p:txBody>
      </p:sp>
    </p:spTree>
    <p:extLst>
      <p:ext uri="{BB962C8B-B14F-4D97-AF65-F5344CB8AC3E}">
        <p14:creationId xmlns:p14="http://schemas.microsoft.com/office/powerpoint/2010/main" val="154626710"/>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ln w="3175">
          <a:solidFill>
            <a:schemeClr val="tx1"/>
          </a:solidFill>
        </a:ln>
        <a:effectLst>
          <a:outerShdw blurRad="50800" dist="38100" dir="18900000" algn="bl" rotWithShape="0">
            <a:prstClr val="black">
              <a:alpha val="40000"/>
            </a:prstClr>
          </a:outerShdw>
        </a:effectLst>
      </a:spPr>
      <a:bodyPr wrap="square" rtlCol="0">
        <a:spAutoFit/>
      </a:bodyPr>
      <a:lstStyle>
        <a:defPPr>
          <a:defRPr dirty="0" smtClean="0"/>
        </a:defPPr>
      </a:lstStyle>
    </a:tx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Clarity</Template>
  <TotalTime>228</TotalTime>
  <Words>4618</Words>
  <Application>Microsoft Office PowerPoint</Application>
  <PresentationFormat>On-screen Show (4:3)</PresentationFormat>
  <Paragraphs>520</Paragraphs>
  <Slides>59</Slides>
  <Notes>21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59</vt:i4>
      </vt:variant>
    </vt:vector>
  </HeadingPairs>
  <TitlesOfParts>
    <vt:vector size="64" baseType="lpstr">
      <vt:lpstr>Arial</vt:lpstr>
      <vt:lpstr>Calibri</vt:lpstr>
      <vt:lpstr>Courier New</vt:lpstr>
      <vt:lpstr>Wingdings</vt:lpstr>
      <vt:lpstr>Office Theme</vt:lpstr>
      <vt:lpstr>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title>
  <dc:creator>Benedetta Brioschi</dc:creator>
  <cp:lastModifiedBy> </cp:lastModifiedBy>
  <cp:revision>824</cp:revision>
  <cp:lastPrinted>2016-04-27T12:00:42Z</cp:lastPrinted>
  <dcterms:created xsi:type="dcterms:W3CDTF">2014-10-27T13:14:32Z</dcterms:created>
  <dcterms:modified xsi:type="dcterms:W3CDTF">2022-06-11T10:40:42Z</dcterms:modified>
</cp:coreProperties>
</file>